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97" r:id="rId5"/>
    <p:sldId id="324" r:id="rId6"/>
    <p:sldId id="326" r:id="rId7"/>
    <p:sldId id="302" r:id="rId8"/>
    <p:sldId id="327" r:id="rId9"/>
    <p:sldId id="328" r:id="rId10"/>
    <p:sldId id="329" r:id="rId11"/>
    <p:sldId id="335" r:id="rId12"/>
    <p:sldId id="338" r:id="rId13"/>
    <p:sldId id="337" r:id="rId14"/>
    <p:sldId id="334" r:id="rId15"/>
    <p:sldId id="330" r:id="rId16"/>
    <p:sldId id="331" r:id="rId17"/>
    <p:sldId id="332" r:id="rId18"/>
    <p:sldId id="304" r:id="rId19"/>
    <p:sldId id="336" r:id="rId20"/>
    <p:sldId id="305" r:id="rId21"/>
    <p:sldId id="341" r:id="rId22"/>
    <p:sldId id="339" r:id="rId23"/>
    <p:sldId id="343" r:id="rId24"/>
    <p:sldId id="342" r:id="rId25"/>
    <p:sldId id="349" r:id="rId26"/>
    <p:sldId id="340" r:id="rId27"/>
    <p:sldId id="345" r:id="rId28"/>
    <p:sldId id="347" r:id="rId29"/>
    <p:sldId id="346" r:id="rId30"/>
    <p:sldId id="344" r:id="rId31"/>
    <p:sldId id="348" r:id="rId32"/>
    <p:sldId id="317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237F"/>
    <a:srgbClr val="FFB810"/>
    <a:srgbClr val="0542C4"/>
    <a:srgbClr val="15006D"/>
    <a:srgbClr val="3A97DE"/>
    <a:srgbClr val="FF3399"/>
    <a:srgbClr val="002E6D"/>
    <a:srgbClr val="CB1518"/>
    <a:srgbClr val="F5D7CB"/>
    <a:srgbClr val="001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2" autoAdjust="0"/>
    <p:restoredTop sz="94523"/>
  </p:normalViewPr>
  <p:slideViewPr>
    <p:cSldViewPr snapToGrid="0" snapToObjects="1">
      <p:cViewPr varScale="1">
        <p:scale>
          <a:sx n="56" d="100"/>
          <a:sy n="56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19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6E4B777-09C6-D7B9-A813-B0BF3B09EB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A67696-861C-0E8E-B959-A44C10D93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D74CC-4650-4CA4-BEC3-DD044C0E2678}" type="datetimeFigureOut">
              <a:rPr lang="es-ES" smtClean="0"/>
              <a:t>22/05/2026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7732B1-A60C-000D-6D21-979B19C9A3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228FFC-E3B7-DD73-F7F2-6D7CA8F3DD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AFB5E-3C7B-4053-9828-6FD99CDEBFF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6573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drap.umn.edu/antimicrobial-stewardship/study-shows-doxypep-s-diminished-effectiveness-against-gonorrhea" TargetMode="External"/><Relationship Id="rId7" Type="http://schemas.openxmlformats.org/officeDocument/2006/relationships/hyperlink" Target="https://www.managedhealthcareexecutive.com/view/new-roles-for-glp-1-drugs-amid-a-surge-in-sexually-transmitted-infections-croi-202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medrxiv.org/content/10.64898/2026.01.07.26343623.full.pdf" TargetMode="External"/><Relationship Id="rId5" Type="http://schemas.openxmlformats.org/officeDocument/2006/relationships/hyperlink" Target="https://www.thelancet.com/journals/laninf/article/PIIS1473-3099(26)00123-4/fulltext" TargetMode="External"/><Relationship Id="rId4" Type="http://schemas.openxmlformats.org/officeDocument/2006/relationships/hyperlink" Target="https://www.medrxiv.org/content/10.64898/2026.01.07.26343623v1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Efectividad limitada del cribado:</a:t>
            </a:r>
            <a:r>
              <a:rPr lang="es-ES" dirty="0"/>
              <a:t> El único ensayo clínico aleatorizado en HSH en PrEP mostró que el cribado para NG/CT tiene poco o ningún efecto en la reducción de la incidencia de estas infecciones, pero sí aumenta considerablemente el consumo de antimicrobianos.</a:t>
            </a:r>
          </a:p>
          <a:p>
            <a:r>
              <a:rPr lang="es-ES" b="1" dirty="0"/>
              <a:t>Resultados similares en población general:</a:t>
            </a:r>
            <a:r>
              <a:rPr lang="es-ES" dirty="0"/>
              <a:t> Dos grandes estudios de cribado de CT en población general no encontraron efecto en la prevalencia de CT.</a:t>
            </a:r>
          </a:p>
          <a:p>
            <a:r>
              <a:rPr lang="es-ES" b="1" dirty="0"/>
              <a:t>Revisión sistemática:</a:t>
            </a:r>
            <a:r>
              <a:rPr lang="es-ES" dirty="0"/>
              <a:t> Una revisión de estudios observacionales en HSH concluyó que el cribado no reduce la prevalencia de NG/CT.</a:t>
            </a:r>
          </a:p>
          <a:p>
            <a:r>
              <a:rPr lang="es-ES" b="1" dirty="0"/>
              <a:t>Estudios ecológicos europeos:</a:t>
            </a:r>
            <a:r>
              <a:rPr lang="es-ES" dirty="0"/>
              <a:t> Países europeos con protocolos de cribado más intensivos no presentan menor incidencia o prevalencia de NG/CT. De hecho, un análisis reciente mostró que mayor intensidad de cribado se asocia a más casos sintomáticos, posiblemente por impedir el desarrollo de inmunidad natural.</a:t>
            </a:r>
          </a:p>
          <a:p>
            <a:r>
              <a:rPr lang="es-ES" b="1" dirty="0"/>
              <a:t>Modelizaciones:</a:t>
            </a:r>
            <a:r>
              <a:rPr lang="es-ES" dirty="0"/>
              <a:t> Algunos modelos sugieren que el cribado podría reducir la prevalencia, pero estudios belgas indican que el efecto sería pequeño y el consumo de antimicrobianos, grande.</a:t>
            </a:r>
          </a:p>
          <a:p>
            <a:r>
              <a:rPr lang="es-ES" b="1" dirty="0"/>
              <a:t>Intervenciones masivas:</a:t>
            </a:r>
            <a:r>
              <a:rPr lang="es-ES" dirty="0"/>
              <a:t> Las intervenciones de tratamiento masivo solo logran una pequeña reducción temporal de la prevalencia, a costa de un gran aumento de la resistencia antimicrobiana (RAM).</a:t>
            </a:r>
          </a:p>
          <a:p>
            <a:r>
              <a:rPr lang="es-ES" b="1" dirty="0"/>
              <a:t>Resistencia a antibióticos:</a:t>
            </a:r>
            <a:r>
              <a:rPr lang="es-ES" dirty="0"/>
              <a:t> Hay una asociación ecológica entre la intensidad del cribado y la reducción de la sensibilidad de NG a las cefalosporinas.</a:t>
            </a:r>
          </a:p>
          <a:p>
            <a:r>
              <a:rPr lang="es-ES" b="1" dirty="0"/>
              <a:t>Consumo elevado de antibióticos:</a:t>
            </a:r>
            <a:r>
              <a:rPr lang="es-ES" dirty="0"/>
              <a:t> El cribado frecuente (tres sitios, cada tres meses) multiplica el consumo de macrólidos por 5 a 9 veces el umbral para inducir RAM. Reducir la frecuencia y los sitios de cribado disminuye el consumo sin efectos clínicos adversos.</a:t>
            </a:r>
          </a:p>
          <a:p>
            <a:r>
              <a:rPr lang="es-ES" b="1" dirty="0"/>
              <a:t>Prevalencia estable:</a:t>
            </a:r>
            <a:r>
              <a:rPr lang="es-ES" dirty="0"/>
              <a:t> La alta rotación de parejas en las cohortes de PrEP mantiene una prevalencia de NG/CT de alrededor del 10%. Intentar reducirla más podría favorecer la aparición de RAM.</a:t>
            </a:r>
          </a:p>
          <a:p>
            <a:r>
              <a:rPr lang="es-ES" b="1" dirty="0"/>
              <a:t>Alta prevalencia de RAM:</a:t>
            </a:r>
            <a:r>
              <a:rPr lang="es-ES" dirty="0"/>
              <a:t> Las cohortes belgas de HSH en PrEP presentan una prevalencia muy alta de resistencia a antimicrobianos.</a:t>
            </a:r>
          </a:p>
          <a:p>
            <a:r>
              <a:rPr lang="es-ES" b="1" dirty="0"/>
              <a:t>Criterios para programas de cribado:</a:t>
            </a:r>
            <a:r>
              <a:rPr lang="es-ES" dirty="0"/>
              <a:t> Las guías internacionales exigen que los beneficios del cribado superen los riesgos, demostrados en ensayos clínicos. Según la evidencia disponible, este beneficio no está demostrado para el cribado de NG/CT en HSH en PrEP.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621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Izquierda (sin beneficio):</a:t>
            </a:r>
            <a:r>
              <a:rPr lang="es-ES" dirty="0"/>
              <a:t> los 5 tipos de evidencia que demuestran que el cribado no reduce la incidencia ni la prevalencia — desde el ECA </a:t>
            </a:r>
            <a:r>
              <a:rPr lang="es-ES" dirty="0" err="1"/>
              <a:t>Gonoscreen</a:t>
            </a:r>
            <a:r>
              <a:rPr lang="es-ES" dirty="0"/>
              <a:t> hasta la modelización belga.</a:t>
            </a:r>
          </a:p>
          <a:p>
            <a:r>
              <a:rPr lang="es-ES" b="1" dirty="0"/>
              <a:t>Derecha (daño real por AMR):</a:t>
            </a:r>
            <a:r>
              <a:rPr lang="es-ES" dirty="0"/>
              <a:t> los 6 argumentos sobre resistencias — con el dato más llamativo del ítem 8: el cribado 3×3 genera un consumo de macrólidos 5 a 9 veces por encima del umbral de inducción de AMR, mientras que bajar a 1 sitio / 6 meses lo reduce 4 veces sin efectos clínicos adversos detectables.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421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Lo bueno:</a:t>
            </a:r>
            <a:r>
              <a:rPr lang="es-ES" dirty="0"/>
              <a:t> En el estudio de Kaiser Permanente (26.582 pacientes, California 2023–2025), la efectividad global fue del 66,5% frente a clamidia y del 60,7% frente a sífilis, manteniéndose más de 2 años tras la implementación. </a:t>
            </a:r>
            <a:r>
              <a:rPr lang="es-ES" dirty="0">
                <a:hlinkClick r:id="rId3"/>
              </a:rPr>
              <a:t>CIDRAP</a:t>
            </a:r>
            <a:endParaRPr lang="es-ES" dirty="0"/>
          </a:p>
          <a:p>
            <a:r>
              <a:rPr lang="es-ES" b="1" dirty="0"/>
              <a:t>Lo preocupante:</a:t>
            </a:r>
            <a:r>
              <a:rPr lang="es-ES" dirty="0"/>
              <a:t> La efectividad contra gonorrea cayó del 42,3% antes de la implementación estatal hasta el –15% en enero–junio 2025, asociada a la expansión rápida del gen </a:t>
            </a:r>
            <a:r>
              <a:rPr lang="es-ES" dirty="0" err="1"/>
              <a:t>tetM</a:t>
            </a:r>
            <a:r>
              <a:rPr lang="es-ES" dirty="0"/>
              <a:t> en los aislamientos locales de N. </a:t>
            </a:r>
            <a:r>
              <a:rPr lang="es-ES" dirty="0" err="1"/>
              <a:t>gonorrhoeae</a:t>
            </a:r>
            <a:r>
              <a:rPr lang="es-ES" dirty="0"/>
              <a:t>. Cuando </a:t>
            </a:r>
            <a:r>
              <a:rPr lang="es-ES" dirty="0" err="1"/>
              <a:t>tetM</a:t>
            </a:r>
            <a:r>
              <a:rPr lang="es-ES" dirty="0"/>
              <a:t> estaba presente en el 20–30% de los aislamientos, la efectividad era del 47,2%; cuando alcanzaba el 50% o más, caía a –8,5%. </a:t>
            </a:r>
            <a:r>
              <a:rPr lang="es-ES" dirty="0" err="1">
                <a:hlinkClick r:id="rId4"/>
              </a:rPr>
              <a:t>medRxiv</a:t>
            </a:r>
            <a:r>
              <a:rPr lang="es-ES" dirty="0" err="1">
                <a:hlinkClick r:id="rId5"/>
              </a:rPr>
              <a:t>The</a:t>
            </a:r>
            <a:r>
              <a:rPr lang="es-ES" dirty="0">
                <a:hlinkClick r:id="rId5"/>
              </a:rPr>
              <a:t> Lancet</a:t>
            </a:r>
            <a:endParaRPr lang="es-ES" dirty="0"/>
          </a:p>
          <a:p>
            <a:r>
              <a:rPr lang="es-ES" b="1" dirty="0"/>
              <a:t>El gen </a:t>
            </a:r>
            <a:r>
              <a:rPr lang="es-ES" b="1" dirty="0" err="1"/>
              <a:t>tetM</a:t>
            </a:r>
            <a:r>
              <a:rPr lang="es-ES" b="1" dirty="0"/>
              <a:t>:</a:t>
            </a:r>
            <a:r>
              <a:rPr lang="es-ES" dirty="0"/>
              <a:t> La proporción de aislamientos de N. </a:t>
            </a:r>
            <a:r>
              <a:rPr lang="es-ES" dirty="0" err="1"/>
              <a:t>gonorrhoeae</a:t>
            </a:r>
            <a:r>
              <a:rPr lang="es-ES" dirty="0"/>
              <a:t> en EE.UU. que porta </a:t>
            </a:r>
            <a:r>
              <a:rPr lang="es-ES" dirty="0" err="1"/>
              <a:t>tetM</a:t>
            </a:r>
            <a:r>
              <a:rPr lang="es-ES" dirty="0"/>
              <a:t> pasó de menos del 10% en 2020 a más del 30% en el primer trimestre de 2024, coincidiendo con el despliegue de </a:t>
            </a:r>
            <a:r>
              <a:rPr lang="es-ES" dirty="0" err="1"/>
              <a:t>doxyPEP</a:t>
            </a:r>
            <a:r>
              <a:rPr lang="es-ES" dirty="0"/>
              <a:t>. </a:t>
            </a:r>
            <a:r>
              <a:rPr lang="es-ES" dirty="0" err="1">
                <a:hlinkClick r:id="rId6"/>
              </a:rPr>
              <a:t>medrxiv</a:t>
            </a:r>
            <a:endParaRPr lang="es-ES" dirty="0"/>
          </a:p>
          <a:p>
            <a:r>
              <a:rPr lang="es-ES" b="1" dirty="0"/>
              <a:t>La frase del CROI 2026:</a:t>
            </a:r>
            <a:r>
              <a:rPr lang="es-ES" dirty="0"/>
              <a:t> Marrazzo describió </a:t>
            </a:r>
            <a:r>
              <a:rPr lang="es-ES" dirty="0" err="1"/>
              <a:t>doxyPEP</a:t>
            </a:r>
            <a:r>
              <a:rPr lang="es-ES" dirty="0"/>
              <a:t> como "una solución a medio plazo para un problema a largo plazo que solo se resolverá con una vacuna duradera, especialmente para la sífilis." </a:t>
            </a:r>
            <a:r>
              <a:rPr lang="es-ES" dirty="0" err="1">
                <a:hlinkClick r:id="rId7"/>
              </a:rPr>
              <a:t>Managed</a:t>
            </a:r>
            <a:r>
              <a:rPr lang="es-ES" dirty="0">
                <a:hlinkClick r:id="rId7"/>
              </a:rPr>
              <a:t> </a:t>
            </a:r>
            <a:r>
              <a:rPr lang="es-ES" dirty="0" err="1">
                <a:hlinkClick r:id="rId7"/>
              </a:rPr>
              <a:t>Healthcare</a:t>
            </a:r>
            <a:r>
              <a:rPr lang="es-ES" dirty="0">
                <a:hlinkClick r:id="rId7"/>
              </a:rPr>
              <a:t> Executive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424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498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5245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792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bie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D47A5B-9D8B-6993-8842-2B4948A87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" y="2190"/>
            <a:ext cx="12184211" cy="6853618"/>
          </a:xfrm>
          <a:prstGeom prst="rect">
            <a:avLst/>
          </a:prstGeom>
        </p:spPr>
      </p:pic>
      <p:sp>
        <p:nvSpPr>
          <p:cNvPr id="7" name="Texto del título">
            <a:extLst>
              <a:ext uri="{FF2B5EF4-FFF2-40B4-BE49-F238E27FC236}">
                <a16:creationId xmlns:a16="http://schemas.microsoft.com/office/drawing/2014/main" id="{AFE20C01-C7BE-43F5-BD30-83D26984F52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98965" y="3119815"/>
            <a:ext cx="3877835" cy="18186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500" b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Texto de despedida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38153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n izqui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880D69-CAFC-AFD6-5F4B-3C33700AD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6725920" y="2195823"/>
            <a:ext cx="4434839" cy="67899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500" b="0" spc="-5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Claim con concepto clave de la slide</a:t>
            </a:r>
            <a:endParaRPr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39D4F32-B18B-404F-9218-2842F3184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25920" y="3428999"/>
            <a:ext cx="4434839" cy="21009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13" name="Nivel de texto 1…">
            <a:extLst>
              <a:ext uri="{FF2B5EF4-FFF2-40B4-BE49-F238E27FC236}">
                <a16:creationId xmlns:a16="http://schemas.microsoft.com/office/drawing/2014/main" id="{EFD1C062-2D8A-CD4A-B948-6BB6677DEBBF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6725919" y="1749093"/>
            <a:ext cx="4434839" cy="3518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APARTADOEN MAYÚSCULAS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AD51DE6-C434-784D-A7A0-46DE7EDC962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6725919" y="5811521"/>
            <a:ext cx="2263535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 dirty="0">
              <a:latin typeface="Aptos" panose="020B0004020202020204" pitchFamily="34" charset="0"/>
            </a:endParaRP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99B0BA08-0DE7-3E41-ABD6-801B74C0E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912" y="32388"/>
            <a:ext cx="6095999" cy="6786880"/>
          </a:xfrm>
        </p:spPr>
        <p:txBody>
          <a:bodyPr>
            <a:normAutofit/>
          </a:bodyPr>
          <a:lstStyle>
            <a:lvl1pPr marL="0" indent="0">
              <a:buNone/>
              <a:defRPr sz="1200" b="1" spc="1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 dirty="0"/>
              <a:t>ARRASTRA AQUÍ TU IMAGEN</a:t>
            </a:r>
          </a:p>
        </p:txBody>
      </p:sp>
    </p:spTree>
    <p:extLst>
      <p:ext uri="{BB962C8B-B14F-4D97-AF65-F5344CB8AC3E}">
        <p14:creationId xmlns:p14="http://schemas.microsoft.com/office/powerpoint/2010/main" val="266577612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sobre image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9C2DCB62-CAB8-5743-9BA9-2CAACB198F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138113" indent="-138113">
              <a:buNone/>
              <a:tabLst/>
              <a:defRPr sz="1200" b="1" spc="1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ARRASTRA AQUÍ TU IMAGEN</a:t>
            </a:r>
          </a:p>
        </p:txBody>
      </p:sp>
      <p:sp>
        <p:nvSpPr>
          <p:cNvPr id="8" name="Nivel de texto 1…">
            <a:extLst>
              <a:ext uri="{FF2B5EF4-FFF2-40B4-BE49-F238E27FC236}">
                <a16:creationId xmlns:a16="http://schemas.microsoft.com/office/drawing/2014/main" id="{79D43F02-BA8C-C947-B15B-35A5970551A6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16428" y="4048084"/>
            <a:ext cx="6901543" cy="28099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Breve texto aspiracional de no más de 4 líneas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614827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0FC60E-A529-AB17-486B-32E302801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4" y="4558"/>
            <a:ext cx="12175789" cy="6848881"/>
          </a:xfrm>
          <a:prstGeom prst="rect">
            <a:avLst/>
          </a:prstGeom>
        </p:spPr>
      </p:pic>
      <p:sp>
        <p:nvSpPr>
          <p:cNvPr id="1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93533" y="2129258"/>
            <a:ext cx="6901543" cy="21501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3600" b="1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Cita de alguien conocido a un máximo de no más de 3 líneas</a:t>
            </a:r>
            <a:endParaRPr dirty="0"/>
          </a:p>
        </p:txBody>
      </p:sp>
      <p:sp>
        <p:nvSpPr>
          <p:cNvPr id="7" name="Nivel de texto 1…">
            <a:extLst>
              <a:ext uri="{FF2B5EF4-FFF2-40B4-BE49-F238E27FC236}">
                <a16:creationId xmlns:a16="http://schemas.microsoft.com/office/drawing/2014/main" id="{10704F98-2EED-B04C-941B-17033C39F18F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3625945" y="4486897"/>
            <a:ext cx="4236721" cy="25508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1000" b="1" spc="10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AUTOR DE LA CITA EN MAYÚSCULA</a:t>
            </a:r>
          </a:p>
        </p:txBody>
      </p:sp>
    </p:spTree>
    <p:extLst>
      <p:ext uri="{BB962C8B-B14F-4D97-AF65-F5344CB8AC3E}">
        <p14:creationId xmlns:p14="http://schemas.microsoft.com/office/powerpoint/2010/main" val="38084066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B0EDA9C-898B-D986-9E21-7D8C53161B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AD51DE6-C434-784D-A7A0-46DE7EDC962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 dirty="0">
              <a:latin typeface="Aptos" panose="020B0004020202020204" pitchFamily="34" charset="0"/>
            </a:endParaRPr>
          </a:p>
        </p:txBody>
      </p:sp>
      <p:sp>
        <p:nvSpPr>
          <p:cNvPr id="7" name="Nivel de texto 1…">
            <a:extLst>
              <a:ext uri="{FF2B5EF4-FFF2-40B4-BE49-F238E27FC236}">
                <a16:creationId xmlns:a16="http://schemas.microsoft.com/office/drawing/2014/main" id="{00D20A63-9F9A-1EF2-B52C-AA8BA4A1EA2E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7082790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</p:spTree>
    <p:extLst>
      <p:ext uri="{BB962C8B-B14F-4D97-AF65-F5344CB8AC3E}">
        <p14:creationId xmlns:p14="http://schemas.microsoft.com/office/powerpoint/2010/main" val="36316552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bie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63700F6-532B-3AB9-1125-BFF9FF925E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5" y="3973"/>
            <a:ext cx="12177869" cy="6850051"/>
          </a:xfrm>
          <a:prstGeom prst="rect">
            <a:avLst/>
          </a:prstGeom>
        </p:spPr>
      </p:pic>
      <p:sp>
        <p:nvSpPr>
          <p:cNvPr id="1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86307" y="4505984"/>
            <a:ext cx="7887063" cy="35963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10000"/>
              </a:lnSpc>
              <a:buSzTx/>
              <a:buFontTx/>
              <a:buNone/>
              <a:defRPr sz="1800" b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Autor de la presentación</a:t>
            </a:r>
            <a:br>
              <a:rPr lang="es-ES" dirty="0"/>
            </a:br>
            <a:endParaRPr dirty="0"/>
          </a:p>
        </p:txBody>
      </p:sp>
      <p:sp>
        <p:nvSpPr>
          <p:cNvPr id="11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886307" y="2689569"/>
            <a:ext cx="7316789" cy="14788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 a dos líneas máximo</a:t>
            </a:r>
            <a:endParaRPr dirty="0"/>
          </a:p>
        </p:txBody>
      </p:sp>
      <p:sp>
        <p:nvSpPr>
          <p:cNvPr id="2" name="Nivel de texto 1…">
            <a:extLst>
              <a:ext uri="{FF2B5EF4-FFF2-40B4-BE49-F238E27FC236}">
                <a16:creationId xmlns:a16="http://schemas.microsoft.com/office/drawing/2014/main" id="{01D3C7CB-0824-D997-7A60-8EE5857B5564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886307" y="4919533"/>
            <a:ext cx="7887063" cy="35963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10000"/>
              </a:lnSpc>
              <a:buSzTx/>
              <a:buFontTx/>
              <a:buNone/>
              <a:defRPr sz="1200" b="0" i="0" spc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CARGO DEL AUTOR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05475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4AD3380-AE5B-C90D-CEB9-D64C865B7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" y="4559"/>
            <a:ext cx="12175789" cy="6848881"/>
          </a:xfrm>
          <a:prstGeom prst="rect">
            <a:avLst/>
          </a:prstGeom>
        </p:spPr>
      </p:pic>
      <p:sp>
        <p:nvSpPr>
          <p:cNvPr id="2" name="Marcador de texto 28">
            <a:extLst>
              <a:ext uri="{FF2B5EF4-FFF2-40B4-BE49-F238E27FC236}">
                <a16:creationId xmlns:a16="http://schemas.microsoft.com/office/drawing/2014/main" id="{92D06B24-80BB-DEF8-4E3C-1BAC6B73D5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11809" y="1727199"/>
            <a:ext cx="7968379" cy="3403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200" b="0" spc="-90" baseline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s-ES" dirty="0"/>
              <a:t>Portada interior con título máximo 3 líneas</a:t>
            </a:r>
          </a:p>
        </p:txBody>
      </p:sp>
    </p:spTree>
    <p:extLst>
      <p:ext uri="{BB962C8B-B14F-4D97-AF65-F5344CB8AC3E}">
        <p14:creationId xmlns:p14="http://schemas.microsoft.com/office/powerpoint/2010/main" val="17125833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D8816D8-80A0-3859-01AA-1C37D2B22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1051559" y="1393647"/>
            <a:ext cx="10302239" cy="67899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 b="0" spc="-5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Claim con concepto clave de la slide</a:t>
            </a:r>
            <a:endParaRPr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39D4F32-B18B-404F-9218-2842F3184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0" y="2220686"/>
            <a:ext cx="10302239" cy="33092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13" name="Nivel de texto 1…">
            <a:extLst>
              <a:ext uri="{FF2B5EF4-FFF2-40B4-BE49-F238E27FC236}">
                <a16:creationId xmlns:a16="http://schemas.microsoft.com/office/drawing/2014/main" id="{EFD1C062-2D8A-CD4A-B948-6BB6677DEBBF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7082790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446C3F03-E052-714B-AE0E-76E4108EE16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051560" y="5811521"/>
            <a:ext cx="8376920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0558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B945E08-6887-F684-57DC-4ED654773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1051560" y="1393647"/>
            <a:ext cx="10302240" cy="67899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500" b="0" spc="-5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Claim con concepto clave de la slide</a:t>
            </a:r>
            <a:endParaRPr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39D4F32-B18B-404F-9218-2842F3184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1" y="2220686"/>
            <a:ext cx="4851399" cy="33092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EA68AC52-5E01-7345-BD83-B5180E53EA2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02401" y="2220686"/>
            <a:ext cx="4851399" cy="33092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EB61BD5-325A-AC46-9019-7638884D1E0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51560" y="5811521"/>
            <a:ext cx="8453048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 dirty="0">
              <a:latin typeface="Aptos" panose="020B0004020202020204" pitchFamily="34" charset="0"/>
            </a:endParaRPr>
          </a:p>
        </p:txBody>
      </p:sp>
      <p:sp>
        <p:nvSpPr>
          <p:cNvPr id="3" name="Nivel de texto 1…">
            <a:extLst>
              <a:ext uri="{FF2B5EF4-FFF2-40B4-BE49-F238E27FC236}">
                <a16:creationId xmlns:a16="http://schemas.microsoft.com/office/drawing/2014/main" id="{D02BBEE3-EC35-3A07-52AA-75990EBFBD3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7082790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</p:spTree>
    <p:extLst>
      <p:ext uri="{BB962C8B-B14F-4D97-AF65-F5344CB8AC3E}">
        <p14:creationId xmlns:p14="http://schemas.microsoft.com/office/powerpoint/2010/main" val="413042164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con 1 gráf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240405-9ABD-42DD-84B1-2D4C001F8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1051561" y="1393647"/>
            <a:ext cx="4434830" cy="67899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500" b="0" spc="-5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Claim con concepto clave de la slide</a:t>
            </a:r>
            <a:endParaRPr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39D4F32-B18B-404F-9218-2842F3184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1" y="2533650"/>
            <a:ext cx="4434829" cy="29962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AD51DE6-C434-784D-A7A0-46DE7EDC962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51560" y="5811521"/>
            <a:ext cx="4434830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7" name="Marcador de gráfico 6">
            <a:extLst>
              <a:ext uri="{FF2B5EF4-FFF2-40B4-BE49-F238E27FC236}">
                <a16:creationId xmlns:a16="http://schemas.microsoft.com/office/drawing/2014/main" id="{C3CEE609-B827-ED45-831A-E8DE411F9309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001555" y="1319842"/>
            <a:ext cx="4915037" cy="4720740"/>
          </a:xfrm>
        </p:spPr>
        <p:txBody>
          <a:bodyPr>
            <a:normAutofit/>
          </a:bodyPr>
          <a:lstStyle>
            <a:lvl1pPr marL="0" indent="0">
              <a:buNone/>
              <a:defRPr sz="1200" b="1" spc="110" baseline="0">
                <a:solidFill>
                  <a:schemeClr val="bg2">
                    <a:lumMod val="60000"/>
                    <a:lumOff val="4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s-ES"/>
              <a:t>GRÁFICO</a:t>
            </a:r>
          </a:p>
        </p:txBody>
      </p:sp>
      <p:sp>
        <p:nvSpPr>
          <p:cNvPr id="3" name="Nivel de texto 1…">
            <a:extLst>
              <a:ext uri="{FF2B5EF4-FFF2-40B4-BE49-F238E27FC236}">
                <a16:creationId xmlns:a16="http://schemas.microsoft.com/office/drawing/2014/main" id="{FF39A108-0EEA-A953-62A5-321955858D40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7082790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</p:spTree>
    <p:extLst>
      <p:ext uri="{BB962C8B-B14F-4D97-AF65-F5344CB8AC3E}">
        <p14:creationId xmlns:p14="http://schemas.microsoft.com/office/powerpoint/2010/main" val="32292603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con 2 gráf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C00B465-B173-299B-C17B-278593FEC5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AD51DE6-C434-784D-A7A0-46DE7EDC962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51560" y="5811521"/>
            <a:ext cx="8481756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 dirty="0">
              <a:latin typeface="Aptos" panose="020B0004020202020204" pitchFamily="34" charset="0"/>
            </a:endParaRPr>
          </a:p>
        </p:txBody>
      </p:sp>
      <p:sp>
        <p:nvSpPr>
          <p:cNvPr id="7" name="Marcador de gráfico 6">
            <a:extLst>
              <a:ext uri="{FF2B5EF4-FFF2-40B4-BE49-F238E27FC236}">
                <a16:creationId xmlns:a16="http://schemas.microsoft.com/office/drawing/2014/main" id="{C3CEE609-B827-ED45-831A-E8DE411F9309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6481763" y="1450108"/>
            <a:ext cx="5059362" cy="4280131"/>
          </a:xfrm>
        </p:spPr>
        <p:txBody>
          <a:bodyPr>
            <a:normAutofit/>
          </a:bodyPr>
          <a:lstStyle>
            <a:lvl1pPr marL="0" indent="0">
              <a:buNone/>
              <a:defRPr sz="1200" b="1" spc="110" baseline="0">
                <a:solidFill>
                  <a:schemeClr val="bg2">
                    <a:lumMod val="60000"/>
                    <a:lumOff val="4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s-ES"/>
              <a:t>GRÁFICO</a:t>
            </a:r>
          </a:p>
        </p:txBody>
      </p:sp>
      <p:sp>
        <p:nvSpPr>
          <p:cNvPr id="10" name="Marcador de gráfico 6">
            <a:extLst>
              <a:ext uri="{FF2B5EF4-FFF2-40B4-BE49-F238E27FC236}">
                <a16:creationId xmlns:a16="http://schemas.microsoft.com/office/drawing/2014/main" id="{5B1CBA34-8A1D-B04C-9769-06E0A34EA32A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1046163" y="1450108"/>
            <a:ext cx="5059362" cy="4280131"/>
          </a:xfrm>
        </p:spPr>
        <p:txBody>
          <a:bodyPr>
            <a:normAutofit/>
          </a:bodyPr>
          <a:lstStyle>
            <a:lvl1pPr marL="0" indent="0">
              <a:buNone/>
              <a:defRPr sz="1200" b="1" spc="11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s-ES"/>
              <a:t>GRÁFICO</a:t>
            </a:r>
          </a:p>
        </p:txBody>
      </p:sp>
      <p:sp>
        <p:nvSpPr>
          <p:cNvPr id="3" name="Nivel de texto 1…">
            <a:extLst>
              <a:ext uri="{FF2B5EF4-FFF2-40B4-BE49-F238E27FC236}">
                <a16:creationId xmlns:a16="http://schemas.microsoft.com/office/drawing/2014/main" id="{B57F1972-DA23-2879-B0DA-0C9B5CC59F54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7082790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</p:spTree>
    <p:extLst>
      <p:ext uri="{BB962C8B-B14F-4D97-AF65-F5344CB8AC3E}">
        <p14:creationId xmlns:p14="http://schemas.microsoft.com/office/powerpoint/2010/main" val="5318451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agen pequeñ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5057B4-43ED-9E98-275F-8FF7463205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1051561" y="1393647"/>
            <a:ext cx="4434830" cy="67899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500" b="0" spc="-5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Claim con concepto clave de la slide</a:t>
            </a:r>
            <a:endParaRPr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39D4F32-B18B-404F-9218-2842F3184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1" y="2489200"/>
            <a:ext cx="4434829" cy="30407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AD51DE6-C434-784D-A7A0-46DE7EDC962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51560" y="5811521"/>
            <a:ext cx="4434830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99B0BA08-0DE7-3E41-ABD6-801B74C0E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481764" y="1622738"/>
            <a:ext cx="4658675" cy="4159876"/>
          </a:xfrm>
        </p:spPr>
        <p:txBody>
          <a:bodyPr>
            <a:normAutofit/>
          </a:bodyPr>
          <a:lstStyle>
            <a:lvl1pPr marL="0" indent="0">
              <a:buNone/>
              <a:defRPr sz="1200" b="1" spc="100" baseline="0">
                <a:solidFill>
                  <a:schemeClr val="bg2">
                    <a:lumMod val="60000"/>
                    <a:lumOff val="4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s-ES" dirty="0"/>
              <a:t>ARRASTRA AQUÍ TU IMAGEN</a:t>
            </a:r>
          </a:p>
        </p:txBody>
      </p:sp>
      <p:sp>
        <p:nvSpPr>
          <p:cNvPr id="5" name="Nivel de texto 1…">
            <a:extLst>
              <a:ext uri="{FF2B5EF4-FFF2-40B4-BE49-F238E27FC236}">
                <a16:creationId xmlns:a16="http://schemas.microsoft.com/office/drawing/2014/main" id="{B6159952-7661-ABE2-6567-FE4B4B95B014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7082790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</p:spTree>
    <p:extLst>
      <p:ext uri="{BB962C8B-B14F-4D97-AF65-F5344CB8AC3E}">
        <p14:creationId xmlns:p14="http://schemas.microsoft.com/office/powerpoint/2010/main" val="283659447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img derech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FD3BD9-F033-FCD9-74AC-6220BA92C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" y="-11722"/>
            <a:ext cx="12222404" cy="6875102"/>
          </a:xfrm>
          <a:prstGeom prst="rect">
            <a:avLst/>
          </a:prstGeom>
        </p:spPr>
      </p:pic>
      <p:sp>
        <p:nvSpPr>
          <p:cNvPr id="20" name="Texto del título"/>
          <p:cNvSpPr txBox="1">
            <a:spLocks noGrp="1"/>
          </p:cNvSpPr>
          <p:nvPr>
            <p:ph type="title" hasCustomPrompt="1"/>
          </p:nvPr>
        </p:nvSpPr>
        <p:spPr>
          <a:xfrm>
            <a:off x="1051561" y="1393647"/>
            <a:ext cx="4434839" cy="67899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500" b="0" spc="-50" baseline="0">
                <a:solidFill>
                  <a:srgbClr val="7030A0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Claim con concepto clave de la slide</a:t>
            </a:r>
            <a:endParaRPr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339D4F32-B18B-404F-9218-2842F31846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1" y="2476500"/>
            <a:ext cx="4434839" cy="3053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AD51DE6-C434-784D-A7A0-46DE7EDC962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51560" y="5811521"/>
            <a:ext cx="4434840" cy="629602"/>
          </a:xfr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99B0BA08-0DE7-3E41-ABD6-801B74C0E51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7769" y="0"/>
            <a:ext cx="5894230" cy="5529943"/>
          </a:xfrm>
        </p:spPr>
        <p:txBody>
          <a:bodyPr>
            <a:normAutofit/>
          </a:bodyPr>
          <a:lstStyle>
            <a:lvl1pPr marL="0" indent="0">
              <a:buNone/>
              <a:defRPr sz="1200" b="1" spc="100" baseline="0">
                <a:solidFill>
                  <a:schemeClr val="bg2">
                    <a:lumMod val="60000"/>
                    <a:lumOff val="4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r>
              <a:rPr lang="es-ES" dirty="0"/>
              <a:t>ARRASTRA AQUÍ TU IMAGEN</a:t>
            </a:r>
          </a:p>
        </p:txBody>
      </p:sp>
      <p:sp>
        <p:nvSpPr>
          <p:cNvPr id="4" name="Nivel de texto 1…">
            <a:extLst>
              <a:ext uri="{FF2B5EF4-FFF2-40B4-BE49-F238E27FC236}">
                <a16:creationId xmlns:a16="http://schemas.microsoft.com/office/drawing/2014/main" id="{0A14E8FC-1007-0342-7389-E4A4590E641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051560" y="426720"/>
            <a:ext cx="5240571" cy="46908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SzTx/>
              <a:buFontTx/>
              <a:buNone/>
              <a:defRPr sz="800" b="1" spc="70" baseline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defRPr>
            </a:lvl1pPr>
            <a:lvl2pPr marL="0" indent="457200" algn="l">
              <a:buSzTx/>
              <a:buFontTx/>
              <a:buNone/>
              <a:defRPr sz="2400">
                <a:solidFill>
                  <a:schemeClr val="bg1"/>
                </a:solidFill>
              </a:defRPr>
            </a:lvl2pPr>
            <a:lvl3pPr marL="0" indent="914400" algn="l">
              <a:buSzTx/>
              <a:buFontTx/>
              <a:buNone/>
              <a:defRPr sz="2400">
                <a:solidFill>
                  <a:schemeClr val="bg1"/>
                </a:solidFill>
              </a:defRPr>
            </a:lvl3pPr>
            <a:lvl4pPr marL="0" indent="1371600" algn="l">
              <a:buSzTx/>
              <a:buFontTx/>
              <a:buNone/>
              <a:defRPr sz="2400">
                <a:solidFill>
                  <a:schemeClr val="bg1"/>
                </a:solidFill>
              </a:defRPr>
            </a:lvl4pPr>
            <a:lvl5pPr marL="0" indent="1828800" algn="l">
              <a:buSzTx/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r>
              <a:rPr lang="es-ES" dirty="0"/>
              <a:t>TÍTULO APARTADO EN MAYÚSCULAS</a:t>
            </a:r>
          </a:p>
        </p:txBody>
      </p:sp>
    </p:spTree>
    <p:extLst>
      <p:ext uri="{BB962C8B-B14F-4D97-AF65-F5344CB8AC3E}">
        <p14:creationId xmlns:p14="http://schemas.microsoft.com/office/powerpoint/2010/main" val="39648971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1051558" y="1392130"/>
            <a:ext cx="10302238" cy="697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051558" y="2372809"/>
            <a:ext cx="10302242" cy="3155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41133C-F3CC-A54E-BC90-13FBD864D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1560" y="5811521"/>
            <a:ext cx="9121140" cy="6296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9525" indent="-9525" algn="l">
              <a:tabLst/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/>
          </a:p>
        </p:txBody>
      </p:sp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229C2FE5-71C2-EE44-82F3-90F974E21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5120" y="6117958"/>
            <a:ext cx="1143001" cy="323165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65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/  </a:t>
            </a:r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63" r:id="rId3"/>
    <p:sldLayoutId id="2147483658" r:id="rId4"/>
    <p:sldLayoutId id="2147483665" r:id="rId5"/>
    <p:sldLayoutId id="2147483672" r:id="rId6"/>
    <p:sldLayoutId id="2147483673" r:id="rId7"/>
    <p:sldLayoutId id="2147483666" r:id="rId8"/>
    <p:sldLayoutId id="2147483670" r:id="rId9"/>
    <p:sldLayoutId id="2147483671" r:id="rId10"/>
    <p:sldLayoutId id="2147483669" r:id="rId11"/>
    <p:sldLayoutId id="2147483678" r:id="rId12"/>
    <p:sldLayoutId id="2147483668" r:id="rId13"/>
  </p:sldLayoutIdLst>
  <p:transition spd="med"/>
  <p:hf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50" baseline="0">
          <a:solidFill>
            <a:srgbClr val="013752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13752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13752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13752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13752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13752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1A1D50-4EDB-3C63-E2A7-9310948A1D8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86307" y="4505984"/>
            <a:ext cx="7887063" cy="359631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FFC000"/>
                </a:solidFill>
              </a:rPr>
              <a:t>Àngel Rivero Calaf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95D64DC3-4DE6-5213-F0CF-085C3F6A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07" y="2689569"/>
            <a:ext cx="11130202" cy="1478858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Controversias en la prevención, diagnóstico y tratamiento de las ITS.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097DC-2E1B-14BC-391D-0987FBF029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307" y="4919533"/>
            <a:ext cx="7887063" cy="359631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Hospital </a:t>
            </a:r>
            <a:r>
              <a:rPr lang="es-ES" dirty="0" err="1">
                <a:solidFill>
                  <a:srgbClr val="FFC000"/>
                </a:solidFill>
              </a:rPr>
              <a:t>Universitari</a:t>
            </a:r>
            <a:r>
              <a:rPr lang="es-ES" dirty="0">
                <a:solidFill>
                  <a:srgbClr val="FFC000"/>
                </a:solidFill>
              </a:rPr>
              <a:t> </a:t>
            </a:r>
            <a:r>
              <a:rPr lang="es-ES" dirty="0" err="1">
                <a:solidFill>
                  <a:srgbClr val="FFC000"/>
                </a:solidFill>
              </a:rPr>
              <a:t>Germans</a:t>
            </a:r>
            <a:r>
              <a:rPr lang="es-ES" dirty="0">
                <a:solidFill>
                  <a:srgbClr val="FFC000"/>
                </a:solidFill>
              </a:rPr>
              <a:t> </a:t>
            </a:r>
            <a:r>
              <a:rPr lang="es-ES" dirty="0" err="1">
                <a:solidFill>
                  <a:srgbClr val="FFC000"/>
                </a:solidFill>
              </a:rPr>
              <a:t>Trias</a:t>
            </a:r>
            <a:r>
              <a:rPr lang="es-ES" dirty="0">
                <a:solidFill>
                  <a:srgbClr val="FFC000"/>
                </a:solidFill>
              </a:rPr>
              <a:t> i Pujol Badalona; BCN </a:t>
            </a:r>
            <a:r>
              <a:rPr lang="es-ES" dirty="0" err="1">
                <a:solidFill>
                  <a:srgbClr val="FFC000"/>
                </a:solidFill>
              </a:rPr>
              <a:t>Checkpoint</a:t>
            </a:r>
            <a:r>
              <a:rPr lang="es-ES" dirty="0">
                <a:solidFill>
                  <a:srgbClr val="FFC000"/>
                </a:solidFill>
              </a:rPr>
              <a:t>, Barcelona</a:t>
            </a:r>
          </a:p>
        </p:txBody>
      </p:sp>
    </p:spTree>
    <p:extLst>
      <p:ext uri="{BB962C8B-B14F-4D97-AF65-F5344CB8AC3E}">
        <p14:creationId xmlns:p14="http://schemas.microsoft.com/office/powerpoint/2010/main" val="154544414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E28FA-27B5-5B45-3C50-9906064C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779116-62C5-65E2-623E-51703F956E7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2437" y="1727199"/>
            <a:ext cx="11610108" cy="3403600"/>
          </a:xfrm>
        </p:spPr>
        <p:txBody>
          <a:bodyPr/>
          <a:lstStyle/>
          <a:p>
            <a:r>
              <a:rPr lang="es-ES" dirty="0">
                <a:solidFill>
                  <a:srgbClr val="FFB810"/>
                </a:solidFill>
              </a:rPr>
              <a:t>Estrategias para el control de las ITS</a:t>
            </a:r>
          </a:p>
          <a:p>
            <a:r>
              <a:rPr lang="es-ES" sz="4000" dirty="0">
                <a:solidFill>
                  <a:srgbClr val="FFB810"/>
                </a:solidFill>
              </a:rPr>
              <a:t>Test and </a:t>
            </a:r>
            <a:r>
              <a:rPr lang="es-ES" sz="4000" dirty="0" err="1">
                <a:solidFill>
                  <a:srgbClr val="FFB810"/>
                </a:solidFill>
              </a:rPr>
              <a:t>treat</a:t>
            </a:r>
            <a:r>
              <a:rPr lang="es-ES" sz="4000" dirty="0">
                <a:solidFill>
                  <a:srgbClr val="FFB810"/>
                </a:solidFill>
              </a:rPr>
              <a:t>? </a:t>
            </a:r>
            <a:r>
              <a:rPr lang="es-ES" sz="4000" dirty="0" err="1">
                <a:solidFill>
                  <a:srgbClr val="FFB810"/>
                </a:solidFill>
              </a:rPr>
              <a:t>Or</a:t>
            </a:r>
            <a:r>
              <a:rPr lang="es-ES" sz="4000" dirty="0">
                <a:solidFill>
                  <a:srgbClr val="FFB810"/>
                </a:solidFill>
              </a:rPr>
              <a:t> </a:t>
            </a:r>
            <a:r>
              <a:rPr lang="es-ES" sz="4000" dirty="0" err="1">
                <a:solidFill>
                  <a:srgbClr val="FFB810"/>
                </a:solidFill>
              </a:rPr>
              <a:t>not</a:t>
            </a:r>
            <a:r>
              <a:rPr lang="es-ES" sz="4000" dirty="0">
                <a:solidFill>
                  <a:srgbClr val="FFB810"/>
                </a:solidFill>
              </a:rPr>
              <a:t>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67358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881F-141F-EB67-63F6-45CC40E1C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FACF9-D76F-3425-A32E-BB2F4AC6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390607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B810"/>
                </a:solidFill>
              </a:rPr>
              <a:t>Cribados masivo y tratamiento,  rutinario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1B647E-0CB3-83DD-505E-2FDCD17D72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dirty="0">
                <a:solidFill>
                  <a:srgbClr val="65237F"/>
                </a:solidFill>
              </a:rPr>
              <a:t>Cada año?</a:t>
            </a:r>
          </a:p>
          <a:p>
            <a:r>
              <a:rPr lang="es-ES" dirty="0">
                <a:solidFill>
                  <a:srgbClr val="65237F"/>
                </a:solidFill>
              </a:rPr>
              <a:t>Cada 6, 3, 1Mes?</a:t>
            </a:r>
          </a:p>
          <a:p>
            <a:r>
              <a:rPr lang="es-ES" dirty="0">
                <a:solidFill>
                  <a:srgbClr val="65237F"/>
                </a:solidFill>
              </a:rPr>
              <a:t>¿Costes?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5D1E05-222D-BD04-AF57-46C4CC5E9D8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s-ES" dirty="0">
              <a:latin typeface="Aptos" panose="020B00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24A2BD-F5E6-6FFA-EA5C-E2B3D7FD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016" y="1287827"/>
            <a:ext cx="4822675" cy="47980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72EBF06-02E7-56A0-18C1-1EA6B646F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3" y="1287827"/>
            <a:ext cx="5324327" cy="132161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123CB22-6396-1212-0E6C-CEFB5FD6682B}"/>
              </a:ext>
            </a:extLst>
          </p:cNvPr>
          <p:cNvSpPr txBox="1"/>
          <p:nvPr/>
        </p:nvSpPr>
        <p:spPr>
          <a:xfrm>
            <a:off x="1051560" y="5808882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CID 2017</a:t>
            </a:r>
          </a:p>
        </p:txBody>
      </p:sp>
    </p:spTree>
    <p:extLst>
      <p:ext uri="{BB962C8B-B14F-4D97-AF65-F5344CB8AC3E}">
        <p14:creationId xmlns:p14="http://schemas.microsoft.com/office/powerpoint/2010/main" val="7358861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F357A-E63E-8A32-03FE-351257E7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391709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B810"/>
                </a:solidFill>
              </a:rPr>
              <a:t>Cribados asintomáticos?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68B251-7C53-3963-D380-934E774E6BB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29F06C-96C3-F484-92FF-84BA2509C88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187002-A430-5494-A8BC-D347D4FA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45" y="1070702"/>
            <a:ext cx="10704946" cy="558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425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1630E-0C60-DD33-3058-88FD6035A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4A09A8-5DAC-8BE2-61DE-63B583730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Cribados asintomáticos?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F85411-49DE-6A59-618E-05E14B6B31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3CE719-71B3-829B-9E92-9767CBF178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F0A943-BC87-808D-5D2B-42D64033D04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8A5D11-0E8B-899E-8F9D-0ADFF8275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108"/>
            <a:ext cx="12192000" cy="29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096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AF279-03FE-BE29-B81F-098512ADE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546AD-E5F1-22E3-4A4C-6EEB32743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16877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B810"/>
                </a:solidFill>
              </a:rPr>
              <a:t>Simplificación de cribados?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43D6AB-33D9-4D4D-5670-B7F2AFDF78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>
                <a:solidFill>
                  <a:srgbClr val="65237F"/>
                </a:solidFill>
              </a:rPr>
              <a:t>¿Espaciar? Todo/Parcial</a:t>
            </a:r>
          </a:p>
          <a:p>
            <a:r>
              <a:rPr lang="es-ES" dirty="0">
                <a:solidFill>
                  <a:srgbClr val="65237F"/>
                </a:solidFill>
              </a:rPr>
              <a:t>Eliminar algún cribado por localización?</a:t>
            </a:r>
          </a:p>
          <a:p>
            <a:r>
              <a:rPr lang="es-ES" dirty="0">
                <a:solidFill>
                  <a:srgbClr val="65237F"/>
                </a:solidFill>
              </a:rPr>
              <a:t>No cribar asintomáticos?</a:t>
            </a:r>
          </a:p>
          <a:p>
            <a:r>
              <a:rPr lang="es-ES" dirty="0">
                <a:solidFill>
                  <a:srgbClr val="65237F"/>
                </a:solidFill>
              </a:rPr>
              <a:t>Por franjas de edad?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7B489B-7587-C896-041C-48AAF7147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773A4E-50EA-88FC-210D-339199A85DD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03AD0C-B782-B970-D4B3-60B34BA7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2" y="1057685"/>
            <a:ext cx="7573818" cy="55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291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B52F9F-540E-B744-B959-E2AD6B96E73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-1" y="6228398"/>
            <a:ext cx="12053455" cy="629602"/>
          </a:xfrm>
        </p:spPr>
        <p:txBody>
          <a:bodyPr/>
          <a:lstStyle/>
          <a:p>
            <a:r>
              <a:rPr lang="es-ES" dirty="0" err="1"/>
              <a:t>Belgian</a:t>
            </a:r>
            <a:r>
              <a:rPr lang="es-ES" dirty="0"/>
              <a:t> 2024 </a:t>
            </a:r>
            <a:r>
              <a:rPr lang="es-ES" dirty="0" err="1"/>
              <a:t>Guidance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use </a:t>
            </a:r>
            <a:r>
              <a:rPr lang="es-ES" dirty="0" err="1"/>
              <a:t>of</a:t>
            </a:r>
            <a:r>
              <a:rPr lang="es-ES" dirty="0"/>
              <a:t> Pre-</a:t>
            </a:r>
            <a:r>
              <a:rPr lang="es-ES" dirty="0" err="1"/>
              <a:t>Exposure</a:t>
            </a:r>
            <a:r>
              <a:rPr lang="es-ES" dirty="0"/>
              <a:t> </a:t>
            </a:r>
            <a:r>
              <a:rPr lang="es-ES" dirty="0" err="1"/>
              <a:t>Prophylaxis</a:t>
            </a:r>
            <a:r>
              <a:rPr lang="es-ES" dirty="0"/>
              <a:t> Jens T. Van Praet, Sophie </a:t>
            </a:r>
            <a:r>
              <a:rPr lang="es-ES" dirty="0" err="1"/>
              <a:t>Henrard</a:t>
            </a:r>
            <a:r>
              <a:rPr lang="es-ES" dirty="0"/>
              <a:t>, Chris Kenyon, Agnès </a:t>
            </a:r>
            <a:r>
              <a:rPr lang="es-ES" dirty="0" err="1"/>
              <a:t>Libois</a:t>
            </a:r>
            <a:r>
              <a:rPr lang="es-ES" dirty="0"/>
              <a:t>, Annelies Meuwissen, AnneSophie Sauvage, Anne Vincent, Jef Vanhamel, Gert </a:t>
            </a:r>
            <a:r>
              <a:rPr lang="es-ES" dirty="0" err="1"/>
              <a:t>Scheerder</a:t>
            </a:r>
            <a:r>
              <a:rPr lang="es-ES" dirty="0"/>
              <a:t>; </a:t>
            </a:r>
            <a:r>
              <a:rPr lang="es-ES" dirty="0" err="1"/>
              <a:t>Belgian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AIDS and HIV </a:t>
            </a:r>
            <a:r>
              <a:rPr lang="es-ES" dirty="0" err="1"/>
              <a:t>Consortium</a:t>
            </a:r>
            <a:r>
              <a:rPr lang="es-ES" dirty="0"/>
              <a:t> (BREACH)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07DC04B-F263-ECCE-FB67-8659A0705891}"/>
              </a:ext>
            </a:extLst>
          </p:cNvPr>
          <p:cNvSpPr>
            <a:spLocks noGrp="1" noChangeArrowheads="1"/>
          </p:cNvSpPr>
          <p:nvPr>
            <p:ph type="body" sz="quarter" idx="21"/>
          </p:nvPr>
        </p:nvSpPr>
        <p:spPr bwMode="auto">
          <a:xfrm>
            <a:off x="504185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rgbClr val="65237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1FCBD854-CBB4-57E5-0B48-5147F302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A3AB89A-500A-4877-28E0-39F22018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35" y="0"/>
            <a:ext cx="7964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75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B80C4-D74F-89B9-D234-374924AD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76B4EA-7DA9-7C84-C661-3C8368DCD3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6B4A0B-4BE2-7362-C5EB-86CDA692CCB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1F6AB4-CF94-9EB6-74C6-CBDBD4CA34A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0" y="6059052"/>
            <a:ext cx="12192000" cy="629602"/>
          </a:xfrm>
        </p:spPr>
        <p:txBody>
          <a:bodyPr/>
          <a:lstStyle/>
          <a:p>
            <a:r>
              <a:rPr lang="es-ES" dirty="0" err="1"/>
              <a:t>Vanbaelen</a:t>
            </a:r>
            <a:r>
              <a:rPr lang="es-ES" dirty="0"/>
              <a:t> T, </a:t>
            </a:r>
            <a:r>
              <a:rPr lang="es-ES" dirty="0" err="1"/>
              <a:t>Tsoumanis</a:t>
            </a:r>
            <a:r>
              <a:rPr lang="es-ES" dirty="0"/>
              <a:t> A, Florence E, Van </a:t>
            </a:r>
            <a:r>
              <a:rPr lang="es-ES" dirty="0" err="1"/>
              <a:t>Dijck</a:t>
            </a:r>
            <a:r>
              <a:rPr lang="es-ES" dirty="0"/>
              <a:t> C, Huis In 't Veld D, Sauvage AS, </a:t>
            </a:r>
            <a:r>
              <a:rPr lang="es-ES" dirty="0" err="1"/>
              <a:t>Herssens</a:t>
            </a:r>
            <a:r>
              <a:rPr lang="es-ES" dirty="0"/>
              <a:t> N, De </a:t>
            </a:r>
            <a:r>
              <a:rPr lang="es-ES" dirty="0" err="1"/>
              <a:t>Baetselier</a:t>
            </a:r>
            <a:r>
              <a:rPr lang="es-ES" dirty="0"/>
              <a:t> I, </a:t>
            </a:r>
            <a:r>
              <a:rPr lang="es-ES" dirty="0" err="1"/>
              <a:t>Rotsaert</a:t>
            </a:r>
            <a:r>
              <a:rPr lang="es-ES" dirty="0"/>
              <a:t> A, Verhoeven V, </a:t>
            </a:r>
            <a:r>
              <a:rPr lang="es-ES" dirty="0" err="1"/>
              <a:t>Henrard</a:t>
            </a:r>
            <a:r>
              <a:rPr lang="es-ES" dirty="0"/>
              <a:t> S, Van </a:t>
            </a:r>
            <a:r>
              <a:rPr lang="es-ES" dirty="0" err="1"/>
              <a:t>Herrewege</a:t>
            </a:r>
            <a:r>
              <a:rPr lang="es-ES" dirty="0"/>
              <a:t> Y, Van den Bossche D, Goffard JC, </a:t>
            </a:r>
            <a:r>
              <a:rPr lang="es-ES" dirty="0" err="1"/>
              <a:t>Padalko</a:t>
            </a:r>
            <a:r>
              <a:rPr lang="es-ES" dirty="0"/>
              <a:t> E, </a:t>
            </a:r>
            <a:r>
              <a:rPr lang="es-ES" dirty="0" err="1"/>
              <a:t>Reyniers</a:t>
            </a:r>
            <a:r>
              <a:rPr lang="es-ES" dirty="0"/>
              <a:t> T, Vuylsteke B, </a:t>
            </a:r>
            <a:r>
              <a:rPr lang="es-ES" dirty="0" err="1"/>
              <a:t>Hayette</a:t>
            </a:r>
            <a:r>
              <a:rPr lang="es-ES" dirty="0"/>
              <a:t> MP, </a:t>
            </a:r>
            <a:r>
              <a:rPr lang="es-ES" dirty="0" err="1"/>
              <a:t>Libois</a:t>
            </a:r>
            <a:r>
              <a:rPr lang="es-ES" dirty="0"/>
              <a:t> A, Kenyon C. </a:t>
            </a:r>
            <a:r>
              <a:rPr lang="es-ES" dirty="0" err="1"/>
              <a:t>Effect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screening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Neisseria</a:t>
            </a:r>
            <a:r>
              <a:rPr lang="es-ES" dirty="0"/>
              <a:t> </a:t>
            </a:r>
            <a:r>
              <a:rPr lang="es-ES" dirty="0" err="1"/>
              <a:t>gonorrhoeae</a:t>
            </a:r>
            <a:r>
              <a:rPr lang="es-ES" dirty="0"/>
              <a:t> and Chlamydia </a:t>
            </a:r>
            <a:r>
              <a:rPr lang="es-ES" dirty="0" err="1"/>
              <a:t>trachomatis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incidence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infections</a:t>
            </a:r>
            <a:r>
              <a:rPr lang="es-ES" dirty="0"/>
              <a:t> in </a:t>
            </a:r>
            <a:r>
              <a:rPr lang="es-ES" dirty="0" err="1"/>
              <a:t>men</a:t>
            </a:r>
            <a:r>
              <a:rPr lang="es-ES" dirty="0"/>
              <a:t>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sex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men</a:t>
            </a:r>
            <a:r>
              <a:rPr lang="es-ES" dirty="0"/>
              <a:t> and </a:t>
            </a:r>
            <a:r>
              <a:rPr lang="es-ES" dirty="0" err="1"/>
              <a:t>transgender</a:t>
            </a:r>
            <a:r>
              <a:rPr lang="es-ES" dirty="0"/>
              <a:t> </a:t>
            </a:r>
            <a:r>
              <a:rPr lang="es-ES" dirty="0" err="1"/>
              <a:t>women</a:t>
            </a:r>
            <a:r>
              <a:rPr lang="es-ES" dirty="0"/>
              <a:t> </a:t>
            </a:r>
            <a:r>
              <a:rPr lang="es-ES" dirty="0" err="1"/>
              <a:t>taking</a:t>
            </a:r>
            <a:r>
              <a:rPr lang="es-ES" dirty="0"/>
              <a:t> HIV </a:t>
            </a:r>
            <a:r>
              <a:rPr lang="es-ES" dirty="0" err="1"/>
              <a:t>pre-exposure</a:t>
            </a:r>
            <a:r>
              <a:rPr lang="es-ES" dirty="0"/>
              <a:t> </a:t>
            </a:r>
            <a:r>
              <a:rPr lang="es-ES" dirty="0" err="1"/>
              <a:t>prophylaxis</a:t>
            </a:r>
            <a:r>
              <a:rPr lang="es-ES" dirty="0"/>
              <a:t> (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Gonoscreen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): </a:t>
            </a:r>
            <a:r>
              <a:rPr lang="es-ES" dirty="0" err="1"/>
              <a:t>results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a </a:t>
            </a:r>
            <a:r>
              <a:rPr lang="es-ES" dirty="0" err="1"/>
              <a:t>randomised</a:t>
            </a:r>
            <a:r>
              <a:rPr lang="es-ES" dirty="0"/>
              <a:t>, </a:t>
            </a:r>
            <a:r>
              <a:rPr lang="es-ES" dirty="0" err="1"/>
              <a:t>multicentre</a:t>
            </a:r>
            <a:r>
              <a:rPr lang="es-ES" dirty="0"/>
              <a:t>, </a:t>
            </a:r>
            <a:r>
              <a:rPr lang="es-ES" dirty="0" err="1"/>
              <a:t>controlled</a:t>
            </a:r>
            <a:r>
              <a:rPr lang="es-ES" dirty="0"/>
              <a:t> trial. Lancet HIV. 2024 Apr;11(4):e233-e244. </a:t>
            </a:r>
            <a:r>
              <a:rPr lang="es-ES" dirty="0" err="1"/>
              <a:t>doi</a:t>
            </a:r>
            <a:r>
              <a:rPr lang="es-ES" dirty="0"/>
              <a:t>: 10.1016/S2352-3018(23)00299-0. </a:t>
            </a:r>
            <a:r>
              <a:rPr lang="es-ES" dirty="0" err="1"/>
              <a:t>Epub</a:t>
            </a:r>
            <a:r>
              <a:rPr lang="es-ES" dirty="0"/>
              <a:t> 2024 Feb 26. </a:t>
            </a:r>
            <a:r>
              <a:rPr lang="es-ES" dirty="0" err="1"/>
              <a:t>Erratum</a:t>
            </a:r>
            <a:r>
              <a:rPr lang="es-ES" dirty="0"/>
              <a:t> in: Lancet HIV. 2024 Dec;11(12):e804-e805. </a:t>
            </a:r>
            <a:r>
              <a:rPr lang="es-ES" dirty="0" err="1"/>
              <a:t>doi</a:t>
            </a:r>
            <a:r>
              <a:rPr lang="es-ES" dirty="0"/>
              <a:t>: 10.1016/S2352-3018(24)00243-1. PMID: 38423024.</a:t>
            </a:r>
            <a:endParaRPr lang="es-ES" dirty="0">
              <a:latin typeface="Aptos" panose="020B0004020202020204" pitchFamily="34" charset="0"/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442812A-9DE1-2D92-98FD-1D75E3E04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1560" y="124946"/>
            <a:ext cx="7889240" cy="770856"/>
          </a:xfrm>
        </p:spPr>
        <p:txBody>
          <a:bodyPr>
            <a:normAutofit/>
          </a:bodyPr>
          <a:lstStyle/>
          <a:p>
            <a:r>
              <a:rPr lang="es-ES" sz="1600" dirty="0">
                <a:solidFill>
                  <a:srgbClr val="FFC000"/>
                </a:solidFill>
              </a:rPr>
              <a:t>CRIBADO DE ITS EN USUARIOS DE PrEP Ensayo controlado aleatorizado</a:t>
            </a:r>
          </a:p>
          <a:p>
            <a:r>
              <a:rPr lang="es-ES" sz="1200" dirty="0">
                <a:solidFill>
                  <a:srgbClr val="FFC000"/>
                </a:solidFill>
              </a:rPr>
              <a:t> · Bélgica · 5 centros VIH de </a:t>
            </a:r>
            <a:r>
              <a:rPr lang="es-ES" sz="1200" dirty="0" err="1">
                <a:solidFill>
                  <a:srgbClr val="FFC000"/>
                </a:solidFill>
              </a:rPr>
              <a:t>referenciaN</a:t>
            </a:r>
            <a:r>
              <a:rPr lang="es-ES" sz="1200" dirty="0">
                <a:solidFill>
                  <a:srgbClr val="FFC000"/>
                </a:solidFill>
              </a:rPr>
              <a:t>. </a:t>
            </a:r>
            <a:r>
              <a:rPr lang="es-ES" sz="1200" dirty="0" err="1">
                <a:solidFill>
                  <a:srgbClr val="FFC000"/>
                </a:solidFill>
              </a:rPr>
              <a:t>gonorrhoeae</a:t>
            </a:r>
            <a:r>
              <a:rPr lang="es-ES" sz="1200" dirty="0">
                <a:solidFill>
                  <a:srgbClr val="FFC000"/>
                </a:solidFill>
              </a:rPr>
              <a:t> &amp; C. </a:t>
            </a:r>
            <a:r>
              <a:rPr lang="es-ES" sz="1200" dirty="0" err="1">
                <a:solidFill>
                  <a:srgbClr val="FFC000"/>
                </a:solidFill>
              </a:rPr>
              <a:t>trachomatis</a:t>
            </a:r>
            <a:r>
              <a:rPr lang="es-ES" sz="1200" dirty="0">
                <a:solidFill>
                  <a:srgbClr val="FFC000"/>
                </a:solidFill>
              </a:rPr>
              <a:t> · HSH y mujeres transgénero · NCT04269434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6817944-069A-5C14-5114-A359C45592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968" r="2982" b="9073"/>
          <a:stretch>
            <a:fillRect/>
          </a:stretch>
        </p:blipFill>
        <p:spPr>
          <a:xfrm>
            <a:off x="929639" y="926248"/>
            <a:ext cx="9378144" cy="54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734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B52F9F-540E-B744-B959-E2AD6B96E73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051560" y="5782614"/>
            <a:ext cx="11140440" cy="629602"/>
          </a:xfrm>
        </p:spPr>
        <p:txBody>
          <a:bodyPr/>
          <a:lstStyle/>
          <a:p>
            <a:r>
              <a:rPr lang="es-ES" dirty="0"/>
              <a:t>Werner L, </a:t>
            </a:r>
            <a:r>
              <a:rPr lang="es-ES" dirty="0" err="1"/>
              <a:t>Jongen</a:t>
            </a:r>
            <a:r>
              <a:rPr lang="es-ES" dirty="0"/>
              <a:t> V, </a:t>
            </a:r>
            <a:r>
              <a:rPr lang="es-ES" dirty="0" err="1"/>
              <a:t>Bruisten</a:t>
            </a:r>
            <a:r>
              <a:rPr lang="es-ES" dirty="0"/>
              <a:t> S et al. </a:t>
            </a:r>
            <a:r>
              <a:rPr lang="es-ES" b="1" dirty="0" err="1"/>
              <a:t>Estimated</a:t>
            </a:r>
            <a:r>
              <a:rPr lang="es-ES" b="1" dirty="0"/>
              <a:t> </a:t>
            </a:r>
            <a:r>
              <a:rPr lang="es-ES" b="1" dirty="0" err="1"/>
              <a:t>effect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reduced</a:t>
            </a:r>
            <a:r>
              <a:rPr lang="es-ES" b="1" dirty="0"/>
              <a:t> </a:t>
            </a:r>
            <a:r>
              <a:rPr lang="es-ES" b="1" dirty="0" err="1"/>
              <a:t>asymptomatic</a:t>
            </a:r>
            <a:r>
              <a:rPr lang="es-ES" b="1" dirty="0"/>
              <a:t> </a:t>
            </a:r>
            <a:r>
              <a:rPr lang="es-ES" b="1" dirty="0" err="1"/>
              <a:t>testing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missed</a:t>
            </a:r>
            <a:r>
              <a:rPr lang="es-ES" b="1" dirty="0"/>
              <a:t> </a:t>
            </a:r>
            <a:r>
              <a:rPr lang="es-ES" b="1" i="1" dirty="0"/>
              <a:t>Chlamydia </a:t>
            </a:r>
            <a:r>
              <a:rPr lang="es-ES" b="1" i="1" dirty="0" err="1"/>
              <a:t>trachomatis</a:t>
            </a:r>
            <a:r>
              <a:rPr lang="es-ES" b="1" dirty="0"/>
              <a:t> </a:t>
            </a:r>
            <a:r>
              <a:rPr lang="es-ES" b="1" dirty="0" err="1"/>
              <a:t>detections</a:t>
            </a:r>
            <a:r>
              <a:rPr lang="es-ES" b="1" dirty="0"/>
              <a:t> </a:t>
            </a:r>
            <a:r>
              <a:rPr lang="es-ES" b="1" dirty="0" err="1"/>
              <a:t>among</a:t>
            </a:r>
            <a:r>
              <a:rPr lang="es-ES" b="1" dirty="0"/>
              <a:t> </a:t>
            </a:r>
            <a:r>
              <a:rPr lang="es-ES" b="1" dirty="0" err="1"/>
              <a:t>women</a:t>
            </a:r>
            <a:r>
              <a:rPr lang="es-ES" b="1" dirty="0"/>
              <a:t> and heterosexual </a:t>
            </a:r>
            <a:r>
              <a:rPr lang="es-ES" b="1" dirty="0" err="1"/>
              <a:t>men</a:t>
            </a:r>
            <a:r>
              <a:rPr lang="es-ES" b="1" dirty="0"/>
              <a:t> in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Netherlands</a:t>
            </a:r>
            <a:r>
              <a:rPr lang="es-ES" b="1" dirty="0"/>
              <a:t>: a retrospective </a:t>
            </a:r>
            <a:r>
              <a:rPr lang="es-ES" b="1" dirty="0" err="1"/>
              <a:t>observational</a:t>
            </a:r>
            <a:r>
              <a:rPr lang="es-ES" b="1" dirty="0"/>
              <a:t> </a:t>
            </a:r>
            <a:r>
              <a:rPr lang="es-ES" b="1" dirty="0" err="1"/>
              <a:t>study</a:t>
            </a:r>
            <a:endParaRPr lang="es-ES" dirty="0"/>
          </a:p>
          <a:p>
            <a:r>
              <a:rPr lang="es-ES" dirty="0"/>
              <a:t>The Lancet Regional Health – Europe, 2025; 58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C40AB0D-4342-CC22-4832-C17DF9FFE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1560" y="426720"/>
            <a:ext cx="7082790" cy="469082"/>
          </a:xfrm>
          <a:noFill/>
        </p:spPr>
        <p:txBody>
          <a:bodyPr>
            <a:noAutofit/>
          </a:bodyPr>
          <a:lstStyle/>
          <a:p>
            <a:r>
              <a:rPr lang="es-ES" sz="1800" dirty="0">
                <a:solidFill>
                  <a:srgbClr val="FFC000"/>
                </a:solidFill>
              </a:rPr>
              <a:t>Los centros para </a:t>
            </a:r>
            <a:r>
              <a:rPr lang="es-ES" sz="1800" dirty="0" err="1">
                <a:solidFill>
                  <a:srgbClr val="FFC000"/>
                </a:solidFill>
              </a:rPr>
              <a:t>salut</a:t>
            </a:r>
            <a:r>
              <a:rPr lang="es-ES" sz="1800" dirty="0">
                <a:solidFill>
                  <a:srgbClr val="FFC000"/>
                </a:solidFill>
              </a:rPr>
              <a:t> sexual de Holanda no ofrecen cribado CT asintomática en mujeres y hombres heterosexuales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BB31C79-06E3-69AD-C30A-39ED0F39612B}"/>
              </a:ext>
            </a:extLst>
          </p:cNvPr>
          <p:cNvSpPr>
            <a:spLocks noGrp="1" noChangeArrowheads="1"/>
          </p:cNvSpPr>
          <p:nvPr>
            <p:ph type="body" sz="quarter" idx="21"/>
          </p:nvPr>
        </p:nvSpPr>
        <p:spPr bwMode="auto">
          <a:xfrm>
            <a:off x="1051561" y="1885580"/>
            <a:ext cx="1041110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s-ES" altLang="es-E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s-ES" sz="2000" b="1" dirty="0">
                <a:solidFill>
                  <a:srgbClr val="65237F"/>
                </a:solidFill>
                <a:latin typeface="Arial" panose="020B0604020202020204" pitchFamily="34" charset="0"/>
              </a:rPr>
              <a:t>Impacto de la restricción del cribado asintomático de Chlamydia </a:t>
            </a:r>
            <a:r>
              <a:rPr lang="es-ES" sz="2000" b="1" dirty="0" err="1">
                <a:solidFill>
                  <a:srgbClr val="65237F"/>
                </a:solidFill>
              </a:rPr>
              <a:t>trachomatis</a:t>
            </a:r>
            <a:r>
              <a:rPr lang="es-ES" sz="2000" b="1" dirty="0">
                <a:solidFill>
                  <a:srgbClr val="65237F"/>
                </a:solidFill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s-ES" sz="2000" b="1" dirty="0">
                <a:solidFill>
                  <a:srgbClr val="65237F"/>
                </a:solidFill>
              </a:rPr>
              <a:t>	 </a:t>
            </a:r>
            <a:r>
              <a:rPr lang="es-ES" sz="2000" dirty="0">
                <a:solidFill>
                  <a:srgbClr val="65237F"/>
                </a:solidFill>
                <a:latin typeface="Arial" panose="020B0604020202020204" pitchFamily="34" charset="0"/>
              </a:rPr>
              <a:t>CSH Ámsterdam  2015–2023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endParaRPr lang="es-ES" sz="2000" dirty="0">
              <a:solidFill>
                <a:srgbClr val="65237F"/>
              </a:solidFill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Métodos: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Análisis retrospectivo de 241.005 consultas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Resultados: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4953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lang="es-ES" altLang="es-ES" sz="2000" dirty="0">
                <a:solidFill>
                  <a:srgbClr val="65237F"/>
                </a:solidFill>
              </a:rPr>
              <a:t> </a:t>
            </a:r>
            <a:r>
              <a:rPr kumimoji="0" lang="es-ES" altLang="es-ES" sz="2000" b="0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El 69,5% de consultas habrían quedado sin test; </a:t>
            </a:r>
          </a:p>
          <a:p>
            <a:pPr marL="4953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es-ES" altLang="es-ES" sz="2000" b="0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El 54,9% de casos de CT sin detectar </a:t>
            </a:r>
          </a:p>
          <a:p>
            <a:pPr marL="4953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Char char="•"/>
            </a:pPr>
            <a:r>
              <a:rPr kumimoji="0" lang="es-ES" altLang="es-ES" sz="2000" b="0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Mujeres &lt;25 a. concentran el 68% del impacto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altLang="es-ES" sz="1800" b="1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Conclusión:</a:t>
            </a:r>
            <a: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rgbClr val="65237F"/>
                </a:solidFill>
                <a:effectLst/>
                <a:latin typeface="Arial" panose="020B0604020202020204" pitchFamily="34" charset="0"/>
              </a:rPr>
              <a:t> Reducción sustancial de antibióticos, pero vigilancia activa de CT sintomática, complicaciones y gonorrea es imprescindible </a:t>
            </a:r>
          </a:p>
        </p:txBody>
      </p:sp>
    </p:spTree>
    <p:extLst>
      <p:ext uri="{BB962C8B-B14F-4D97-AF65-F5344CB8AC3E}">
        <p14:creationId xmlns:p14="http://schemas.microsoft.com/office/powerpoint/2010/main" val="30499092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82271-C577-1768-56EA-FE14874EC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C75067-8EE6-4006-BA5E-A635C139999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2437" y="1727199"/>
            <a:ext cx="11610108" cy="3403600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Estrategias para el control de las ITS</a:t>
            </a:r>
          </a:p>
          <a:p>
            <a:r>
              <a:rPr lang="es-ES" sz="4000" dirty="0" err="1">
                <a:solidFill>
                  <a:srgbClr val="FFC000"/>
                </a:solidFill>
              </a:rPr>
              <a:t>DoxyPEP</a:t>
            </a:r>
            <a:endParaRPr lang="es-ES" sz="4000" dirty="0">
              <a:solidFill>
                <a:srgbClr val="FFC0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297090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688E-9EFC-CAB9-86A9-D1C53C6D4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6F91A9-467E-ACC1-4551-E9165DF0F5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B3292-02F3-617B-D277-A68DBC8476A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C1643D36-EED6-0562-E307-6034B871E3B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4A2084A-5D8C-7230-9B09-846B82236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FA6895-8CDA-522E-3850-49E6FA73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0"/>
            <a:ext cx="9301129" cy="74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335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A81531D-9349-F32D-9B7D-3B31B402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76008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Conflictos de </a:t>
            </a:r>
            <a:r>
              <a:rPr lang="es-ES" dirty="0" err="1">
                <a:solidFill>
                  <a:srgbClr val="FFC000"/>
                </a:solidFill>
              </a:rPr>
              <a:t>interes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1A3B4C6-7477-34DD-2299-92C22DD54F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0" y="1454068"/>
            <a:ext cx="10302239" cy="3309257"/>
          </a:xfrm>
        </p:spPr>
        <p:txBody>
          <a:bodyPr/>
          <a:lstStyle/>
          <a:p>
            <a:r>
              <a:rPr lang="es-ES" altLang="es-ES" dirty="0">
                <a:solidFill>
                  <a:srgbClr val="65237F"/>
                </a:solidFill>
                <a:latin typeface="Google Sans"/>
              </a:rPr>
              <a:t>Participación en sesiones clínicas patrocinadas por Gilead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Sciences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ViiV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Healthcare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MSD y Janssen Cilag.</a:t>
            </a:r>
          </a:p>
          <a:p>
            <a:r>
              <a:rPr lang="es-ES" altLang="es-ES" dirty="0">
                <a:solidFill>
                  <a:srgbClr val="65237F"/>
                </a:solidFill>
                <a:latin typeface="Google Sans"/>
              </a:rPr>
              <a:t> Participación en comités asesores organizados por Gilead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Sciences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GlaxoSmithKline y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ViiV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Healthcare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. Ha recibido subvenciones para investigación de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ViiV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Healthcare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y Gilead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Sciences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y ha participado en proyectos financiados por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ViiV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Gilead, MSD y Janssen Cilag. </a:t>
            </a:r>
          </a:p>
          <a:p>
            <a:r>
              <a:rPr lang="es-ES" altLang="es-ES" dirty="0">
                <a:solidFill>
                  <a:srgbClr val="65237F"/>
                </a:solidFill>
                <a:latin typeface="Google Sans"/>
              </a:rPr>
              <a:t>Ha recibido financiación para asistir a congresos de GSK,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ViiV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Healthcare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Gilead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Sciences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y MSD. </a:t>
            </a:r>
          </a:p>
          <a:p>
            <a:r>
              <a:rPr lang="es-ES" altLang="es-ES" dirty="0">
                <a:solidFill>
                  <a:srgbClr val="65237F"/>
                </a:solidFill>
                <a:latin typeface="Google Sans"/>
              </a:rPr>
              <a:t>Ha participado como investigador principal o coinvestigador en ensayos clínicos patrocinados por GSK,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ViiV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Healthcare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Gilead </a:t>
            </a:r>
            <a:r>
              <a:rPr lang="es-ES" altLang="es-ES" dirty="0" err="1">
                <a:solidFill>
                  <a:srgbClr val="65237F"/>
                </a:solidFill>
                <a:latin typeface="Google Sans"/>
              </a:rPr>
              <a:t>Sciences</a:t>
            </a:r>
            <a:r>
              <a:rPr lang="es-ES" altLang="es-ES" dirty="0">
                <a:solidFill>
                  <a:srgbClr val="65237F"/>
                </a:solidFill>
                <a:latin typeface="Google Sans"/>
              </a:rPr>
              <a:t>, MSD, Abbie y Moderna. Ensayos relacionados con: PrEP, VIH, COVID-19, hepatitis y antibióticos para ITS.</a:t>
            </a:r>
            <a:endParaRPr lang="es-ES" altLang="es-ES" sz="2000" dirty="0">
              <a:solidFill>
                <a:srgbClr val="65237F"/>
              </a:solidFill>
              <a:latin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FC1D6-0329-5668-5B3D-06D8DD2031E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051560" y="5811521"/>
            <a:ext cx="8376920" cy="629602"/>
          </a:xfrm>
        </p:spPr>
        <p:txBody>
          <a:bodyPr/>
          <a:lstStyle/>
          <a:p>
            <a:r>
              <a:rPr lang="es-ES" dirty="0"/>
              <a:t>Ejemplo de pie de página (para referencias, notas,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C8AB1424-7456-8CB8-7272-A26597E97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E9030EFD-9B4C-29DC-4F34-83FE95BD4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6984"/>
            <a:ext cx="3770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900" b="0" i="0" u="none" strike="noStrike" cap="none" normalizeH="0" baseline="0" dirty="0">
                <a:ln>
                  <a:noFill/>
                </a:ln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668</a:t>
            </a:r>
            <a:endParaRPr kumimoji="0" lang="es-ES" altLang="es-E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30226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D85D9-FBF6-9590-EB45-7A8065431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A26DF-4826-98A2-010F-F7B83B21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7BE4A4-6F7B-E4A9-6A26-F9D81890535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724341-E49A-977E-B599-21C1533EF73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570EF970-674A-0983-7842-041A747C2F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18EF927-9BCE-9AF6-3517-07D55474C8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168FF5-B2A7-DF1F-22E5-79BC454B7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5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853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8E249-5024-0EB4-EDA3-BE8B20B48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51F1E-FB6A-DC81-1750-E869DA46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323D86-5E3F-4D44-A2BD-1E8151A9A5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5A0C45-F076-C520-8923-2103F7156E1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81B379-F499-C8A1-6411-DECE5A95FFB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5BF3FFA-46B0-981D-971F-FCD2AA6117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E0AB95C-4449-48D3-ADE3-4F89A1FF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57" y="0"/>
            <a:ext cx="836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506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805BB-9D4D-62F1-1593-71C48B8EB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DB4286-CC5D-3154-6396-22BE52541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148B43-52CD-1E55-FBED-DB375E67531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56D4B7-2F96-C386-8B00-2346B11DD4E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7F706B-50CB-9531-911B-F11C7E862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B476AC-7FE1-6CFA-F3C9-1FC63B35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81" y="805149"/>
            <a:ext cx="10547927" cy="579505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E5B47A4-412F-A5E5-8E3B-A7DC5C988ED0}"/>
              </a:ext>
            </a:extLst>
          </p:cNvPr>
          <p:cNvSpPr txBox="1"/>
          <p:nvPr/>
        </p:nvSpPr>
        <p:spPr>
          <a:xfrm>
            <a:off x="-64656" y="6445848"/>
            <a:ext cx="12192000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s-ES" sz="1000" dirty="0"/>
              <a:t>https://www.who.int/teams/global-hiv-hepatitis-and-stis-programmes/guidelines/stis-guidelines/doxypep</a:t>
            </a:r>
          </a:p>
        </p:txBody>
      </p:sp>
    </p:spTree>
    <p:extLst>
      <p:ext uri="{BB962C8B-B14F-4D97-AF65-F5344CB8AC3E}">
        <p14:creationId xmlns:p14="http://schemas.microsoft.com/office/powerpoint/2010/main" val="8782192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4FE35-A41B-3B6C-F9C9-B9FEA4439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51F540-67EC-2310-3A18-182F7484596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2437" y="1727199"/>
            <a:ext cx="11610108" cy="3403600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Estrategias para el control de las ITS</a:t>
            </a:r>
          </a:p>
          <a:p>
            <a:r>
              <a:rPr lang="es-ES" sz="4000" dirty="0">
                <a:solidFill>
                  <a:srgbClr val="FFC000"/>
                </a:solidFill>
              </a:rPr>
              <a:t>Vacuna </a:t>
            </a:r>
            <a:r>
              <a:rPr lang="es-ES" sz="4000" dirty="0" err="1">
                <a:solidFill>
                  <a:srgbClr val="FFC000"/>
                </a:solidFill>
              </a:rPr>
              <a:t>Gonogoco</a:t>
            </a:r>
            <a:r>
              <a:rPr lang="es-ES" sz="4000" dirty="0">
                <a:solidFill>
                  <a:srgbClr val="FFC000"/>
                </a:solidFill>
              </a:rPr>
              <a:t>?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5445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1A65D-841A-BC9A-0FCC-8D59AFF2D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C67EBD-9AC7-46AF-C39E-FB9F6EEB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4C9E90-E5F2-AF30-7903-38C299E896B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B2EE88-2350-CAB1-932C-03B6F312B01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7425300-CFEC-81D9-5253-516C750AB52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E449AC8-0E8A-0D4E-4A73-3913A8131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A4A8CD-7EEE-F8DB-8AE1-F8310A33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8567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4CB00-1A62-7E9F-223F-4E09192C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433A5-BE67-EA9C-0645-DF8D2C80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DB388D-59FB-6D2F-271B-87C5DDF191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10E2F5-F08C-8B1F-BC9A-CB0E20BAC85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5BBA5DA2-5EB6-529E-B658-486383CAE1B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173D112-5147-16E9-6617-86166217E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9A804E6B-9593-EFCD-63A3-49C094A68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88" y="1075386"/>
            <a:ext cx="10034368" cy="56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427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7E294-CFB0-C764-7F35-E6BAC8D9F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1AFE8-526C-3704-E644-AA0F4036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9F8BED-D477-B762-C5F8-7F6BE57F43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283D5C6-7F21-FDD7-37C7-7D783A17721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5243A3E-C103-D9B9-7E49-B405915867F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87EF680-6C15-3B03-37DB-119589A24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FC12BA7D-4592-1BD9-6060-84E72409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1" y="1075386"/>
            <a:ext cx="9081236" cy="56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6246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6792-EC9F-1F2E-1BE4-AB2A1B130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4BD72-2C9B-DAFA-E6AB-3EC23C65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F6848C-2364-CEBB-262F-97501E09C7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621112-4A48-A718-11F3-11A61AB37B2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85D0268-BE05-569C-B727-293A82E574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A8BAE5D4-6E3F-A401-4B08-7DF44AB4D8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9385C56-7D63-3B37-4D2D-CF6DBB5C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5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6471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75DFC8-74D7-3EEA-E4F3-41728324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B950C-EAD1-B5D6-0327-EF3A29329C7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D72E59-8B1C-972F-E315-C6869311E5B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s-ES">
              <a:latin typeface="Aptos" panose="020B0004020202020204" pitchFamily="34" charset="0"/>
            </a:endParaRP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4786D2-9A75-8BF9-739E-3ABF42E8508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F75AB90-A4C9-0B0B-DECF-CB3325F47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B9B933-4943-414B-2B40-385FD0367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57" y="0"/>
            <a:ext cx="836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1800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38284-DBCD-CBEB-A08D-D8DB009E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65" y="3119815"/>
            <a:ext cx="6694926" cy="1818639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73936231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20E08-DBD3-D3CE-5DD8-A857EC46C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C9E4A58-FA51-7CB9-F39F-50B626460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397360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B810"/>
                </a:solidFill>
              </a:rPr>
              <a:t>Agenda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F7951E1-5CD1-1D8F-8E70-388FD7C116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0" y="2220686"/>
            <a:ext cx="10302239" cy="3309257"/>
          </a:xfrm>
        </p:spPr>
        <p:txBody>
          <a:bodyPr/>
          <a:lstStyle/>
          <a:p>
            <a:r>
              <a:rPr lang="es-ES" sz="2400" dirty="0">
                <a:solidFill>
                  <a:srgbClr val="65237F"/>
                </a:solidFill>
              </a:rPr>
              <a:t>Epidemiologia nacional ITS.</a:t>
            </a:r>
          </a:p>
          <a:p>
            <a:r>
              <a:rPr lang="es-ES" sz="2400" dirty="0">
                <a:solidFill>
                  <a:srgbClr val="65237F"/>
                </a:solidFill>
              </a:rPr>
              <a:t>Estrategias para el control de las ITS</a:t>
            </a:r>
          </a:p>
          <a:p>
            <a:pPr lvl="1"/>
            <a:r>
              <a:rPr lang="es-ES" sz="2000" dirty="0">
                <a:solidFill>
                  <a:srgbClr val="65237F"/>
                </a:solidFill>
              </a:rPr>
              <a:t>Test and </a:t>
            </a:r>
            <a:r>
              <a:rPr lang="es-ES" sz="2000" dirty="0" err="1">
                <a:solidFill>
                  <a:srgbClr val="65237F"/>
                </a:solidFill>
              </a:rPr>
              <a:t>treat</a:t>
            </a:r>
            <a:r>
              <a:rPr lang="es-ES" sz="2000" dirty="0">
                <a:solidFill>
                  <a:srgbClr val="65237F"/>
                </a:solidFill>
              </a:rPr>
              <a:t>? </a:t>
            </a:r>
            <a:r>
              <a:rPr lang="es-ES" sz="2000" dirty="0" err="1">
                <a:solidFill>
                  <a:srgbClr val="65237F"/>
                </a:solidFill>
              </a:rPr>
              <a:t>Or</a:t>
            </a:r>
            <a:r>
              <a:rPr lang="es-ES" sz="2000" dirty="0">
                <a:solidFill>
                  <a:srgbClr val="65237F"/>
                </a:solidFill>
              </a:rPr>
              <a:t> </a:t>
            </a:r>
            <a:r>
              <a:rPr lang="es-ES" sz="2000" dirty="0" err="1">
                <a:solidFill>
                  <a:srgbClr val="65237F"/>
                </a:solidFill>
              </a:rPr>
              <a:t>not</a:t>
            </a:r>
            <a:r>
              <a:rPr lang="es-ES" sz="2000" dirty="0">
                <a:solidFill>
                  <a:srgbClr val="65237F"/>
                </a:solidFill>
              </a:rPr>
              <a:t>?</a:t>
            </a:r>
          </a:p>
          <a:p>
            <a:pPr lvl="1"/>
            <a:r>
              <a:rPr lang="es-ES" sz="2000" dirty="0">
                <a:solidFill>
                  <a:srgbClr val="65237F"/>
                </a:solidFill>
              </a:rPr>
              <a:t>Vacuna Gonococo?</a:t>
            </a:r>
          </a:p>
          <a:p>
            <a:pPr lvl="1"/>
            <a:r>
              <a:rPr lang="es-ES" sz="2000" dirty="0" err="1">
                <a:solidFill>
                  <a:srgbClr val="65237F"/>
                </a:solidFill>
              </a:rPr>
              <a:t>DoxyPEP</a:t>
            </a:r>
            <a:endParaRPr lang="es-ES" sz="2000" dirty="0">
              <a:solidFill>
                <a:srgbClr val="65237F"/>
              </a:solidFill>
            </a:endParaRPr>
          </a:p>
          <a:p>
            <a:pPr marL="0" indent="0">
              <a:buNone/>
            </a:pPr>
            <a:endParaRPr lang="es-ES" sz="2400" dirty="0">
              <a:solidFill>
                <a:srgbClr val="65237F"/>
              </a:solidFill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D045AF-6979-5616-B106-153E9A5DAD4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051560" y="5811521"/>
            <a:ext cx="8376920" cy="629602"/>
          </a:xfrm>
        </p:spPr>
        <p:txBody>
          <a:bodyPr/>
          <a:lstStyle/>
          <a:p>
            <a:r>
              <a:rPr lang="es-ES" dirty="0"/>
              <a:t>Ejemplo de pie de página (para referencias, notas,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122342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E2CBF9-E962-F86B-17CE-2B36EF3A4B5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11809" y="1727199"/>
            <a:ext cx="7968379" cy="3403600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Epidemiologia nacional ITS</a:t>
            </a:r>
          </a:p>
        </p:txBody>
      </p:sp>
    </p:spTree>
    <p:extLst>
      <p:ext uri="{BB962C8B-B14F-4D97-AF65-F5344CB8AC3E}">
        <p14:creationId xmlns:p14="http://schemas.microsoft.com/office/powerpoint/2010/main" val="40943612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CB58A-9F54-5C53-F860-00AB7B62F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A434D7-78E9-7A3C-EA93-D6D76099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69" y="905645"/>
            <a:ext cx="7777017" cy="5388643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BE39F49-D9B0-B5A2-499B-6A480FD2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16877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Gonococo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1A5A3E4-8B2F-1B4B-8543-D7D2CC213A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0" y="2306155"/>
            <a:ext cx="10302239" cy="3309257"/>
          </a:xfrm>
        </p:spPr>
        <p:txBody>
          <a:bodyPr/>
          <a:lstStyle/>
          <a:p>
            <a:r>
              <a:rPr lang="es-ES" dirty="0">
                <a:solidFill>
                  <a:srgbClr val="65237F"/>
                </a:solidFill>
              </a:rPr>
              <a:t>Hombres, HSH, </a:t>
            </a:r>
          </a:p>
          <a:p>
            <a:r>
              <a:rPr lang="es-ES" dirty="0">
                <a:solidFill>
                  <a:srgbClr val="65237F"/>
                </a:solidFill>
              </a:rPr>
              <a:t>Adulto joven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0807ACA-2CFE-A286-C777-A2D1FDABB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1560" y="426720"/>
            <a:ext cx="7082790" cy="46908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751EB-BE1E-59FC-3221-58507086D9C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051560" y="5811521"/>
            <a:ext cx="8376920" cy="629602"/>
          </a:xfrm>
        </p:spPr>
        <p:txBody>
          <a:bodyPr/>
          <a:lstStyle/>
          <a:p>
            <a:r>
              <a:rPr lang="es-ES" dirty="0"/>
              <a:t>Ejemplo de pie de página (para referencias, notas,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8580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32112-285F-056E-9710-D6CD9ACE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735E81-015A-7BDC-80A2-3D1C9485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65" y="1227660"/>
            <a:ext cx="9520025" cy="5295308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BFBF0E7D-A1E4-F06D-B45D-FF61CC3E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4306"/>
            <a:ext cx="10302239" cy="678993"/>
          </a:xfrm>
        </p:spPr>
        <p:txBody>
          <a:bodyPr/>
          <a:lstStyle/>
          <a:p>
            <a:r>
              <a:rPr lang="es-ES" dirty="0" err="1">
                <a:solidFill>
                  <a:srgbClr val="FFC000"/>
                </a:solidFill>
              </a:rPr>
              <a:t>Clamídia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52F4FEF-A1A2-F61B-9E63-AD43E78BA8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59" y="2220686"/>
            <a:ext cx="10302239" cy="3309257"/>
          </a:xfrm>
        </p:spPr>
        <p:txBody>
          <a:bodyPr/>
          <a:lstStyle/>
          <a:p>
            <a:r>
              <a:rPr lang="es-ES" dirty="0">
                <a:solidFill>
                  <a:srgbClr val="65237F"/>
                </a:solidFill>
              </a:rPr>
              <a:t>Ambos sexos</a:t>
            </a:r>
          </a:p>
          <a:p>
            <a:r>
              <a:rPr lang="es-ES" dirty="0">
                <a:solidFill>
                  <a:srgbClr val="65237F"/>
                </a:solidFill>
              </a:rPr>
              <a:t>Adultos jóvenes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EA167D4-EB07-E0EF-8DAB-1C597976F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1560" y="426720"/>
            <a:ext cx="7082790" cy="46908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289348-6399-D95F-6E3C-AB709ABF2DA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051560" y="5811521"/>
            <a:ext cx="8376920" cy="629602"/>
          </a:xfrm>
        </p:spPr>
        <p:txBody>
          <a:bodyPr/>
          <a:lstStyle/>
          <a:p>
            <a:r>
              <a:rPr lang="es-ES" dirty="0"/>
              <a:t>Ejemplo de pie de página (para referencias, notas,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01635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0F55-42BC-F9F6-5630-3E045F417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11C859A-FD72-81B8-310D-BCFE06B71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612" y="1432722"/>
            <a:ext cx="8164775" cy="5425278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261F9945-16B8-1DD1-09D4-7BFEA244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16877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Sífilis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F29623D-BA70-C4CD-B002-337A8ACBBD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0" y="2220686"/>
            <a:ext cx="10302239" cy="3309257"/>
          </a:xfrm>
        </p:spPr>
        <p:txBody>
          <a:bodyPr/>
          <a:lstStyle/>
          <a:p>
            <a:r>
              <a:rPr lang="es-ES" dirty="0">
                <a:solidFill>
                  <a:srgbClr val="65237F"/>
                </a:solidFill>
              </a:rPr>
              <a:t>Hombres, HSH, </a:t>
            </a:r>
          </a:p>
          <a:p>
            <a:r>
              <a:rPr lang="es-ES" dirty="0">
                <a:solidFill>
                  <a:srgbClr val="65237F"/>
                </a:solidFill>
              </a:rPr>
              <a:t>Adulto joven</a:t>
            </a:r>
          </a:p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B93BB0-02C4-2295-E3DF-033135CDC41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051560" y="5811521"/>
            <a:ext cx="8376920" cy="629602"/>
          </a:xfrm>
        </p:spPr>
        <p:txBody>
          <a:bodyPr/>
          <a:lstStyle/>
          <a:p>
            <a:r>
              <a:rPr lang="es-ES" dirty="0"/>
              <a:t>Ejemplo de pie de página (para referencias, notas,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35676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C494E-2642-728A-14C6-14DEB0AE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24525EF-F25A-3E9C-515E-F53385C53B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51560" y="2220686"/>
            <a:ext cx="10302239" cy="330925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5D2945-12DE-888C-4DAD-50E0BAC0C5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0" y="6015314"/>
            <a:ext cx="12192000" cy="629602"/>
          </a:xfrm>
        </p:spPr>
        <p:txBody>
          <a:bodyPr/>
          <a:lstStyle/>
          <a:p>
            <a:r>
              <a:rPr lang="es-ES" dirty="0"/>
              <a:t>U.S. </a:t>
            </a:r>
            <a:r>
              <a:rPr lang="es-ES" dirty="0" err="1"/>
              <a:t>Food</a:t>
            </a:r>
            <a:r>
              <a:rPr lang="es-ES" dirty="0"/>
              <a:t> and </a:t>
            </a:r>
            <a:r>
              <a:rPr lang="es-ES" dirty="0" err="1"/>
              <a:t>Drug</a:t>
            </a:r>
            <a:r>
              <a:rPr lang="es-ES" dirty="0"/>
              <a:t> </a:t>
            </a:r>
            <a:r>
              <a:rPr lang="es-ES" dirty="0" err="1"/>
              <a:t>Administration</a:t>
            </a:r>
            <a:r>
              <a:rPr lang="es-ES" dirty="0"/>
              <a:t> (FDA). 510-K GEN-PROBE® APTIMA COMBO 2 </a:t>
            </a:r>
            <a:r>
              <a:rPr lang="es-ES" dirty="0" err="1"/>
              <a:t>Assay</a:t>
            </a:r>
            <a:r>
              <a:rPr lang="es-ES" dirty="0"/>
              <a:t> (K043224) [Internet]. Silver Spring (MD): FDA; 2005 [citado 20 </a:t>
            </a:r>
            <a:r>
              <a:rPr lang="es-ES" dirty="0" err="1"/>
              <a:t>may</a:t>
            </a:r>
            <a:r>
              <a:rPr lang="es-ES" dirty="0"/>
              <a:t> 2026]. Disponible en: </a:t>
            </a:r>
            <a:r>
              <a:rPr lang="es-ES" dirty="0" err="1"/>
              <a:t>fda.govGen</a:t>
            </a:r>
            <a:r>
              <a:rPr lang="es-ES" dirty="0"/>
              <a:t>-Probe </a:t>
            </a:r>
            <a:r>
              <a:rPr lang="es-ES" dirty="0" err="1"/>
              <a:t>Incorporated</a:t>
            </a:r>
            <a:r>
              <a:rPr lang="es-ES" dirty="0"/>
              <a:t>. Gen-Probe </a:t>
            </a:r>
            <a:r>
              <a:rPr lang="es-ES" dirty="0" err="1"/>
              <a:t>Incorporated</a:t>
            </a:r>
            <a:r>
              <a:rPr lang="es-ES" dirty="0"/>
              <a:t> </a:t>
            </a:r>
            <a:r>
              <a:rPr lang="es-ES" dirty="0" err="1"/>
              <a:t>Receives</a:t>
            </a:r>
            <a:r>
              <a:rPr lang="es-ES" dirty="0"/>
              <a:t> FDA Clearance </a:t>
            </a:r>
            <a:r>
              <a:rPr lang="es-ES" dirty="0" err="1"/>
              <a:t>To</a:t>
            </a:r>
            <a:r>
              <a:rPr lang="es-ES" dirty="0"/>
              <a:t> Run </a:t>
            </a:r>
            <a:r>
              <a:rPr lang="es-ES" dirty="0" err="1"/>
              <a:t>Standalone</a:t>
            </a:r>
            <a:r>
              <a:rPr lang="es-ES" dirty="0"/>
              <a:t> APTIMA® </a:t>
            </a:r>
            <a:r>
              <a:rPr lang="es-ES" dirty="0" err="1"/>
              <a:t>Tests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Chlamydia and </a:t>
            </a:r>
            <a:r>
              <a:rPr lang="es-ES" dirty="0" err="1"/>
              <a:t>Gonorrhea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TIGRIS® </a:t>
            </a:r>
            <a:r>
              <a:rPr lang="es-ES" dirty="0" err="1"/>
              <a:t>System</a:t>
            </a:r>
            <a:r>
              <a:rPr lang="es-ES" dirty="0"/>
              <a:t> [Internet]. San Diego (CA): </a:t>
            </a:r>
            <a:r>
              <a:rPr lang="es-ES" dirty="0" err="1"/>
              <a:t>BioSpace</a:t>
            </a:r>
            <a:r>
              <a:rPr lang="es-ES" dirty="0"/>
              <a:t> News; 2006 [citado 20 </a:t>
            </a:r>
            <a:r>
              <a:rPr lang="es-ES" dirty="0" err="1"/>
              <a:t>may</a:t>
            </a:r>
            <a:r>
              <a:rPr lang="es-ES" dirty="0"/>
              <a:t> 2026]. Disponible en: </a:t>
            </a:r>
            <a:r>
              <a:rPr lang="es-ES" dirty="0" err="1"/>
              <a:t>biospace.comCenters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Disease</a:t>
            </a:r>
            <a:r>
              <a:rPr lang="es-ES" dirty="0"/>
              <a:t> Control and </a:t>
            </a:r>
            <a:r>
              <a:rPr lang="es-ES" dirty="0" err="1"/>
              <a:t>Prevention</a:t>
            </a:r>
            <a:r>
              <a:rPr lang="es-ES" dirty="0"/>
              <a:t> (CDC). </a:t>
            </a:r>
            <a:r>
              <a:rPr lang="es-ES" dirty="0" err="1"/>
              <a:t>Recommendations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Laboratory-Based</a:t>
            </a:r>
            <a:r>
              <a:rPr lang="es-ES" dirty="0"/>
              <a:t> </a:t>
            </a:r>
            <a:r>
              <a:rPr lang="es-ES" dirty="0" err="1"/>
              <a:t>Detection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Chlamydia </a:t>
            </a:r>
            <a:r>
              <a:rPr lang="es-ES" dirty="0" err="1"/>
              <a:t>trachomatis</a:t>
            </a:r>
            <a:r>
              <a:rPr lang="es-ES" dirty="0"/>
              <a:t> and </a:t>
            </a:r>
            <a:r>
              <a:rPr lang="es-ES" dirty="0" err="1"/>
              <a:t>Neisseria</a:t>
            </a:r>
            <a:r>
              <a:rPr lang="es-ES" dirty="0"/>
              <a:t> </a:t>
            </a:r>
            <a:r>
              <a:rPr lang="es-ES" dirty="0" err="1"/>
              <a:t>gonorrhoeae</a:t>
            </a:r>
            <a:r>
              <a:rPr lang="es-ES" dirty="0"/>
              <a:t> — 2014. MMWR </a:t>
            </a:r>
            <a:r>
              <a:rPr lang="es-ES" dirty="0" err="1"/>
              <a:t>Recomm</a:t>
            </a:r>
            <a:r>
              <a:rPr lang="es-ES" dirty="0"/>
              <a:t> </a:t>
            </a:r>
            <a:r>
              <a:rPr lang="es-ES" dirty="0" err="1"/>
              <a:t>Rep</a:t>
            </a:r>
            <a:r>
              <a:rPr lang="es-ES" dirty="0"/>
              <a:t> [Internet]. 2014 [citado 20 </a:t>
            </a:r>
            <a:r>
              <a:rPr lang="es-ES" dirty="0" err="1"/>
              <a:t>may</a:t>
            </a:r>
            <a:r>
              <a:rPr lang="es-ES" dirty="0"/>
              <a:t> 2026];63(RR-02):1-19. Disponible en: </a:t>
            </a:r>
            <a:r>
              <a:rPr lang="es-ES" dirty="0" err="1"/>
              <a:t>cdc.govCenters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Disease</a:t>
            </a:r>
            <a:r>
              <a:rPr lang="es-ES" dirty="0"/>
              <a:t> Control and </a:t>
            </a:r>
            <a:r>
              <a:rPr lang="es-ES" dirty="0" err="1"/>
              <a:t>Prevention</a:t>
            </a:r>
            <a:r>
              <a:rPr lang="es-ES" dirty="0"/>
              <a:t> (CDC). 2014 </a:t>
            </a:r>
            <a:r>
              <a:rPr lang="es-ES" dirty="0" err="1"/>
              <a:t>Laboratory</a:t>
            </a:r>
            <a:r>
              <a:rPr lang="es-ES" dirty="0"/>
              <a:t> </a:t>
            </a:r>
            <a:r>
              <a:rPr lang="es-ES" dirty="0" err="1"/>
              <a:t>Recommendations</a:t>
            </a:r>
            <a:r>
              <a:rPr lang="es-ES" dirty="0"/>
              <a:t>: Chlamydia </a:t>
            </a:r>
            <a:r>
              <a:rPr lang="es-ES" dirty="0" err="1"/>
              <a:t>trachomatis</a:t>
            </a:r>
            <a:r>
              <a:rPr lang="es-ES" dirty="0"/>
              <a:t> and </a:t>
            </a:r>
            <a:r>
              <a:rPr lang="es-ES" dirty="0" err="1"/>
              <a:t>Neisseria</a:t>
            </a:r>
            <a:r>
              <a:rPr lang="es-ES" dirty="0"/>
              <a:t> </a:t>
            </a:r>
            <a:r>
              <a:rPr lang="es-ES" dirty="0" err="1"/>
              <a:t>gonorrhoeae</a:t>
            </a:r>
            <a:r>
              <a:rPr lang="es-ES" dirty="0"/>
              <a:t> </a:t>
            </a:r>
            <a:r>
              <a:rPr lang="es-ES" dirty="0" err="1"/>
              <a:t>testing</a:t>
            </a:r>
            <a:r>
              <a:rPr lang="es-ES" dirty="0"/>
              <a:t> in </a:t>
            </a:r>
            <a:r>
              <a:rPr lang="es-ES" dirty="0" err="1"/>
              <a:t>men</a:t>
            </a:r>
            <a:r>
              <a:rPr lang="es-ES" dirty="0"/>
              <a:t> [Internet]. Atlanta (GA): CDC Archive; 2014 [citado 20 </a:t>
            </a:r>
            <a:r>
              <a:rPr lang="es-ES" dirty="0" err="1"/>
              <a:t>may</a:t>
            </a:r>
            <a:r>
              <a:rPr lang="es-ES" dirty="0"/>
              <a:t> 2026]. Disponible en: </a:t>
            </a:r>
            <a:r>
              <a:rPr lang="es-ES" dirty="0" err="1"/>
              <a:t>cdc.govU.S</a:t>
            </a:r>
            <a:r>
              <a:rPr lang="es-ES" dirty="0"/>
              <a:t>. </a:t>
            </a:r>
            <a:r>
              <a:rPr lang="es-ES" dirty="0" err="1"/>
              <a:t>Food</a:t>
            </a:r>
            <a:r>
              <a:rPr lang="es-ES" dirty="0"/>
              <a:t> and </a:t>
            </a:r>
            <a:r>
              <a:rPr lang="es-ES" dirty="0" err="1"/>
              <a:t>Drug</a:t>
            </a:r>
            <a:r>
              <a:rPr lang="es-ES" dirty="0"/>
              <a:t> </a:t>
            </a:r>
            <a:r>
              <a:rPr lang="es-ES" dirty="0" err="1"/>
              <a:t>Administration</a:t>
            </a:r>
            <a:r>
              <a:rPr lang="es-ES" dirty="0"/>
              <a:t> (FDA). FDA </a:t>
            </a:r>
            <a:r>
              <a:rPr lang="es-ES" dirty="0" err="1"/>
              <a:t>clears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diagnostic</a:t>
            </a:r>
            <a:r>
              <a:rPr lang="es-ES" dirty="0"/>
              <a:t> </a:t>
            </a:r>
            <a:r>
              <a:rPr lang="es-ES" dirty="0" err="1"/>
              <a:t>tests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extragenital</a:t>
            </a:r>
            <a:r>
              <a:rPr lang="es-ES" dirty="0"/>
              <a:t> </a:t>
            </a:r>
            <a:r>
              <a:rPr lang="es-ES" dirty="0" err="1"/>
              <a:t>testing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chlamydia and </a:t>
            </a:r>
            <a:r>
              <a:rPr lang="es-ES" dirty="0" err="1"/>
              <a:t>gonorrhea</a:t>
            </a:r>
            <a:r>
              <a:rPr lang="es-ES" dirty="0"/>
              <a:t> [Internet]. Silver Spring (MD): FDA; 2019 [citado 20 </a:t>
            </a:r>
            <a:r>
              <a:rPr lang="es-ES" dirty="0" err="1"/>
              <a:t>may</a:t>
            </a:r>
            <a:r>
              <a:rPr lang="es-ES" dirty="0"/>
              <a:t> 2026]. Disponible en: fda.gov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B93D54-2E82-3CBA-56B2-F8CC07C91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64" y="935682"/>
            <a:ext cx="9973271" cy="4986636"/>
          </a:xfrm>
          <a:prstGeom prst="rect">
            <a:avLst/>
          </a:prstGeom>
        </p:spPr>
      </p:pic>
      <p:sp>
        <p:nvSpPr>
          <p:cNvPr id="12" name="Título 5">
            <a:extLst>
              <a:ext uri="{FF2B5EF4-FFF2-40B4-BE49-F238E27FC236}">
                <a16:creationId xmlns:a16="http://schemas.microsoft.com/office/drawing/2014/main" id="{7BF43375-38C4-1E49-B0B2-E9F0E4D1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16877"/>
            <a:ext cx="10302239" cy="678993"/>
          </a:xfrm>
        </p:spPr>
        <p:txBody>
          <a:bodyPr/>
          <a:lstStyle/>
          <a:p>
            <a:r>
              <a:rPr lang="es-ES" dirty="0">
                <a:solidFill>
                  <a:srgbClr val="FFC000"/>
                </a:solidFill>
              </a:rPr>
              <a:t>Como detectamos CT y NG actualmente?</a:t>
            </a:r>
          </a:p>
        </p:txBody>
      </p:sp>
    </p:spTree>
    <p:extLst>
      <p:ext uri="{BB962C8B-B14F-4D97-AF65-F5344CB8AC3E}">
        <p14:creationId xmlns:p14="http://schemas.microsoft.com/office/powerpoint/2010/main" val="110165528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0C3A5-E7A9-B736-4B53-3F7A4BF89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7574171-C6A5-5EF1-AA04-058AB1EB65E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2293533" y="2129258"/>
            <a:ext cx="6901543" cy="2150159"/>
          </a:xfrm>
        </p:spPr>
        <p:txBody>
          <a:bodyPr>
            <a:normAutofit/>
          </a:bodyPr>
          <a:lstStyle/>
          <a:p>
            <a:r>
              <a:rPr lang="es-ES" dirty="0"/>
              <a:t>Si buscas, encuentras…</a:t>
            </a:r>
          </a:p>
          <a:p>
            <a:r>
              <a:rPr lang="es-ES" dirty="0"/>
              <a:t>Y ahora, ¿Que?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49FCB-0DE7-17BE-1545-FEE5D9B714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5945" y="4486897"/>
            <a:ext cx="4236721" cy="255088"/>
          </a:xfrm>
        </p:spPr>
        <p:txBody>
          <a:bodyPr>
            <a:normAutofit/>
          </a:bodyPr>
          <a:lstStyle/>
          <a:p>
            <a:r>
              <a:rPr lang="es-ES" dirty="0"/>
              <a:t>Àngel Rivero</a:t>
            </a:r>
          </a:p>
        </p:txBody>
      </p:sp>
    </p:spTree>
    <p:extLst>
      <p:ext uri="{BB962C8B-B14F-4D97-AF65-F5344CB8AC3E}">
        <p14:creationId xmlns:p14="http://schemas.microsoft.com/office/powerpoint/2010/main" val="26432303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24670D2A67446B9566016E44BCE20" ma:contentTypeVersion="16" ma:contentTypeDescription="Create a new document." ma:contentTypeScope="" ma:versionID="776cad87741ef4d9ffbf8c74ba19854b">
  <xsd:schema xmlns:xsd="http://www.w3.org/2001/XMLSchema" xmlns:xs="http://www.w3.org/2001/XMLSchema" xmlns:p="http://schemas.microsoft.com/office/2006/metadata/properties" xmlns:ns3="02294a98-a7c7-44bb-9a71-5483d71d89ad" xmlns:ns4="8a9c1a0f-7b9b-41c5-9a91-7202d759b03c" targetNamespace="http://schemas.microsoft.com/office/2006/metadata/properties" ma:root="true" ma:fieldsID="96c5a0009fdd71f77b39033cc18a5d08" ns3:_="" ns4:_="">
    <xsd:import namespace="02294a98-a7c7-44bb-9a71-5483d71d89ad"/>
    <xsd:import namespace="8a9c1a0f-7b9b-41c5-9a91-7202d759b0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94a98-a7c7-44bb-9a71-5483d71d89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c1a0f-7b9b-41c5-9a91-7202d759b03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2294a98-a7c7-44bb-9a71-5483d71d89ad" xsi:nil="true"/>
  </documentManagement>
</p:properties>
</file>

<file path=customXml/itemProps1.xml><?xml version="1.0" encoding="utf-8"?>
<ds:datastoreItem xmlns:ds="http://schemas.openxmlformats.org/officeDocument/2006/customXml" ds:itemID="{C1C58A28-5EB9-40CC-8C9F-ECF80E84028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2294a98-a7c7-44bb-9a71-5483d71d89ad"/>
    <ds:schemaRef ds:uri="8a9c1a0f-7b9b-41c5-9a91-7202d759b03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169256-4C4C-4C1D-9AC2-BE1AF01659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A474DD-90C5-4333-8CC5-9528EA208E0B}">
  <ds:schemaRefs>
    <ds:schemaRef ds:uri="http://schemas.microsoft.com/office/2006/metadata/properties"/>
    <ds:schemaRef ds:uri="http://www.w3.org/2000/xmlns/"/>
    <ds:schemaRef ds:uri="02294a98-a7c7-44bb-9a71-5483d71d89ad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2659</TotalTime>
  <Words>1672</Words>
  <Application>Microsoft Office PowerPoint</Application>
  <PresentationFormat>Panorámica</PresentationFormat>
  <Paragraphs>93</Paragraphs>
  <Slides>29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Google Sans</vt:lpstr>
      <vt:lpstr>Roboto</vt:lpstr>
      <vt:lpstr>Tema de Office</vt:lpstr>
      <vt:lpstr>Controversias en la prevención, diagnóstico y tratamiento de las ITS. </vt:lpstr>
      <vt:lpstr>Conflictos de interes</vt:lpstr>
      <vt:lpstr>Agenda</vt:lpstr>
      <vt:lpstr>Presentación de PowerPoint</vt:lpstr>
      <vt:lpstr>Gonococo</vt:lpstr>
      <vt:lpstr>Clamídia</vt:lpstr>
      <vt:lpstr>Sífilis</vt:lpstr>
      <vt:lpstr>Como detectamos CT y NG actualmente?</vt:lpstr>
      <vt:lpstr>Presentación de PowerPoint</vt:lpstr>
      <vt:lpstr>Presentación de PowerPoint</vt:lpstr>
      <vt:lpstr>Cribados masivo y tratamiento,  rutinario</vt:lpstr>
      <vt:lpstr>Cribados asintomáticos?</vt:lpstr>
      <vt:lpstr>Cribados asintomáticos?</vt:lpstr>
      <vt:lpstr>Simplificación de cribados?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</dc:title>
  <dc:subject/>
  <dc:creator>Almeyda,Ariana (HP ComMarketing) BI-ES-S</dc:creator>
  <cp:keywords/>
  <dc:description/>
  <cp:lastModifiedBy>Marta.delSer</cp:lastModifiedBy>
  <cp:revision>787</cp:revision>
  <dcterms:modified xsi:type="dcterms:W3CDTF">2026-05-22T14:04:24Z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0x01010020024670D2A67446B9566016E44BCE20</vt:lpwstr>
  </property>
</Properties>
</file>