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00" r:id="rId1"/>
  </p:sldMasterIdLst>
  <p:notesMasterIdLst>
    <p:notesMasterId r:id="rId62"/>
  </p:notesMasterIdLst>
  <p:handoutMasterIdLst>
    <p:handoutMasterId r:id="rId63"/>
  </p:handoutMasterIdLst>
  <p:sldIdLst>
    <p:sldId id="297" r:id="rId2"/>
    <p:sldId id="324" r:id="rId3"/>
    <p:sldId id="389" r:id="rId4"/>
    <p:sldId id="334" r:id="rId5"/>
    <p:sldId id="340" r:id="rId6"/>
    <p:sldId id="336" r:id="rId7"/>
    <p:sldId id="386" r:id="rId8"/>
    <p:sldId id="387" r:id="rId9"/>
    <p:sldId id="410" r:id="rId10"/>
    <p:sldId id="338" r:id="rId11"/>
    <p:sldId id="388" r:id="rId12"/>
    <p:sldId id="365" r:id="rId13"/>
    <p:sldId id="405" r:id="rId14"/>
    <p:sldId id="366" r:id="rId15"/>
    <p:sldId id="406" r:id="rId16"/>
    <p:sldId id="407" r:id="rId17"/>
    <p:sldId id="364" r:id="rId18"/>
    <p:sldId id="395" r:id="rId19"/>
    <p:sldId id="392" r:id="rId20"/>
    <p:sldId id="391" r:id="rId21"/>
    <p:sldId id="404" r:id="rId22"/>
    <p:sldId id="400" r:id="rId23"/>
    <p:sldId id="401" r:id="rId24"/>
    <p:sldId id="402" r:id="rId25"/>
    <p:sldId id="403" r:id="rId26"/>
    <p:sldId id="341" r:id="rId27"/>
    <p:sldId id="342" r:id="rId28"/>
    <p:sldId id="361" r:id="rId29"/>
    <p:sldId id="363" r:id="rId30"/>
    <p:sldId id="360" r:id="rId31"/>
    <p:sldId id="409" r:id="rId32"/>
    <p:sldId id="358" r:id="rId33"/>
    <p:sldId id="359" r:id="rId34"/>
    <p:sldId id="357" r:id="rId35"/>
    <p:sldId id="356" r:id="rId36"/>
    <p:sldId id="352" r:id="rId37"/>
    <p:sldId id="355" r:id="rId38"/>
    <p:sldId id="353" r:id="rId39"/>
    <p:sldId id="408" r:id="rId40"/>
    <p:sldId id="354" r:id="rId41"/>
    <p:sldId id="346" r:id="rId42"/>
    <p:sldId id="347" r:id="rId43"/>
    <p:sldId id="349" r:id="rId44"/>
    <p:sldId id="350" r:id="rId45"/>
    <p:sldId id="351" r:id="rId46"/>
    <p:sldId id="362" r:id="rId47"/>
    <p:sldId id="394" r:id="rId48"/>
    <p:sldId id="384" r:id="rId49"/>
    <p:sldId id="396" r:id="rId50"/>
    <p:sldId id="397" r:id="rId51"/>
    <p:sldId id="383" r:id="rId52"/>
    <p:sldId id="398" r:id="rId53"/>
    <p:sldId id="382" r:id="rId54"/>
    <p:sldId id="381" r:id="rId55"/>
    <p:sldId id="380" r:id="rId56"/>
    <p:sldId id="379" r:id="rId57"/>
    <p:sldId id="399" r:id="rId58"/>
    <p:sldId id="378" r:id="rId59"/>
    <p:sldId id="376" r:id="rId60"/>
    <p:sldId id="317" r:id="rId6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93E9"/>
    <a:srgbClr val="6E24AC"/>
    <a:srgbClr val="FF8EC7"/>
    <a:srgbClr val="E5BA00"/>
    <a:srgbClr val="8E8E8E"/>
    <a:srgbClr val="A34BC0"/>
    <a:srgbClr val="0542C4"/>
    <a:srgbClr val="15006D"/>
    <a:srgbClr val="3A97DE"/>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A11458-93A5-4F1B-A58D-884B8D620C12}" v="61" dt="2026-05-22T07:16:29.35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575" autoAdjust="0"/>
  </p:normalViewPr>
  <p:slideViewPr>
    <p:cSldViewPr snapToGrid="0">
      <p:cViewPr varScale="1">
        <p:scale>
          <a:sx n="43" d="100"/>
          <a:sy n="43" d="100"/>
        </p:scale>
        <p:origin x="999" y="3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handoutMaster" Target="handoutMasters/handoutMaster1.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Suanzes" userId="dceeb31e1210b1cc" providerId="LiveId" clId="{105C6144-00E1-4886-AF44-CA53F56BB801}"/>
    <pc:docChg chg="undo custSel addSld delSld modSld sldOrd">
      <pc:chgData name="Paula Suanzes" userId="dceeb31e1210b1cc" providerId="LiveId" clId="{105C6144-00E1-4886-AF44-CA53F56BB801}" dt="2026-05-22T07:17:10.461" v="5871" actId="47"/>
      <pc:docMkLst>
        <pc:docMk/>
      </pc:docMkLst>
      <pc:sldChg chg="del">
        <pc:chgData name="Paula Suanzes" userId="dceeb31e1210b1cc" providerId="LiveId" clId="{105C6144-00E1-4886-AF44-CA53F56BB801}" dt="2026-05-22T07:17:10.461" v="5871" actId="47"/>
        <pc:sldMkLst>
          <pc:docMk/>
          <pc:sldMk cId="4094361266" sldId="302"/>
        </pc:sldMkLst>
      </pc:sldChg>
      <pc:sldChg chg="modNotesTx">
        <pc:chgData name="Paula Suanzes" userId="dceeb31e1210b1cc" providerId="LiveId" clId="{105C6144-00E1-4886-AF44-CA53F56BB801}" dt="2026-05-21T21:43:24.693" v="5650" actId="20577"/>
        <pc:sldMkLst>
          <pc:docMk/>
          <pc:sldMk cId="3609351971" sldId="334"/>
        </pc:sldMkLst>
      </pc:sldChg>
      <pc:sldChg chg="addSp delSp modSp mod modNotesTx">
        <pc:chgData name="Paula Suanzes" userId="dceeb31e1210b1cc" providerId="LiveId" clId="{105C6144-00E1-4886-AF44-CA53F56BB801}" dt="2026-05-21T15:34:56.248" v="1669" actId="1076"/>
        <pc:sldMkLst>
          <pc:docMk/>
          <pc:sldMk cId="3278380859" sldId="336"/>
        </pc:sldMkLst>
        <pc:spChg chg="add del mod">
          <ac:chgData name="Paula Suanzes" userId="dceeb31e1210b1cc" providerId="LiveId" clId="{105C6144-00E1-4886-AF44-CA53F56BB801}" dt="2026-05-21T15:34:39.572" v="1664" actId="478"/>
          <ac:spMkLst>
            <pc:docMk/>
            <pc:sldMk cId="3278380859" sldId="336"/>
            <ac:spMk id="3" creationId="{4C4EE8C1-2009-0590-555A-84B1975F6951}"/>
          </ac:spMkLst>
        </pc:spChg>
        <pc:spChg chg="del mod">
          <ac:chgData name="Paula Suanzes" userId="dceeb31e1210b1cc" providerId="LiveId" clId="{105C6144-00E1-4886-AF44-CA53F56BB801}" dt="2026-05-21T15:34:36.832" v="1663" actId="478"/>
          <ac:spMkLst>
            <pc:docMk/>
            <pc:sldMk cId="3278380859" sldId="336"/>
            <ac:spMk id="4" creationId="{2A032D4A-A322-B1E6-9AF3-FEDA402459BD}"/>
          </ac:spMkLst>
        </pc:spChg>
        <pc:spChg chg="mod">
          <ac:chgData name="Paula Suanzes" userId="dceeb31e1210b1cc" providerId="LiveId" clId="{105C6144-00E1-4886-AF44-CA53F56BB801}" dt="2026-05-21T15:34:44.005" v="1665" actId="1076"/>
          <ac:spMkLst>
            <pc:docMk/>
            <pc:sldMk cId="3278380859" sldId="336"/>
            <ac:spMk id="14" creationId="{40CDED22-7C45-902C-0113-2D496421030D}"/>
          </ac:spMkLst>
        </pc:spChg>
        <pc:picChg chg="mod">
          <ac:chgData name="Paula Suanzes" userId="dceeb31e1210b1cc" providerId="LiveId" clId="{105C6144-00E1-4886-AF44-CA53F56BB801}" dt="2026-05-21T15:34:56.248" v="1669" actId="1076"/>
          <ac:picMkLst>
            <pc:docMk/>
            <pc:sldMk cId="3278380859" sldId="336"/>
            <ac:picMk id="9" creationId="{D6E7C519-BC3B-F499-EDD6-83ADE7964B82}"/>
          </ac:picMkLst>
        </pc:picChg>
      </pc:sldChg>
      <pc:sldChg chg="modNotesTx">
        <pc:chgData name="Paula Suanzes" userId="dceeb31e1210b1cc" providerId="LiveId" clId="{105C6144-00E1-4886-AF44-CA53F56BB801}" dt="2026-05-21T15:53:57.713" v="3942" actId="20577"/>
        <pc:sldMkLst>
          <pc:docMk/>
          <pc:sldMk cId="2277097585" sldId="338"/>
        </pc:sldMkLst>
      </pc:sldChg>
      <pc:sldChg chg="del">
        <pc:chgData name="Paula Suanzes" userId="dceeb31e1210b1cc" providerId="LiveId" clId="{105C6144-00E1-4886-AF44-CA53F56BB801}" dt="2026-05-22T05:38:08.765" v="5822" actId="47"/>
        <pc:sldMkLst>
          <pc:docMk/>
          <pc:sldMk cId="3057057336" sldId="339"/>
        </pc:sldMkLst>
      </pc:sldChg>
      <pc:sldChg chg="modSp mod modNotesTx">
        <pc:chgData name="Paula Suanzes" userId="dceeb31e1210b1cc" providerId="LiveId" clId="{105C6144-00E1-4886-AF44-CA53F56BB801}" dt="2026-05-21T15:31:54.673" v="1423" actId="1076"/>
        <pc:sldMkLst>
          <pc:docMk/>
          <pc:sldMk cId="2655062745" sldId="340"/>
        </pc:sldMkLst>
        <pc:spChg chg="mod">
          <ac:chgData name="Paula Suanzes" userId="dceeb31e1210b1cc" providerId="LiveId" clId="{105C6144-00E1-4886-AF44-CA53F56BB801}" dt="2026-05-21T15:31:54.673" v="1423" actId="1076"/>
          <ac:spMkLst>
            <pc:docMk/>
            <pc:sldMk cId="2655062745" sldId="340"/>
            <ac:spMk id="9" creationId="{7FC6CAE8-F3F8-5C27-1E7C-834DD01C21F1}"/>
          </ac:spMkLst>
        </pc:spChg>
      </pc:sldChg>
      <pc:sldChg chg="modNotesTx">
        <pc:chgData name="Paula Suanzes" userId="dceeb31e1210b1cc" providerId="LiveId" clId="{105C6144-00E1-4886-AF44-CA53F56BB801}" dt="2026-05-22T05:44:29.532" v="5824" actId="20577"/>
        <pc:sldMkLst>
          <pc:docMk/>
          <pc:sldMk cId="858828506" sldId="341"/>
        </pc:sldMkLst>
      </pc:sldChg>
      <pc:sldChg chg="addSp delSp modSp mod">
        <pc:chgData name="Paula Suanzes" userId="dceeb31e1210b1cc" providerId="LiveId" clId="{105C6144-00E1-4886-AF44-CA53F56BB801}" dt="2026-05-21T17:15:25.452" v="5638"/>
        <pc:sldMkLst>
          <pc:docMk/>
          <pc:sldMk cId="244259098" sldId="346"/>
        </pc:sldMkLst>
        <pc:spChg chg="del">
          <ac:chgData name="Paula Suanzes" userId="dceeb31e1210b1cc" providerId="LiveId" clId="{105C6144-00E1-4886-AF44-CA53F56BB801}" dt="2026-05-21T17:15:13.724" v="5635" actId="478"/>
          <ac:spMkLst>
            <pc:docMk/>
            <pc:sldMk cId="244259098" sldId="346"/>
            <ac:spMk id="5" creationId="{0A1C0904-8A31-7210-FFDF-4020258477CF}"/>
          </ac:spMkLst>
        </pc:spChg>
        <pc:spChg chg="add del">
          <ac:chgData name="Paula Suanzes" userId="dceeb31e1210b1cc" providerId="LiveId" clId="{105C6144-00E1-4886-AF44-CA53F56BB801}" dt="2026-05-21T17:15:16.255" v="5637" actId="22"/>
          <ac:spMkLst>
            <pc:docMk/>
            <pc:sldMk cId="244259098" sldId="346"/>
            <ac:spMk id="10" creationId="{95EFF7A9-AD53-47C3-EFAF-305DBF02BE56}"/>
          </ac:spMkLst>
        </pc:spChg>
        <pc:spChg chg="add mod">
          <ac:chgData name="Paula Suanzes" userId="dceeb31e1210b1cc" providerId="LiveId" clId="{105C6144-00E1-4886-AF44-CA53F56BB801}" dt="2026-05-21T17:15:25.452" v="5638"/>
          <ac:spMkLst>
            <pc:docMk/>
            <pc:sldMk cId="244259098" sldId="346"/>
            <ac:spMk id="12" creationId="{522DD07D-F440-1325-661C-3F1285C5726C}"/>
          </ac:spMkLst>
        </pc:spChg>
      </pc:sldChg>
      <pc:sldChg chg="modSp mod">
        <pc:chgData name="Paula Suanzes" userId="dceeb31e1210b1cc" providerId="LiveId" clId="{105C6144-00E1-4886-AF44-CA53F56BB801}" dt="2026-05-21T21:59:11.762" v="5783" actId="313"/>
        <pc:sldMkLst>
          <pc:docMk/>
          <pc:sldMk cId="475315377" sldId="347"/>
        </pc:sldMkLst>
        <pc:spChg chg="mod">
          <ac:chgData name="Paula Suanzes" userId="dceeb31e1210b1cc" providerId="LiveId" clId="{105C6144-00E1-4886-AF44-CA53F56BB801}" dt="2026-05-21T21:59:11.762" v="5783" actId="313"/>
          <ac:spMkLst>
            <pc:docMk/>
            <pc:sldMk cId="475315377" sldId="347"/>
            <ac:spMk id="4" creationId="{719C2BF1-EFF8-8168-7975-C8413BD8EDA6}"/>
          </ac:spMkLst>
        </pc:spChg>
      </pc:sldChg>
      <pc:sldChg chg="addSp delSp modSp mod modNotesTx">
        <pc:chgData name="Paula Suanzes" userId="dceeb31e1210b1cc" providerId="LiveId" clId="{105C6144-00E1-4886-AF44-CA53F56BB801}" dt="2026-05-22T05:46:28.412" v="5825"/>
        <pc:sldMkLst>
          <pc:docMk/>
          <pc:sldMk cId="946275112" sldId="354"/>
        </pc:sldMkLst>
        <pc:spChg chg="add del">
          <ac:chgData name="Paula Suanzes" userId="dceeb31e1210b1cc" providerId="LiveId" clId="{105C6144-00E1-4886-AF44-CA53F56BB801}" dt="2026-05-21T16:48:19.519" v="5285" actId="478"/>
          <ac:spMkLst>
            <pc:docMk/>
            <pc:sldMk cId="946275112" sldId="354"/>
            <ac:spMk id="5" creationId="{1D7EA4E3-20F0-7B26-D871-CF9656BF861A}"/>
          </ac:spMkLst>
        </pc:spChg>
        <pc:spChg chg="add mod">
          <ac:chgData name="Paula Suanzes" userId="dceeb31e1210b1cc" providerId="LiveId" clId="{105C6144-00E1-4886-AF44-CA53F56BB801}" dt="2026-05-22T05:46:28.412" v="5825"/>
          <ac:spMkLst>
            <pc:docMk/>
            <pc:sldMk cId="946275112" sldId="354"/>
            <ac:spMk id="9" creationId="{761B1D01-F7B8-13D7-B3EF-A39D7C339275}"/>
          </ac:spMkLst>
        </pc:spChg>
      </pc:sldChg>
      <pc:sldChg chg="modNotesTx">
        <pc:chgData name="Paula Suanzes" userId="dceeb31e1210b1cc" providerId="LiveId" clId="{105C6144-00E1-4886-AF44-CA53F56BB801}" dt="2026-05-21T16:37:57.438" v="5271"/>
        <pc:sldMkLst>
          <pc:docMk/>
          <pc:sldMk cId="1322654106" sldId="356"/>
        </pc:sldMkLst>
      </pc:sldChg>
      <pc:sldChg chg="modNotesTx">
        <pc:chgData name="Paula Suanzes" userId="dceeb31e1210b1cc" providerId="LiveId" clId="{105C6144-00E1-4886-AF44-CA53F56BB801}" dt="2026-05-21T16:31:43.137" v="5249" actId="20577"/>
        <pc:sldMkLst>
          <pc:docMk/>
          <pc:sldMk cId="3292649493" sldId="357"/>
        </pc:sldMkLst>
      </pc:sldChg>
      <pc:sldChg chg="addSp delSp modSp mod">
        <pc:chgData name="Paula Suanzes" userId="dceeb31e1210b1cc" providerId="LiveId" clId="{105C6144-00E1-4886-AF44-CA53F56BB801}" dt="2026-05-21T17:04:43.023" v="5570" actId="478"/>
        <pc:sldMkLst>
          <pc:docMk/>
          <pc:sldMk cId="3579824040" sldId="360"/>
        </pc:sldMkLst>
        <pc:spChg chg="mod">
          <ac:chgData name="Paula Suanzes" userId="dceeb31e1210b1cc" providerId="LiveId" clId="{105C6144-00E1-4886-AF44-CA53F56BB801}" dt="2026-05-21T16:28:41.423" v="5190" actId="20577"/>
          <ac:spMkLst>
            <pc:docMk/>
            <pc:sldMk cId="3579824040" sldId="360"/>
            <ac:spMk id="4" creationId="{F9ED7E0D-5FAF-1E57-7994-2B9F1AECE9DA}"/>
          </ac:spMkLst>
        </pc:spChg>
        <pc:spChg chg="del">
          <ac:chgData name="Paula Suanzes" userId="dceeb31e1210b1cc" providerId="LiveId" clId="{105C6144-00E1-4886-AF44-CA53F56BB801}" dt="2026-05-21T17:04:43.023" v="5570" actId="478"/>
          <ac:spMkLst>
            <pc:docMk/>
            <pc:sldMk cId="3579824040" sldId="360"/>
            <ac:spMk id="5" creationId="{CEEE8D6D-27BC-103C-CF57-26F26B2E8784}"/>
          </ac:spMkLst>
        </pc:spChg>
        <pc:spChg chg="del">
          <ac:chgData name="Paula Suanzes" userId="dceeb31e1210b1cc" providerId="LiveId" clId="{105C6144-00E1-4886-AF44-CA53F56BB801}" dt="2026-05-21T16:58:59.563" v="5466" actId="478"/>
          <ac:spMkLst>
            <pc:docMk/>
            <pc:sldMk cId="3579824040" sldId="360"/>
            <ac:spMk id="6" creationId="{07FB8B31-F0C3-DC79-1FE3-39FF312E3D08}"/>
          </ac:spMkLst>
        </pc:spChg>
        <pc:spChg chg="add mod">
          <ac:chgData name="Paula Suanzes" userId="dceeb31e1210b1cc" providerId="LiveId" clId="{105C6144-00E1-4886-AF44-CA53F56BB801}" dt="2026-05-21T17:04:23.999" v="5566" actId="20577"/>
          <ac:spMkLst>
            <pc:docMk/>
            <pc:sldMk cId="3579824040" sldId="360"/>
            <ac:spMk id="7" creationId="{7E43F88B-E728-EAD1-4E63-6BE48DA06A6E}"/>
          </ac:spMkLst>
        </pc:spChg>
      </pc:sldChg>
      <pc:sldChg chg="modSp mod">
        <pc:chgData name="Paula Suanzes" userId="dceeb31e1210b1cc" providerId="LiveId" clId="{105C6144-00E1-4886-AF44-CA53F56BB801}" dt="2026-05-22T05:46:53.482" v="5828" actId="1582"/>
        <pc:sldMkLst>
          <pc:docMk/>
          <pc:sldMk cId="4166026026" sldId="361"/>
        </pc:sldMkLst>
        <pc:spChg chg="mod">
          <ac:chgData name="Paula Suanzes" userId="dceeb31e1210b1cc" providerId="LiveId" clId="{105C6144-00E1-4886-AF44-CA53F56BB801}" dt="2026-05-21T16:27:37.697" v="5172" actId="20577"/>
          <ac:spMkLst>
            <pc:docMk/>
            <pc:sldMk cId="4166026026" sldId="361"/>
            <ac:spMk id="4" creationId="{7523BBEC-55D0-AAD5-2943-029A8798C449}"/>
          </ac:spMkLst>
        </pc:spChg>
        <pc:spChg chg="mod">
          <ac:chgData name="Paula Suanzes" userId="dceeb31e1210b1cc" providerId="LiveId" clId="{105C6144-00E1-4886-AF44-CA53F56BB801}" dt="2026-05-22T05:46:53.482" v="5828" actId="1582"/>
          <ac:spMkLst>
            <pc:docMk/>
            <pc:sldMk cId="4166026026" sldId="361"/>
            <ac:spMk id="18" creationId="{02C842B2-FE01-C6A2-1B66-6841F82FE2ED}"/>
          </ac:spMkLst>
        </pc:spChg>
      </pc:sldChg>
      <pc:sldChg chg="modSp mod modNotesTx">
        <pc:chgData name="Paula Suanzes" userId="dceeb31e1210b1cc" providerId="LiveId" clId="{105C6144-00E1-4886-AF44-CA53F56BB801}" dt="2026-05-21T17:20:30.576" v="5641"/>
        <pc:sldMkLst>
          <pc:docMk/>
          <pc:sldMk cId="826463531" sldId="362"/>
        </pc:sldMkLst>
        <pc:spChg chg="mod">
          <ac:chgData name="Paula Suanzes" userId="dceeb31e1210b1cc" providerId="LiveId" clId="{105C6144-00E1-4886-AF44-CA53F56BB801}" dt="2026-05-21T17:20:27.861" v="5640" actId="20577"/>
          <ac:spMkLst>
            <pc:docMk/>
            <pc:sldMk cId="826463531" sldId="362"/>
            <ac:spMk id="4" creationId="{04FC4A62-0EB9-3DD3-0ADE-A47E272AD233}"/>
          </ac:spMkLst>
        </pc:spChg>
      </pc:sldChg>
      <pc:sldChg chg="modSp mod">
        <pc:chgData name="Paula Suanzes" userId="dceeb31e1210b1cc" providerId="LiveId" clId="{105C6144-00E1-4886-AF44-CA53F56BB801}" dt="2026-05-22T05:47:01.814" v="5830" actId="1582"/>
        <pc:sldMkLst>
          <pc:docMk/>
          <pc:sldMk cId="778012625" sldId="363"/>
        </pc:sldMkLst>
        <pc:spChg chg="mod">
          <ac:chgData name="Paula Suanzes" userId="dceeb31e1210b1cc" providerId="LiveId" clId="{105C6144-00E1-4886-AF44-CA53F56BB801}" dt="2026-05-21T16:27:53.009" v="5186" actId="20577"/>
          <ac:spMkLst>
            <pc:docMk/>
            <pc:sldMk cId="778012625" sldId="363"/>
            <ac:spMk id="4" creationId="{A843E9B7-F8AE-9155-BBA8-E2EA8C2D271C}"/>
          </ac:spMkLst>
        </pc:spChg>
        <pc:spChg chg="mod">
          <ac:chgData name="Paula Suanzes" userId="dceeb31e1210b1cc" providerId="LiveId" clId="{105C6144-00E1-4886-AF44-CA53F56BB801}" dt="2026-05-22T05:47:01.814" v="5830" actId="1582"/>
          <ac:spMkLst>
            <pc:docMk/>
            <pc:sldMk cId="778012625" sldId="363"/>
            <ac:spMk id="18" creationId="{38B7694E-EED5-FAEB-E7F5-8522E8AB7340}"/>
          </ac:spMkLst>
        </pc:spChg>
      </pc:sldChg>
      <pc:sldChg chg="modNotesTx">
        <pc:chgData name="Paula Suanzes" userId="dceeb31e1210b1cc" providerId="LiveId" clId="{105C6144-00E1-4886-AF44-CA53F56BB801}" dt="2026-05-21T21:52:41.767" v="5769" actId="20577"/>
        <pc:sldMkLst>
          <pc:docMk/>
          <pc:sldMk cId="1705976759" sldId="364"/>
        </pc:sldMkLst>
      </pc:sldChg>
      <pc:sldChg chg="modSp mod modNotesTx">
        <pc:chgData name="Paula Suanzes" userId="dceeb31e1210b1cc" providerId="LiveId" clId="{105C6144-00E1-4886-AF44-CA53F56BB801}" dt="2026-05-21T22:18:51.325" v="5809" actId="20577"/>
        <pc:sldMkLst>
          <pc:docMk/>
          <pc:sldMk cId="947552367" sldId="365"/>
        </pc:sldMkLst>
        <pc:spChg chg="mod">
          <ac:chgData name="Paula Suanzes" userId="dceeb31e1210b1cc" providerId="LiveId" clId="{105C6144-00E1-4886-AF44-CA53F56BB801}" dt="2026-05-21T22:18:51.325" v="5809" actId="20577"/>
          <ac:spMkLst>
            <pc:docMk/>
            <pc:sldMk cId="947552367" sldId="365"/>
            <ac:spMk id="32" creationId="{7F8AA777-A5CC-5687-AECE-B52956455B34}"/>
          </ac:spMkLst>
        </pc:spChg>
      </pc:sldChg>
      <pc:sldChg chg="modNotesTx">
        <pc:chgData name="Paula Suanzes" userId="dceeb31e1210b1cc" providerId="LiveId" clId="{105C6144-00E1-4886-AF44-CA53F56BB801}" dt="2026-05-21T16:05:43.188" v="4153" actId="20577"/>
        <pc:sldMkLst>
          <pc:docMk/>
          <pc:sldMk cId="2009289327" sldId="366"/>
        </pc:sldMkLst>
      </pc:sldChg>
      <pc:sldChg chg="modNotesTx">
        <pc:chgData name="Paula Suanzes" userId="dceeb31e1210b1cc" providerId="LiveId" clId="{105C6144-00E1-4886-AF44-CA53F56BB801}" dt="2026-05-22T05:33:55.744" v="5820" actId="20577"/>
        <pc:sldMkLst>
          <pc:docMk/>
          <pc:sldMk cId="4218366315" sldId="386"/>
        </pc:sldMkLst>
      </pc:sldChg>
      <pc:sldChg chg="modNotesTx">
        <pc:chgData name="Paula Suanzes" userId="dceeb31e1210b1cc" providerId="LiveId" clId="{105C6144-00E1-4886-AF44-CA53F56BB801}" dt="2026-05-21T15:48:20.831" v="3035" actId="20577"/>
        <pc:sldMkLst>
          <pc:docMk/>
          <pc:sldMk cId="3302938485" sldId="387"/>
        </pc:sldMkLst>
      </pc:sldChg>
      <pc:sldChg chg="modNotesTx">
        <pc:chgData name="Paula Suanzes" userId="dceeb31e1210b1cc" providerId="LiveId" clId="{105C6144-00E1-4886-AF44-CA53F56BB801}" dt="2026-05-21T21:49:15.870" v="5752" actId="20577"/>
        <pc:sldMkLst>
          <pc:docMk/>
          <pc:sldMk cId="239846503" sldId="388"/>
        </pc:sldMkLst>
      </pc:sldChg>
      <pc:sldChg chg="del modNotesTx">
        <pc:chgData name="Paula Suanzes" userId="dceeb31e1210b1cc" providerId="LiveId" clId="{105C6144-00E1-4886-AF44-CA53F56BB801}" dt="2026-05-22T05:37:03.513" v="5821" actId="47"/>
        <pc:sldMkLst>
          <pc:docMk/>
          <pc:sldMk cId="2812939127" sldId="390"/>
        </pc:sldMkLst>
      </pc:sldChg>
      <pc:sldChg chg="addSp delSp mod modNotesTx">
        <pc:chgData name="Paula Suanzes" userId="dceeb31e1210b1cc" providerId="LiveId" clId="{105C6144-00E1-4886-AF44-CA53F56BB801}" dt="2026-05-21T16:13:02.314" v="4336" actId="20577"/>
        <pc:sldMkLst>
          <pc:docMk/>
          <pc:sldMk cId="1824602956" sldId="392"/>
        </pc:sldMkLst>
        <pc:spChg chg="add del">
          <ac:chgData name="Paula Suanzes" userId="dceeb31e1210b1cc" providerId="LiveId" clId="{105C6144-00E1-4886-AF44-CA53F56BB801}" dt="2026-05-21T16:12:42.710" v="4334" actId="22"/>
          <ac:spMkLst>
            <pc:docMk/>
            <pc:sldMk cId="1824602956" sldId="392"/>
            <ac:spMk id="3" creationId="{553EE4FA-20B0-FA67-A4E0-01993F488280}"/>
          </ac:spMkLst>
        </pc:spChg>
      </pc:sldChg>
      <pc:sldChg chg="modNotesTx">
        <pc:chgData name="Paula Suanzes" userId="dceeb31e1210b1cc" providerId="LiveId" clId="{105C6144-00E1-4886-AF44-CA53F56BB801}" dt="2026-05-21T16:12:38.218" v="4332" actId="20577"/>
        <pc:sldMkLst>
          <pc:docMk/>
          <pc:sldMk cId="2474726611" sldId="395"/>
        </pc:sldMkLst>
      </pc:sldChg>
      <pc:sldChg chg="addSp delSp modSp mod">
        <pc:chgData name="Paula Suanzes" userId="dceeb31e1210b1cc" providerId="LiveId" clId="{105C6144-00E1-4886-AF44-CA53F56BB801}" dt="2026-05-21T17:20:47.403" v="5643"/>
        <pc:sldMkLst>
          <pc:docMk/>
          <pc:sldMk cId="482697816" sldId="396"/>
        </pc:sldMkLst>
        <pc:spChg chg="add mod">
          <ac:chgData name="Paula Suanzes" userId="dceeb31e1210b1cc" providerId="LiveId" clId="{105C6144-00E1-4886-AF44-CA53F56BB801}" dt="2026-05-21T17:20:47.403" v="5643"/>
          <ac:spMkLst>
            <pc:docMk/>
            <pc:sldMk cId="482697816" sldId="396"/>
            <ac:spMk id="3" creationId="{9D27E84F-69D7-A120-16EF-0F5952394BD4}"/>
          </ac:spMkLst>
        </pc:spChg>
        <pc:spChg chg="del">
          <ac:chgData name="Paula Suanzes" userId="dceeb31e1210b1cc" providerId="LiveId" clId="{105C6144-00E1-4886-AF44-CA53F56BB801}" dt="2026-05-21T17:20:46.719" v="5642" actId="478"/>
          <ac:spMkLst>
            <pc:docMk/>
            <pc:sldMk cId="482697816" sldId="396"/>
            <ac:spMk id="8" creationId="{E505052D-20A2-4ADF-D60C-4A890773250D}"/>
          </ac:spMkLst>
        </pc:spChg>
      </pc:sldChg>
      <pc:sldChg chg="ord">
        <pc:chgData name="Paula Suanzes" userId="dceeb31e1210b1cc" providerId="LiveId" clId="{105C6144-00E1-4886-AF44-CA53F56BB801}" dt="2026-05-21T17:20:57.385" v="5645"/>
        <pc:sldMkLst>
          <pc:docMk/>
          <pc:sldMk cId="31285789" sldId="398"/>
        </pc:sldMkLst>
      </pc:sldChg>
      <pc:sldChg chg="addSp delSp modSp add mod">
        <pc:chgData name="Paula Suanzes" userId="dceeb31e1210b1cc" providerId="LiveId" clId="{105C6144-00E1-4886-AF44-CA53F56BB801}" dt="2026-05-21T16:14:53.105" v="4351"/>
        <pc:sldMkLst>
          <pc:docMk/>
          <pc:sldMk cId="4233882890" sldId="400"/>
        </pc:sldMkLst>
        <pc:spChg chg="add mod">
          <ac:chgData name="Paula Suanzes" userId="dceeb31e1210b1cc" providerId="LiveId" clId="{105C6144-00E1-4886-AF44-CA53F56BB801}" dt="2026-05-21T15:02:25.227" v="52" actId="1076"/>
          <ac:spMkLst>
            <pc:docMk/>
            <pc:sldMk cId="4233882890" sldId="400"/>
            <ac:spMk id="2" creationId="{6D3A5604-C778-6E95-7CF7-B99971849F57}"/>
          </ac:spMkLst>
        </pc:spChg>
        <pc:spChg chg="add mod">
          <ac:chgData name="Paula Suanzes" userId="dceeb31e1210b1cc" providerId="LiveId" clId="{105C6144-00E1-4886-AF44-CA53F56BB801}" dt="2026-05-21T15:05:39.296" v="319" actId="20577"/>
          <ac:spMkLst>
            <pc:docMk/>
            <pc:sldMk cId="4233882890" sldId="400"/>
            <ac:spMk id="3" creationId="{E7007B26-7A28-2843-55B1-7A590E382C93}"/>
          </ac:spMkLst>
        </pc:spChg>
        <pc:spChg chg="add del mod">
          <ac:chgData name="Paula Suanzes" userId="dceeb31e1210b1cc" providerId="LiveId" clId="{105C6144-00E1-4886-AF44-CA53F56BB801}" dt="2026-05-21T16:13:49.919" v="4338" actId="478"/>
          <ac:spMkLst>
            <pc:docMk/>
            <pc:sldMk cId="4233882890" sldId="400"/>
            <ac:spMk id="4" creationId="{820887FB-8010-3B51-36F2-7D59657698C6}"/>
          </ac:spMkLst>
        </pc:spChg>
        <pc:spChg chg="add mod">
          <ac:chgData name="Paula Suanzes" userId="dceeb31e1210b1cc" providerId="LiveId" clId="{105C6144-00E1-4886-AF44-CA53F56BB801}" dt="2026-05-21T16:14:53.105" v="4351"/>
          <ac:spMkLst>
            <pc:docMk/>
            <pc:sldMk cId="4233882890" sldId="400"/>
            <ac:spMk id="5" creationId="{CBE38509-CF04-6AAC-9F1D-22948026700D}"/>
          </ac:spMkLst>
        </pc:spChg>
        <pc:spChg chg="del">
          <ac:chgData name="Paula Suanzes" userId="dceeb31e1210b1cc" providerId="LiveId" clId="{105C6144-00E1-4886-AF44-CA53F56BB801}" dt="2026-05-21T15:01:47.391" v="1" actId="478"/>
          <ac:spMkLst>
            <pc:docMk/>
            <pc:sldMk cId="4233882890" sldId="400"/>
            <ac:spMk id="13" creationId="{69D4F74A-E0CB-DEBE-A603-41BF989E7E13}"/>
          </ac:spMkLst>
        </pc:spChg>
        <pc:spChg chg="del">
          <ac:chgData name="Paula Suanzes" userId="dceeb31e1210b1cc" providerId="LiveId" clId="{105C6144-00E1-4886-AF44-CA53F56BB801}" dt="2026-05-21T15:01:47.391" v="1" actId="478"/>
          <ac:spMkLst>
            <pc:docMk/>
            <pc:sldMk cId="4233882890" sldId="400"/>
            <ac:spMk id="17" creationId="{A82C9624-4BED-138D-C11A-335D964AD7E6}"/>
          </ac:spMkLst>
        </pc:spChg>
        <pc:spChg chg="del">
          <ac:chgData name="Paula Suanzes" userId="dceeb31e1210b1cc" providerId="LiveId" clId="{105C6144-00E1-4886-AF44-CA53F56BB801}" dt="2026-05-21T15:01:47.391" v="1" actId="478"/>
          <ac:spMkLst>
            <pc:docMk/>
            <pc:sldMk cId="4233882890" sldId="400"/>
            <ac:spMk id="34" creationId="{E0E12451-1EC5-4402-4A4A-A6DE8CF6B1F3}"/>
          </ac:spMkLst>
        </pc:spChg>
        <pc:spChg chg="del">
          <ac:chgData name="Paula Suanzes" userId="dceeb31e1210b1cc" providerId="LiveId" clId="{105C6144-00E1-4886-AF44-CA53F56BB801}" dt="2026-05-21T15:01:47.391" v="1" actId="478"/>
          <ac:spMkLst>
            <pc:docMk/>
            <pc:sldMk cId="4233882890" sldId="400"/>
            <ac:spMk id="35" creationId="{479317CB-98A1-AA19-F5C0-C6E3E624D94C}"/>
          </ac:spMkLst>
        </pc:spChg>
        <pc:spChg chg="del">
          <ac:chgData name="Paula Suanzes" userId="dceeb31e1210b1cc" providerId="LiveId" clId="{105C6144-00E1-4886-AF44-CA53F56BB801}" dt="2026-05-21T15:01:47.391" v="1" actId="478"/>
          <ac:spMkLst>
            <pc:docMk/>
            <pc:sldMk cId="4233882890" sldId="400"/>
            <ac:spMk id="37" creationId="{899D0E89-BC1F-68B6-0684-CCC5550F294E}"/>
          </ac:spMkLst>
        </pc:spChg>
        <pc:spChg chg="del">
          <ac:chgData name="Paula Suanzes" userId="dceeb31e1210b1cc" providerId="LiveId" clId="{105C6144-00E1-4886-AF44-CA53F56BB801}" dt="2026-05-21T15:01:47.391" v="1" actId="478"/>
          <ac:spMkLst>
            <pc:docMk/>
            <pc:sldMk cId="4233882890" sldId="400"/>
            <ac:spMk id="38" creationId="{5DD92974-85E4-512C-B337-5492B73CC5AA}"/>
          </ac:spMkLst>
        </pc:spChg>
        <pc:spChg chg="del">
          <ac:chgData name="Paula Suanzes" userId="dceeb31e1210b1cc" providerId="LiveId" clId="{105C6144-00E1-4886-AF44-CA53F56BB801}" dt="2026-05-21T15:01:47.391" v="1" actId="478"/>
          <ac:spMkLst>
            <pc:docMk/>
            <pc:sldMk cId="4233882890" sldId="400"/>
            <ac:spMk id="39" creationId="{02D142F7-45FF-CDAA-373B-D34E94714E68}"/>
          </ac:spMkLst>
        </pc:spChg>
        <pc:spChg chg="del">
          <ac:chgData name="Paula Suanzes" userId="dceeb31e1210b1cc" providerId="LiveId" clId="{105C6144-00E1-4886-AF44-CA53F56BB801}" dt="2026-05-21T15:01:47.391" v="1" actId="478"/>
          <ac:spMkLst>
            <pc:docMk/>
            <pc:sldMk cId="4233882890" sldId="400"/>
            <ac:spMk id="43" creationId="{415DF46A-F31B-D1CD-E531-0C544016AD2D}"/>
          </ac:spMkLst>
        </pc:spChg>
        <pc:picChg chg="del">
          <ac:chgData name="Paula Suanzes" userId="dceeb31e1210b1cc" providerId="LiveId" clId="{105C6144-00E1-4886-AF44-CA53F56BB801}" dt="2026-05-21T15:01:47.391" v="1" actId="478"/>
          <ac:picMkLst>
            <pc:docMk/>
            <pc:sldMk cId="4233882890" sldId="400"/>
            <ac:picMk id="8" creationId="{2E68650B-9BCD-AD50-906F-042FB42BCA0A}"/>
          </ac:picMkLst>
        </pc:picChg>
        <pc:picChg chg="del">
          <ac:chgData name="Paula Suanzes" userId="dceeb31e1210b1cc" providerId="LiveId" clId="{105C6144-00E1-4886-AF44-CA53F56BB801}" dt="2026-05-21T15:01:47.391" v="1" actId="478"/>
          <ac:picMkLst>
            <pc:docMk/>
            <pc:sldMk cId="4233882890" sldId="400"/>
            <ac:picMk id="14" creationId="{329EFD9E-6137-3AC3-B291-642F7FA0307B}"/>
          </ac:picMkLst>
        </pc:picChg>
      </pc:sldChg>
      <pc:sldChg chg="modSp add mod">
        <pc:chgData name="Paula Suanzes" userId="dceeb31e1210b1cc" providerId="LiveId" clId="{105C6144-00E1-4886-AF44-CA53F56BB801}" dt="2026-05-21T16:14:59.030" v="4352"/>
        <pc:sldMkLst>
          <pc:docMk/>
          <pc:sldMk cId="3396760946" sldId="401"/>
        </pc:sldMkLst>
        <pc:spChg chg="mod">
          <ac:chgData name="Paula Suanzes" userId="dceeb31e1210b1cc" providerId="LiveId" clId="{105C6144-00E1-4886-AF44-CA53F56BB801}" dt="2026-05-21T15:05:34.820" v="318" actId="20577"/>
          <ac:spMkLst>
            <pc:docMk/>
            <pc:sldMk cId="3396760946" sldId="401"/>
            <ac:spMk id="3" creationId="{D641B300-54CF-4346-66EA-033268940ECE}"/>
          </ac:spMkLst>
        </pc:spChg>
        <pc:spChg chg="mod">
          <ac:chgData name="Paula Suanzes" userId="dceeb31e1210b1cc" providerId="LiveId" clId="{105C6144-00E1-4886-AF44-CA53F56BB801}" dt="2026-05-21T16:14:59.030" v="4352"/>
          <ac:spMkLst>
            <pc:docMk/>
            <pc:sldMk cId="3396760946" sldId="401"/>
            <ac:spMk id="4" creationId="{35745ADE-5B86-8189-0C3A-5C0196F15DEE}"/>
          </ac:spMkLst>
        </pc:spChg>
      </pc:sldChg>
      <pc:sldChg chg="addSp delSp modSp add mod">
        <pc:chgData name="Paula Suanzes" userId="dceeb31e1210b1cc" providerId="LiveId" clId="{105C6144-00E1-4886-AF44-CA53F56BB801}" dt="2026-05-21T16:15:05.366" v="4353"/>
        <pc:sldMkLst>
          <pc:docMk/>
          <pc:sldMk cId="4252937875" sldId="402"/>
        </pc:sldMkLst>
        <pc:spChg chg="mod">
          <ac:chgData name="Paula Suanzes" userId="dceeb31e1210b1cc" providerId="LiveId" clId="{105C6144-00E1-4886-AF44-CA53F56BB801}" dt="2026-05-21T15:05:31.023" v="317" actId="20577"/>
          <ac:spMkLst>
            <pc:docMk/>
            <pc:sldMk cId="4252937875" sldId="402"/>
            <ac:spMk id="3" creationId="{49DAE4DC-21E8-8361-93B7-569ADCF722CA}"/>
          </ac:spMkLst>
        </pc:spChg>
        <pc:spChg chg="del">
          <ac:chgData name="Paula Suanzes" userId="dceeb31e1210b1cc" providerId="LiveId" clId="{105C6144-00E1-4886-AF44-CA53F56BB801}" dt="2026-05-21T16:14:00.220" v="4342" actId="478"/>
          <ac:spMkLst>
            <pc:docMk/>
            <pc:sldMk cId="4252937875" sldId="402"/>
            <ac:spMk id="4" creationId="{A5DCAE6E-993A-C29A-4611-2E250076A36A}"/>
          </ac:spMkLst>
        </pc:spChg>
        <pc:spChg chg="add mod">
          <ac:chgData name="Paula Suanzes" userId="dceeb31e1210b1cc" providerId="LiveId" clId="{105C6144-00E1-4886-AF44-CA53F56BB801}" dt="2026-05-21T16:15:05.366" v="4353"/>
          <ac:spMkLst>
            <pc:docMk/>
            <pc:sldMk cId="4252937875" sldId="402"/>
            <ac:spMk id="5" creationId="{3D60FEAF-FE6D-201A-0A9F-ABCB5FBB257E}"/>
          </ac:spMkLst>
        </pc:spChg>
      </pc:sldChg>
      <pc:sldChg chg="addSp delSp modSp add mod">
        <pc:chgData name="Paula Suanzes" userId="dceeb31e1210b1cc" providerId="LiveId" clId="{105C6144-00E1-4886-AF44-CA53F56BB801}" dt="2026-05-21T16:15:20.506" v="4355"/>
        <pc:sldMkLst>
          <pc:docMk/>
          <pc:sldMk cId="3688471872" sldId="403"/>
        </pc:sldMkLst>
        <pc:spChg chg="del">
          <ac:chgData name="Paula Suanzes" userId="dceeb31e1210b1cc" providerId="LiveId" clId="{105C6144-00E1-4886-AF44-CA53F56BB801}" dt="2026-05-21T16:14:08.105" v="4344" actId="478"/>
          <ac:spMkLst>
            <pc:docMk/>
            <pc:sldMk cId="3688471872" sldId="403"/>
            <ac:spMk id="4" creationId="{797CF0C8-95FA-772A-28A3-24DF4D3B21D5}"/>
          </ac:spMkLst>
        </pc:spChg>
        <pc:spChg chg="add mod">
          <ac:chgData name="Paula Suanzes" userId="dceeb31e1210b1cc" providerId="LiveId" clId="{105C6144-00E1-4886-AF44-CA53F56BB801}" dt="2026-05-21T16:15:20.506" v="4355"/>
          <ac:spMkLst>
            <pc:docMk/>
            <pc:sldMk cId="3688471872" sldId="403"/>
            <ac:spMk id="5" creationId="{0B0D59A8-6A1E-C100-DDC4-308503493FB7}"/>
          </ac:spMkLst>
        </pc:spChg>
      </pc:sldChg>
      <pc:sldChg chg="addSp delSp modSp add mod">
        <pc:chgData name="Paula Suanzes" userId="dceeb31e1210b1cc" providerId="LiveId" clId="{105C6144-00E1-4886-AF44-CA53F56BB801}" dt="2026-05-21T16:14:49.021" v="4350"/>
        <pc:sldMkLst>
          <pc:docMk/>
          <pc:sldMk cId="2281714067" sldId="404"/>
        </pc:sldMkLst>
        <pc:spChg chg="del">
          <ac:chgData name="Paula Suanzes" userId="dceeb31e1210b1cc" providerId="LiveId" clId="{105C6144-00E1-4886-AF44-CA53F56BB801}" dt="2026-05-21T15:05:47.575" v="321" actId="478"/>
          <ac:spMkLst>
            <pc:docMk/>
            <pc:sldMk cId="2281714067" sldId="404"/>
            <ac:spMk id="3" creationId="{6422E22A-498D-12A9-6672-149D51203F53}"/>
          </ac:spMkLst>
        </pc:spChg>
        <pc:spChg chg="del">
          <ac:chgData name="Paula Suanzes" userId="dceeb31e1210b1cc" providerId="LiveId" clId="{105C6144-00E1-4886-AF44-CA53F56BB801}" dt="2026-05-21T16:13:54.642" v="4340" actId="478"/>
          <ac:spMkLst>
            <pc:docMk/>
            <pc:sldMk cId="2281714067" sldId="404"/>
            <ac:spMk id="4" creationId="{5D7704DF-2313-87A9-343F-3A037290526B}"/>
          </ac:spMkLst>
        </pc:spChg>
        <pc:spChg chg="add mod">
          <ac:chgData name="Paula Suanzes" userId="dceeb31e1210b1cc" providerId="LiveId" clId="{105C6144-00E1-4886-AF44-CA53F56BB801}" dt="2026-05-21T16:14:49.021" v="4350"/>
          <ac:spMkLst>
            <pc:docMk/>
            <pc:sldMk cId="2281714067" sldId="404"/>
            <ac:spMk id="5" creationId="{A00C940F-9BE1-1912-D6FE-FFC2D9B96D86}"/>
          </ac:spMkLst>
        </pc:spChg>
      </pc:sldChg>
      <pc:sldChg chg="addSp delSp modSp add mod modNotesTx">
        <pc:chgData name="Paula Suanzes" userId="dceeb31e1210b1cc" providerId="LiveId" clId="{105C6144-00E1-4886-AF44-CA53F56BB801}" dt="2026-05-21T16:01:57.646" v="4124"/>
        <pc:sldMkLst>
          <pc:docMk/>
          <pc:sldMk cId="4132561528" sldId="405"/>
        </pc:sldMkLst>
        <pc:spChg chg="add mod">
          <ac:chgData name="Paula Suanzes" userId="dceeb31e1210b1cc" providerId="LiveId" clId="{105C6144-00E1-4886-AF44-CA53F56BB801}" dt="2026-05-21T15:08:28.536" v="348" actId="20577"/>
          <ac:spMkLst>
            <pc:docMk/>
            <pc:sldMk cId="4132561528" sldId="405"/>
            <ac:spMk id="5" creationId="{99B928D3-356F-80FB-AA59-916502D26698}"/>
          </ac:spMkLst>
        </pc:spChg>
        <pc:graphicFrameChg chg="del mod">
          <ac:chgData name="Paula Suanzes" userId="dceeb31e1210b1cc" providerId="LiveId" clId="{105C6144-00E1-4886-AF44-CA53F56BB801}" dt="2026-05-21T15:06:45.621" v="325" actId="478"/>
          <ac:graphicFrameMkLst>
            <pc:docMk/>
            <pc:sldMk cId="4132561528" sldId="405"/>
            <ac:graphicFrameMk id="4" creationId="{D9A5D33A-25DD-FBE4-05C9-8FF1B7215A8F}"/>
          </ac:graphicFrameMkLst>
        </pc:graphicFrameChg>
        <pc:picChg chg="add mod">
          <ac:chgData name="Paula Suanzes" userId="dceeb31e1210b1cc" providerId="LiveId" clId="{105C6144-00E1-4886-AF44-CA53F56BB801}" dt="2026-05-21T15:07:11.521" v="334" actId="14100"/>
          <ac:picMkLst>
            <pc:docMk/>
            <pc:sldMk cId="4132561528" sldId="405"/>
            <ac:picMk id="2" creationId="{EB7FCE23-D2A9-EF48-2CD8-E57490274838}"/>
          </ac:picMkLst>
        </pc:picChg>
        <pc:picChg chg="add mod">
          <ac:chgData name="Paula Suanzes" userId="dceeb31e1210b1cc" providerId="LiveId" clId="{105C6144-00E1-4886-AF44-CA53F56BB801}" dt="2026-05-21T15:07:04.405" v="331" actId="1076"/>
          <ac:picMkLst>
            <pc:docMk/>
            <pc:sldMk cId="4132561528" sldId="405"/>
            <ac:picMk id="3" creationId="{EE25B917-10B4-B535-8B54-8AA7E6F33A61}"/>
          </ac:picMkLst>
        </pc:picChg>
      </pc:sldChg>
      <pc:sldChg chg="addSp delSp modSp add mod modNotesTx">
        <pc:chgData name="Paula Suanzes" userId="dceeb31e1210b1cc" providerId="LiveId" clId="{105C6144-00E1-4886-AF44-CA53F56BB801}" dt="2026-05-21T16:14:29.636" v="4348" actId="207"/>
        <pc:sldMkLst>
          <pc:docMk/>
          <pc:sldMk cId="2464185727" sldId="406"/>
        </pc:sldMkLst>
        <pc:spChg chg="mod">
          <ac:chgData name="Paula Suanzes" userId="dceeb31e1210b1cc" providerId="LiveId" clId="{105C6144-00E1-4886-AF44-CA53F56BB801}" dt="2026-05-21T15:12:08.143" v="353"/>
          <ac:spMkLst>
            <pc:docMk/>
            <pc:sldMk cId="2464185727" sldId="406"/>
            <ac:spMk id="6" creationId="{4A13ED47-C8C0-9200-22FF-E523D87BF225}"/>
          </ac:spMkLst>
        </pc:spChg>
        <pc:spChg chg="mod">
          <ac:chgData name="Paula Suanzes" userId="dceeb31e1210b1cc" providerId="LiveId" clId="{105C6144-00E1-4886-AF44-CA53F56BB801}" dt="2026-05-21T15:12:08.143" v="353"/>
          <ac:spMkLst>
            <pc:docMk/>
            <pc:sldMk cId="2464185727" sldId="406"/>
            <ac:spMk id="8" creationId="{81C8B32A-C092-D232-428D-A7A9E3523BA3}"/>
          </ac:spMkLst>
        </pc:spChg>
        <pc:spChg chg="mod">
          <ac:chgData name="Paula Suanzes" userId="dceeb31e1210b1cc" providerId="LiveId" clId="{105C6144-00E1-4886-AF44-CA53F56BB801}" dt="2026-05-21T15:12:08.143" v="353"/>
          <ac:spMkLst>
            <pc:docMk/>
            <pc:sldMk cId="2464185727" sldId="406"/>
            <ac:spMk id="9" creationId="{A13C8915-4C18-FA44-D2DF-BB1A2326BB6A}"/>
          </ac:spMkLst>
        </pc:spChg>
        <pc:spChg chg="mod">
          <ac:chgData name="Paula Suanzes" userId="dceeb31e1210b1cc" providerId="LiveId" clId="{105C6144-00E1-4886-AF44-CA53F56BB801}" dt="2026-05-21T15:12:08.143" v="353"/>
          <ac:spMkLst>
            <pc:docMk/>
            <pc:sldMk cId="2464185727" sldId="406"/>
            <ac:spMk id="13" creationId="{A33322B3-CB50-AE4E-0E30-C30596C073C3}"/>
          </ac:spMkLst>
        </pc:spChg>
        <pc:spChg chg="mod">
          <ac:chgData name="Paula Suanzes" userId="dceeb31e1210b1cc" providerId="LiveId" clId="{105C6144-00E1-4886-AF44-CA53F56BB801}" dt="2026-05-21T15:12:08.143" v="353"/>
          <ac:spMkLst>
            <pc:docMk/>
            <pc:sldMk cId="2464185727" sldId="406"/>
            <ac:spMk id="14" creationId="{B43729F8-F5AF-DCE5-FAD9-978D64F11D8D}"/>
          </ac:spMkLst>
        </pc:spChg>
        <pc:spChg chg="mod">
          <ac:chgData name="Paula Suanzes" userId="dceeb31e1210b1cc" providerId="LiveId" clId="{105C6144-00E1-4886-AF44-CA53F56BB801}" dt="2026-05-21T15:12:08.143" v="353"/>
          <ac:spMkLst>
            <pc:docMk/>
            <pc:sldMk cId="2464185727" sldId="406"/>
            <ac:spMk id="15" creationId="{ECA21DE3-47E1-2B78-9624-0E6752F5D472}"/>
          </ac:spMkLst>
        </pc:spChg>
        <pc:spChg chg="mod">
          <ac:chgData name="Paula Suanzes" userId="dceeb31e1210b1cc" providerId="LiveId" clId="{105C6144-00E1-4886-AF44-CA53F56BB801}" dt="2026-05-21T15:12:08.143" v="353"/>
          <ac:spMkLst>
            <pc:docMk/>
            <pc:sldMk cId="2464185727" sldId="406"/>
            <ac:spMk id="16" creationId="{B9B41FFC-B373-B3F0-3679-ECEBC6DE9897}"/>
          </ac:spMkLst>
        </pc:spChg>
        <pc:spChg chg="mod">
          <ac:chgData name="Paula Suanzes" userId="dceeb31e1210b1cc" providerId="LiveId" clId="{105C6144-00E1-4886-AF44-CA53F56BB801}" dt="2026-05-21T15:12:08.143" v="353"/>
          <ac:spMkLst>
            <pc:docMk/>
            <pc:sldMk cId="2464185727" sldId="406"/>
            <ac:spMk id="17" creationId="{3D51BAA7-E3AA-296D-B390-C20466A5DAAB}"/>
          </ac:spMkLst>
        </pc:spChg>
        <pc:spChg chg="mod">
          <ac:chgData name="Paula Suanzes" userId="dceeb31e1210b1cc" providerId="LiveId" clId="{105C6144-00E1-4886-AF44-CA53F56BB801}" dt="2026-05-21T15:12:08.143" v="353"/>
          <ac:spMkLst>
            <pc:docMk/>
            <pc:sldMk cId="2464185727" sldId="406"/>
            <ac:spMk id="18" creationId="{7FB2884C-6A6B-4B58-A88F-4B2A1F0116AC}"/>
          </ac:spMkLst>
        </pc:spChg>
        <pc:spChg chg="mod">
          <ac:chgData name="Paula Suanzes" userId="dceeb31e1210b1cc" providerId="LiveId" clId="{105C6144-00E1-4886-AF44-CA53F56BB801}" dt="2026-05-21T15:12:08.143" v="353"/>
          <ac:spMkLst>
            <pc:docMk/>
            <pc:sldMk cId="2464185727" sldId="406"/>
            <ac:spMk id="19" creationId="{50FB1344-E60A-6B61-C3D6-245DA6DE5139}"/>
          </ac:spMkLst>
        </pc:spChg>
        <pc:spChg chg="add mod">
          <ac:chgData name="Paula Suanzes" userId="dceeb31e1210b1cc" providerId="LiveId" clId="{105C6144-00E1-4886-AF44-CA53F56BB801}" dt="2026-05-21T15:16:44.750" v="382" actId="20577"/>
          <ac:spMkLst>
            <pc:docMk/>
            <pc:sldMk cId="2464185727" sldId="406"/>
            <ac:spMk id="20" creationId="{7D669256-588C-05D2-1E47-53121D12981B}"/>
          </ac:spMkLst>
        </pc:spChg>
        <pc:spChg chg="add mod">
          <ac:chgData name="Paula Suanzes" userId="dceeb31e1210b1cc" providerId="LiveId" clId="{105C6144-00E1-4886-AF44-CA53F56BB801}" dt="2026-05-21T16:14:29.636" v="4348" actId="207"/>
          <ac:spMkLst>
            <pc:docMk/>
            <pc:sldMk cId="2464185727" sldId="406"/>
            <ac:spMk id="21" creationId="{E9F03CFA-3D27-CB10-8FE1-A00FB8A1DE30}"/>
          </ac:spMkLst>
        </pc:spChg>
        <pc:grpChg chg="mod">
          <ac:chgData name="Paula Suanzes" userId="dceeb31e1210b1cc" providerId="LiveId" clId="{105C6144-00E1-4886-AF44-CA53F56BB801}" dt="2026-05-21T15:12:14.434" v="354" actId="1076"/>
          <ac:grpSpMkLst>
            <pc:docMk/>
            <pc:sldMk cId="2464185727" sldId="406"/>
            <ac:grpSpMk id="3" creationId="{466B937F-2665-5015-61D4-19F48DBA3E73}"/>
          </ac:grpSpMkLst>
        </pc:grpChg>
        <pc:graphicFrameChg chg="del mod">
          <ac:chgData name="Paula Suanzes" userId="dceeb31e1210b1cc" providerId="LiveId" clId="{105C6144-00E1-4886-AF44-CA53F56BB801}" dt="2026-05-21T15:09:31.843" v="351" actId="478"/>
          <ac:graphicFrameMkLst>
            <pc:docMk/>
            <pc:sldMk cId="2464185727" sldId="406"/>
            <ac:graphicFrameMk id="4" creationId="{2DD14123-A851-507F-8180-6F09E11BED72}"/>
          </ac:graphicFrameMkLst>
        </pc:graphicFrameChg>
        <pc:picChg chg="mod">
          <ac:chgData name="Paula Suanzes" userId="dceeb31e1210b1cc" providerId="LiveId" clId="{105C6144-00E1-4886-AF44-CA53F56BB801}" dt="2026-05-21T15:12:14.434" v="354" actId="1076"/>
          <ac:picMkLst>
            <pc:docMk/>
            <pc:sldMk cId="2464185727" sldId="406"/>
            <ac:picMk id="2" creationId="{B434CA21-2928-55FE-C583-F7656CB308B2}"/>
          </ac:picMkLst>
        </pc:picChg>
      </pc:sldChg>
      <pc:sldChg chg="addSp delSp modSp add mod modShow">
        <pc:chgData name="Paula Suanzes" userId="dceeb31e1210b1cc" providerId="LiveId" clId="{105C6144-00E1-4886-AF44-CA53F56BB801}" dt="2026-05-21T16:07:54.228" v="4273" actId="729"/>
        <pc:sldMkLst>
          <pc:docMk/>
          <pc:sldMk cId="695857597" sldId="407"/>
        </pc:sldMkLst>
        <pc:spChg chg="add mod">
          <ac:chgData name="Paula Suanzes" userId="dceeb31e1210b1cc" providerId="LiveId" clId="{105C6144-00E1-4886-AF44-CA53F56BB801}" dt="2026-05-21T15:16:39.353" v="381" actId="20577"/>
          <ac:spMkLst>
            <pc:docMk/>
            <pc:sldMk cId="695857597" sldId="407"/>
            <ac:spMk id="5" creationId="{BC8118D4-67C5-E773-F600-4F2138C08935}"/>
          </ac:spMkLst>
        </pc:spChg>
        <pc:graphicFrameChg chg="del mod">
          <ac:chgData name="Paula Suanzes" userId="dceeb31e1210b1cc" providerId="LiveId" clId="{105C6144-00E1-4886-AF44-CA53F56BB801}" dt="2026-05-21T15:15:19.183" v="364" actId="478"/>
          <ac:graphicFrameMkLst>
            <pc:docMk/>
            <pc:sldMk cId="695857597" sldId="407"/>
            <ac:graphicFrameMk id="4" creationId="{17DFD008-02D3-88A3-4A29-74D831958463}"/>
          </ac:graphicFrameMkLst>
        </pc:graphicFrameChg>
        <pc:picChg chg="add mod">
          <ac:chgData name="Paula Suanzes" userId="dceeb31e1210b1cc" providerId="LiveId" clId="{105C6144-00E1-4886-AF44-CA53F56BB801}" dt="2026-05-21T15:15:51.348" v="365"/>
          <ac:picMkLst>
            <pc:docMk/>
            <pc:sldMk cId="695857597" sldId="407"/>
            <ac:picMk id="2" creationId="{4440D6AA-D13E-7321-5388-270966502106}"/>
          </ac:picMkLst>
        </pc:picChg>
        <pc:picChg chg="add mod">
          <ac:chgData name="Paula Suanzes" userId="dceeb31e1210b1cc" providerId="LiveId" clId="{105C6144-00E1-4886-AF44-CA53F56BB801}" dt="2026-05-21T15:16:01.641" v="367" actId="1076"/>
          <ac:picMkLst>
            <pc:docMk/>
            <pc:sldMk cId="695857597" sldId="407"/>
            <ac:picMk id="3" creationId="{70F33463-BFAF-EBE2-1021-827774264C57}"/>
          </ac:picMkLst>
        </pc:picChg>
      </pc:sldChg>
      <pc:sldChg chg="addSp delSp modSp add mod modNotesTx">
        <pc:chgData name="Paula Suanzes" userId="dceeb31e1210b1cc" providerId="LiveId" clId="{105C6144-00E1-4886-AF44-CA53F56BB801}" dt="2026-05-22T05:46:30.357" v="5826"/>
        <pc:sldMkLst>
          <pc:docMk/>
          <pc:sldMk cId="35206774" sldId="408"/>
        </pc:sldMkLst>
        <pc:spChg chg="del">
          <ac:chgData name="Paula Suanzes" userId="dceeb31e1210b1cc" providerId="LiveId" clId="{105C6144-00E1-4886-AF44-CA53F56BB801}" dt="2026-05-21T16:48:28.771" v="5287" actId="478"/>
          <ac:spMkLst>
            <pc:docMk/>
            <pc:sldMk cId="35206774" sldId="408"/>
            <ac:spMk id="5" creationId="{F6833B2F-64A4-BC40-934C-7AA2FD9271A7}"/>
          </ac:spMkLst>
        </pc:spChg>
        <pc:spChg chg="add mod">
          <ac:chgData name="Paula Suanzes" userId="dceeb31e1210b1cc" providerId="LiveId" clId="{105C6144-00E1-4886-AF44-CA53F56BB801}" dt="2026-05-22T05:46:30.357" v="5826"/>
          <ac:spMkLst>
            <pc:docMk/>
            <pc:sldMk cId="35206774" sldId="408"/>
            <ac:spMk id="9" creationId="{FC70CDF4-9692-4C9B-4E8A-AD6BABFFD965}"/>
          </ac:spMkLst>
        </pc:spChg>
      </pc:sldChg>
      <pc:sldChg chg="addSp delSp modSp add mod">
        <pc:chgData name="Paula Suanzes" userId="dceeb31e1210b1cc" providerId="LiveId" clId="{105C6144-00E1-4886-AF44-CA53F56BB801}" dt="2026-05-21T17:10:29.019" v="5634" actId="1076"/>
        <pc:sldMkLst>
          <pc:docMk/>
          <pc:sldMk cId="118468768" sldId="409"/>
        </pc:sldMkLst>
        <pc:spChg chg="mod">
          <ac:chgData name="Paula Suanzes" userId="dceeb31e1210b1cc" providerId="LiveId" clId="{105C6144-00E1-4886-AF44-CA53F56BB801}" dt="2026-05-21T17:10:29.019" v="5634" actId="1076"/>
          <ac:spMkLst>
            <pc:docMk/>
            <pc:sldMk cId="118468768" sldId="409"/>
            <ac:spMk id="4" creationId="{03070A61-F1C7-F233-9A74-8A16293BA50A}"/>
          </ac:spMkLst>
        </pc:spChg>
        <pc:spChg chg="del">
          <ac:chgData name="Paula Suanzes" userId="dceeb31e1210b1cc" providerId="LiveId" clId="{105C6144-00E1-4886-AF44-CA53F56BB801}" dt="2026-05-21T17:04:37.366" v="5569" actId="478"/>
          <ac:spMkLst>
            <pc:docMk/>
            <pc:sldMk cId="118468768" sldId="409"/>
            <ac:spMk id="5" creationId="{E39CC63A-4947-C67E-B6DD-88807872B04A}"/>
          </ac:spMkLst>
        </pc:spChg>
        <pc:spChg chg="del mod">
          <ac:chgData name="Paula Suanzes" userId="dceeb31e1210b1cc" providerId="LiveId" clId="{105C6144-00E1-4886-AF44-CA53F56BB801}" dt="2026-05-21T17:04:34.065" v="5567" actId="478"/>
          <ac:spMkLst>
            <pc:docMk/>
            <pc:sldMk cId="118468768" sldId="409"/>
            <ac:spMk id="6" creationId="{5AA5D436-2A75-F6D3-2280-2E10ECD0B8C9}"/>
          </ac:spMkLst>
        </pc:spChg>
        <pc:spChg chg="add mod">
          <ac:chgData name="Paula Suanzes" userId="dceeb31e1210b1cc" providerId="LiveId" clId="{105C6144-00E1-4886-AF44-CA53F56BB801}" dt="2026-05-21T17:04:34.741" v="5568"/>
          <ac:spMkLst>
            <pc:docMk/>
            <pc:sldMk cId="118468768" sldId="409"/>
            <ac:spMk id="7" creationId="{066E12E7-E5B9-2614-A957-05DB593EC10C}"/>
          </ac:spMkLst>
        </pc:spChg>
      </pc:sldChg>
      <pc:sldChg chg="modSp add mod">
        <pc:chgData name="Paula Suanzes" userId="dceeb31e1210b1cc" providerId="LiveId" clId="{105C6144-00E1-4886-AF44-CA53F56BB801}" dt="2026-05-22T07:16:34.999" v="5870" actId="20577"/>
        <pc:sldMkLst>
          <pc:docMk/>
          <pc:sldMk cId="1179531901" sldId="410"/>
        </pc:sldMkLst>
        <pc:spChg chg="mod">
          <ac:chgData name="Paula Suanzes" userId="dceeb31e1210b1cc" providerId="LiveId" clId="{105C6144-00E1-4886-AF44-CA53F56BB801}" dt="2026-05-22T07:16:34.999" v="5870" actId="20577"/>
          <ac:spMkLst>
            <pc:docMk/>
            <pc:sldMk cId="1179531901" sldId="410"/>
            <ac:spMk id="3" creationId="{B192E8D5-4D4B-A9EF-E1F5-94A8AD89C1C5}"/>
          </ac:spMkLst>
        </pc:spChg>
      </pc:sldChg>
      <pc:sldMasterChg chg="delSldLayout">
        <pc:chgData name="Paula Suanzes" userId="dceeb31e1210b1cc" providerId="LiveId" clId="{105C6144-00E1-4886-AF44-CA53F56BB801}" dt="2026-05-22T07:17:10.461" v="5871" actId="47"/>
        <pc:sldMasterMkLst>
          <pc:docMk/>
          <pc:sldMasterMk cId="3939653002" sldId="2147483800"/>
        </pc:sldMasterMkLst>
        <pc:sldLayoutChg chg="del">
          <pc:chgData name="Paula Suanzes" userId="dceeb31e1210b1cc" providerId="LiveId" clId="{105C6144-00E1-4886-AF44-CA53F56BB801}" dt="2026-05-22T07:17:10.461" v="5871" actId="47"/>
          <pc:sldLayoutMkLst>
            <pc:docMk/>
            <pc:sldMasterMk cId="3939653002" sldId="2147483800"/>
            <pc:sldLayoutMk cId="3355957491" sldId="214748381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BC95F6-5130-439F-A84C-040E4D373786}"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s-ES"/>
        </a:p>
      </dgm:t>
    </dgm:pt>
    <dgm:pt modelId="{21E016BA-11E0-4370-A834-1CEBB0248556}">
      <dgm:prSet phldrT="[Texto]" phldr="0" custT="1"/>
      <dgm:spPr>
        <a:solidFill>
          <a:srgbClr val="C293E9">
            <a:alpha val="50000"/>
          </a:srgbClr>
        </a:solidFill>
      </dgm:spPr>
      <dgm:t>
        <a:bodyPr/>
        <a:lstStyle/>
        <a:p>
          <a:r>
            <a:rPr lang="es-ES" sz="2400"/>
            <a:t>Opciones de TAR limitadas</a:t>
          </a:r>
        </a:p>
      </dgm:t>
    </dgm:pt>
    <dgm:pt modelId="{1593430A-AEB1-4A1C-844F-D177699CF30C}" type="parTrans" cxnId="{D6D18FEA-3833-4CF5-8119-49B9C2834A4A}">
      <dgm:prSet/>
      <dgm:spPr/>
      <dgm:t>
        <a:bodyPr/>
        <a:lstStyle/>
        <a:p>
          <a:endParaRPr lang="es-ES"/>
        </a:p>
      </dgm:t>
    </dgm:pt>
    <dgm:pt modelId="{DA713FC1-A321-4EC6-8670-0A6FD897D7C7}" type="sibTrans" cxnId="{D6D18FEA-3833-4CF5-8119-49B9C2834A4A}">
      <dgm:prSet/>
      <dgm:spPr/>
      <dgm:t>
        <a:bodyPr/>
        <a:lstStyle/>
        <a:p>
          <a:endParaRPr lang="es-ES"/>
        </a:p>
      </dgm:t>
    </dgm:pt>
    <dgm:pt modelId="{59CCB90F-9EA2-47C7-B5D1-5D210FEAC9DE}">
      <dgm:prSet phldrT="[Texto]" phldr="0" custT="1"/>
      <dgm:spPr>
        <a:solidFill>
          <a:srgbClr val="C293E9">
            <a:alpha val="50000"/>
          </a:srgbClr>
        </a:solidFill>
      </dgm:spPr>
      <dgm:t>
        <a:bodyPr/>
        <a:lstStyle/>
        <a:p>
          <a:r>
            <a:rPr lang="es-ES" sz="2000"/>
            <a:t>Tolerancia</a:t>
          </a:r>
        </a:p>
      </dgm:t>
    </dgm:pt>
    <dgm:pt modelId="{54B1A025-E738-4202-96D6-25EAB7D78901}" type="parTrans" cxnId="{6B390B17-0DE5-4B19-A850-81F5FF04F4B4}">
      <dgm:prSet/>
      <dgm:spPr/>
      <dgm:t>
        <a:bodyPr/>
        <a:lstStyle/>
        <a:p>
          <a:endParaRPr lang="es-ES"/>
        </a:p>
      </dgm:t>
    </dgm:pt>
    <dgm:pt modelId="{CBF4F866-C77B-41A3-8679-C54094595F20}" type="sibTrans" cxnId="{6B390B17-0DE5-4B19-A850-81F5FF04F4B4}">
      <dgm:prSet/>
      <dgm:spPr/>
      <dgm:t>
        <a:bodyPr/>
        <a:lstStyle/>
        <a:p>
          <a:endParaRPr lang="es-ES"/>
        </a:p>
      </dgm:t>
    </dgm:pt>
    <dgm:pt modelId="{1EC91570-EE5F-40E4-8E7B-3EC4930AEB60}">
      <dgm:prSet phldrT="[Texto]" phldr="0" custT="1"/>
      <dgm:spPr>
        <a:solidFill>
          <a:srgbClr val="C293E9">
            <a:alpha val="50000"/>
          </a:srgbClr>
        </a:solidFill>
      </dgm:spPr>
      <dgm:t>
        <a:bodyPr lIns="0" rIns="0"/>
        <a:lstStyle/>
        <a:p>
          <a:r>
            <a:rPr lang="es-ES" sz="2000"/>
            <a:t>Interacciones</a:t>
          </a:r>
        </a:p>
      </dgm:t>
    </dgm:pt>
    <dgm:pt modelId="{4C45FB4F-258F-4A11-940B-9AE2AA290575}" type="parTrans" cxnId="{5966D54B-2C50-4AC7-AE8A-DFB4B3E6A3B0}">
      <dgm:prSet/>
      <dgm:spPr/>
      <dgm:t>
        <a:bodyPr/>
        <a:lstStyle/>
        <a:p>
          <a:endParaRPr lang="es-ES"/>
        </a:p>
      </dgm:t>
    </dgm:pt>
    <dgm:pt modelId="{BCB3BD7A-2AC7-4B2F-81BA-5D523B33EF3B}" type="sibTrans" cxnId="{5966D54B-2C50-4AC7-AE8A-DFB4B3E6A3B0}">
      <dgm:prSet/>
      <dgm:spPr/>
      <dgm:t>
        <a:bodyPr/>
        <a:lstStyle/>
        <a:p>
          <a:endParaRPr lang="es-ES"/>
        </a:p>
      </dgm:t>
    </dgm:pt>
    <dgm:pt modelId="{9AA1C9A8-4BCC-426C-8652-E674E0C1FA16}">
      <dgm:prSet phldrT="[Texto]" phldr="0" custT="1"/>
      <dgm:spPr>
        <a:solidFill>
          <a:srgbClr val="C293E9">
            <a:alpha val="50000"/>
          </a:srgbClr>
        </a:solidFill>
      </dgm:spPr>
      <dgm:t>
        <a:bodyPr/>
        <a:lstStyle/>
        <a:p>
          <a:r>
            <a:rPr lang="es-ES" sz="2000"/>
            <a:t>Resistencia</a:t>
          </a:r>
        </a:p>
      </dgm:t>
    </dgm:pt>
    <dgm:pt modelId="{8C0DF751-370D-40E2-9D07-0F9C2F92484B}" type="parTrans" cxnId="{AF635600-F69F-47F2-8566-E9D9FEF67178}">
      <dgm:prSet/>
      <dgm:spPr/>
      <dgm:t>
        <a:bodyPr/>
        <a:lstStyle/>
        <a:p>
          <a:endParaRPr lang="es-ES"/>
        </a:p>
      </dgm:t>
    </dgm:pt>
    <dgm:pt modelId="{C886F792-A2BD-4839-9236-6645BA0FB6CB}" type="sibTrans" cxnId="{AF635600-F69F-47F2-8566-E9D9FEF67178}">
      <dgm:prSet/>
      <dgm:spPr/>
      <dgm:t>
        <a:bodyPr/>
        <a:lstStyle/>
        <a:p>
          <a:endParaRPr lang="es-ES"/>
        </a:p>
      </dgm:t>
    </dgm:pt>
    <dgm:pt modelId="{8B0C6F9C-34E5-43F6-9AEC-73F30AD87A62}" type="pres">
      <dgm:prSet presAssocID="{9FBC95F6-5130-439F-A84C-040E4D373786}" presName="composite" presStyleCnt="0">
        <dgm:presLayoutVars>
          <dgm:chMax val="1"/>
          <dgm:dir/>
          <dgm:resizeHandles val="exact"/>
        </dgm:presLayoutVars>
      </dgm:prSet>
      <dgm:spPr/>
    </dgm:pt>
    <dgm:pt modelId="{456B7C52-1238-4D23-B780-27D3EA11D0DD}" type="pres">
      <dgm:prSet presAssocID="{9FBC95F6-5130-439F-A84C-040E4D373786}" presName="radial" presStyleCnt="0">
        <dgm:presLayoutVars>
          <dgm:animLvl val="ctr"/>
        </dgm:presLayoutVars>
      </dgm:prSet>
      <dgm:spPr/>
    </dgm:pt>
    <dgm:pt modelId="{4DDFBF09-205A-4165-A363-9CF0D5658377}" type="pres">
      <dgm:prSet presAssocID="{21E016BA-11E0-4370-A834-1CEBB0248556}" presName="centerShape" presStyleLbl="vennNode1" presStyleIdx="0" presStyleCnt="4" custScaleX="94098" custScaleY="94098" custLinFactNeighborY="2054"/>
      <dgm:spPr/>
    </dgm:pt>
    <dgm:pt modelId="{9EFA8A57-CF6A-4780-93DC-43317E2A696F}" type="pres">
      <dgm:prSet presAssocID="{59CCB90F-9EA2-47C7-B5D1-5D210FEAC9DE}" presName="node" presStyleLbl="vennNode1" presStyleIdx="1" presStyleCnt="4" custScaleX="129790" custScaleY="129790" custRadScaleRad="100557">
        <dgm:presLayoutVars>
          <dgm:bulletEnabled val="1"/>
        </dgm:presLayoutVars>
      </dgm:prSet>
      <dgm:spPr/>
    </dgm:pt>
    <dgm:pt modelId="{55224D69-12AA-48F3-8B23-F8B1D3782C1D}" type="pres">
      <dgm:prSet presAssocID="{1EC91570-EE5F-40E4-8E7B-3EC4930AEB60}" presName="node" presStyleLbl="vennNode1" presStyleIdx="2" presStyleCnt="4" custScaleX="129790" custScaleY="129790" custRadScaleRad="108850" custRadScaleInc="-2212">
        <dgm:presLayoutVars>
          <dgm:bulletEnabled val="1"/>
        </dgm:presLayoutVars>
      </dgm:prSet>
      <dgm:spPr/>
    </dgm:pt>
    <dgm:pt modelId="{9E884E02-D780-4A7A-A26C-2A5470FF559C}" type="pres">
      <dgm:prSet presAssocID="{9AA1C9A8-4BCC-426C-8652-E674E0C1FA16}" presName="node" presStyleLbl="vennNode1" presStyleIdx="3" presStyleCnt="4" custScaleX="129790" custScaleY="129790" custRadScaleRad="110458" custRadScaleInc="1186">
        <dgm:presLayoutVars>
          <dgm:bulletEnabled val="1"/>
        </dgm:presLayoutVars>
      </dgm:prSet>
      <dgm:spPr/>
    </dgm:pt>
  </dgm:ptLst>
  <dgm:cxnLst>
    <dgm:cxn modelId="{AF635600-F69F-47F2-8566-E9D9FEF67178}" srcId="{21E016BA-11E0-4370-A834-1CEBB0248556}" destId="{9AA1C9A8-4BCC-426C-8652-E674E0C1FA16}" srcOrd="2" destOrd="0" parTransId="{8C0DF751-370D-40E2-9D07-0F9C2F92484B}" sibTransId="{C886F792-A2BD-4839-9236-6645BA0FB6CB}"/>
    <dgm:cxn modelId="{6B390B17-0DE5-4B19-A850-81F5FF04F4B4}" srcId="{21E016BA-11E0-4370-A834-1CEBB0248556}" destId="{59CCB90F-9EA2-47C7-B5D1-5D210FEAC9DE}" srcOrd="0" destOrd="0" parTransId="{54B1A025-E738-4202-96D6-25EAB7D78901}" sibTransId="{CBF4F866-C77B-41A3-8679-C54094595F20}"/>
    <dgm:cxn modelId="{CAAF0A3B-61F4-483A-9EE3-60BD4C9279B5}" type="presOf" srcId="{9FBC95F6-5130-439F-A84C-040E4D373786}" destId="{8B0C6F9C-34E5-43F6-9AEC-73F30AD87A62}" srcOrd="0" destOrd="0" presId="urn:microsoft.com/office/officeart/2005/8/layout/radial3"/>
    <dgm:cxn modelId="{0BC76C68-08D4-4BD8-A9A3-68492A4A59DD}" type="presOf" srcId="{9AA1C9A8-4BCC-426C-8652-E674E0C1FA16}" destId="{9E884E02-D780-4A7A-A26C-2A5470FF559C}" srcOrd="0" destOrd="0" presId="urn:microsoft.com/office/officeart/2005/8/layout/radial3"/>
    <dgm:cxn modelId="{5966D54B-2C50-4AC7-AE8A-DFB4B3E6A3B0}" srcId="{21E016BA-11E0-4370-A834-1CEBB0248556}" destId="{1EC91570-EE5F-40E4-8E7B-3EC4930AEB60}" srcOrd="1" destOrd="0" parTransId="{4C45FB4F-258F-4A11-940B-9AE2AA290575}" sibTransId="{BCB3BD7A-2AC7-4B2F-81BA-5D523B33EF3B}"/>
    <dgm:cxn modelId="{9A34F4D3-2A8F-4BAA-8887-E9FE44B67F05}" type="presOf" srcId="{1EC91570-EE5F-40E4-8E7B-3EC4930AEB60}" destId="{55224D69-12AA-48F3-8B23-F8B1D3782C1D}" srcOrd="0" destOrd="0" presId="urn:microsoft.com/office/officeart/2005/8/layout/radial3"/>
    <dgm:cxn modelId="{B03843D6-E8C9-4578-BEE8-4D3AD8B6C8CE}" type="presOf" srcId="{21E016BA-11E0-4370-A834-1CEBB0248556}" destId="{4DDFBF09-205A-4165-A363-9CF0D5658377}" srcOrd="0" destOrd="0" presId="urn:microsoft.com/office/officeart/2005/8/layout/radial3"/>
    <dgm:cxn modelId="{72E8C3D7-EDB6-4387-B8A2-3E6712975C5A}" type="presOf" srcId="{59CCB90F-9EA2-47C7-B5D1-5D210FEAC9DE}" destId="{9EFA8A57-CF6A-4780-93DC-43317E2A696F}" srcOrd="0" destOrd="0" presId="urn:microsoft.com/office/officeart/2005/8/layout/radial3"/>
    <dgm:cxn modelId="{D6D18FEA-3833-4CF5-8119-49B9C2834A4A}" srcId="{9FBC95F6-5130-439F-A84C-040E4D373786}" destId="{21E016BA-11E0-4370-A834-1CEBB0248556}" srcOrd="0" destOrd="0" parTransId="{1593430A-AEB1-4A1C-844F-D177699CF30C}" sibTransId="{DA713FC1-A321-4EC6-8670-0A6FD897D7C7}"/>
    <dgm:cxn modelId="{A7F0B695-0C23-463B-82C5-BC30B4858CBD}" type="presParOf" srcId="{8B0C6F9C-34E5-43F6-9AEC-73F30AD87A62}" destId="{456B7C52-1238-4D23-B780-27D3EA11D0DD}" srcOrd="0" destOrd="0" presId="urn:microsoft.com/office/officeart/2005/8/layout/radial3"/>
    <dgm:cxn modelId="{57B1AD71-107C-4546-A61A-C746C7516E3B}" type="presParOf" srcId="{456B7C52-1238-4D23-B780-27D3EA11D0DD}" destId="{4DDFBF09-205A-4165-A363-9CF0D5658377}" srcOrd="0" destOrd="0" presId="urn:microsoft.com/office/officeart/2005/8/layout/radial3"/>
    <dgm:cxn modelId="{8E3124FA-5D05-4BDA-8CB8-7325EA372E8E}" type="presParOf" srcId="{456B7C52-1238-4D23-B780-27D3EA11D0DD}" destId="{9EFA8A57-CF6A-4780-93DC-43317E2A696F}" srcOrd="1" destOrd="0" presId="urn:microsoft.com/office/officeart/2005/8/layout/radial3"/>
    <dgm:cxn modelId="{E772EC70-9D14-4F65-9118-B1130EB315E9}" type="presParOf" srcId="{456B7C52-1238-4D23-B780-27D3EA11D0DD}" destId="{55224D69-12AA-48F3-8B23-F8B1D3782C1D}" srcOrd="2" destOrd="0" presId="urn:microsoft.com/office/officeart/2005/8/layout/radial3"/>
    <dgm:cxn modelId="{8F333A3F-1B7A-4576-96C9-B29BE9D32E53}" type="presParOf" srcId="{456B7C52-1238-4D23-B780-27D3EA11D0DD}" destId="{9E884E02-D780-4A7A-A26C-2A5470FF559C}"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FBF09-205A-4165-A363-9CF0D5658377}">
      <dsp:nvSpPr>
        <dsp:cNvPr id="0" name=""/>
        <dsp:cNvSpPr/>
      </dsp:nvSpPr>
      <dsp:spPr>
        <a:xfrm>
          <a:off x="2497993" y="1773653"/>
          <a:ext cx="3132012" cy="3132012"/>
        </a:xfrm>
        <a:prstGeom prst="ellipse">
          <a:avLst/>
        </a:prstGeom>
        <a:solidFill>
          <a:srgbClr val="C293E9">
            <a:alpha val="50000"/>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ES" sz="2400" kern="1200"/>
            <a:t>Opciones de TAR limitadas</a:t>
          </a:r>
        </a:p>
      </dsp:txBody>
      <dsp:txXfrm>
        <a:off x="2956666" y="2232326"/>
        <a:ext cx="2214666" cy="2214666"/>
      </dsp:txXfrm>
    </dsp:sp>
    <dsp:sp modelId="{9EFA8A57-CF6A-4780-93DC-43317E2A696F}">
      <dsp:nvSpPr>
        <dsp:cNvPr id="0" name=""/>
        <dsp:cNvSpPr/>
      </dsp:nvSpPr>
      <dsp:spPr>
        <a:xfrm>
          <a:off x="2983998" y="0"/>
          <a:ext cx="2160003" cy="2160003"/>
        </a:xfrm>
        <a:prstGeom prst="ellipse">
          <a:avLst/>
        </a:prstGeom>
        <a:solidFill>
          <a:srgbClr val="C293E9">
            <a:alpha val="50000"/>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kern="1200"/>
            <a:t>Tolerancia</a:t>
          </a:r>
        </a:p>
      </dsp:txBody>
      <dsp:txXfrm>
        <a:off x="3300323" y="316325"/>
        <a:ext cx="1527353" cy="1527353"/>
      </dsp:txXfrm>
    </dsp:sp>
    <dsp:sp modelId="{55224D69-12AA-48F3-8B23-F8B1D3782C1D}">
      <dsp:nvSpPr>
        <dsp:cNvPr id="0" name=""/>
        <dsp:cNvSpPr/>
      </dsp:nvSpPr>
      <dsp:spPr>
        <a:xfrm>
          <a:off x="5077712" y="3253457"/>
          <a:ext cx="2160003" cy="2160003"/>
        </a:xfrm>
        <a:prstGeom prst="ellipse">
          <a:avLst/>
        </a:prstGeom>
        <a:solidFill>
          <a:srgbClr val="C293E9">
            <a:alpha val="50000"/>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s-ES" sz="2000" kern="1200"/>
            <a:t>Interacciones</a:t>
          </a:r>
        </a:p>
      </dsp:txBody>
      <dsp:txXfrm>
        <a:off x="5394037" y="3569782"/>
        <a:ext cx="1527353" cy="1527353"/>
      </dsp:txXfrm>
    </dsp:sp>
    <dsp:sp modelId="{9E884E02-D780-4A7A-A26C-2A5470FF559C}">
      <dsp:nvSpPr>
        <dsp:cNvPr id="0" name=""/>
        <dsp:cNvSpPr/>
      </dsp:nvSpPr>
      <dsp:spPr>
        <a:xfrm>
          <a:off x="883453" y="3258663"/>
          <a:ext cx="2160003" cy="2160003"/>
        </a:xfrm>
        <a:prstGeom prst="ellipse">
          <a:avLst/>
        </a:prstGeom>
        <a:solidFill>
          <a:srgbClr val="C293E9">
            <a:alpha val="50000"/>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kern="1200"/>
            <a:t>Resistencia</a:t>
          </a:r>
        </a:p>
      </dsp:txBody>
      <dsp:txXfrm>
        <a:off x="1199778" y="3574988"/>
        <a:ext cx="1527353" cy="152735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26E4B777-09C6-D7B9-A813-B0BF3B09EB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45A67696-861C-0E8E-B959-A44C10D93A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BD74CC-4650-4CA4-BEC3-DD044C0E2678}" type="datetimeFigureOut">
              <a:rPr lang="es-ES" smtClean="0"/>
              <a:t>22/05/2026</a:t>
            </a:fld>
            <a:endParaRPr lang="es-ES"/>
          </a:p>
        </p:txBody>
      </p:sp>
      <p:sp>
        <p:nvSpPr>
          <p:cNvPr id="4" name="Marcador de pie de página 3">
            <a:extLst>
              <a:ext uri="{FF2B5EF4-FFF2-40B4-BE49-F238E27FC236}">
                <a16:creationId xmlns:a16="http://schemas.microsoft.com/office/drawing/2014/main" id="{F47732B1-A60C-000D-6D21-979B19C9A3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03228FFC-E3B7-DD73-F7F2-6D7CA8F3DD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4AFB5E-3C7B-4053-9828-6FD99CDEBFF1}" type="slidenum">
              <a:rPr lang="es-ES" smtClean="0"/>
              <a:t>‹Nº›</a:t>
            </a:fld>
            <a:endParaRPr lang="es-ES"/>
          </a:p>
        </p:txBody>
      </p:sp>
    </p:spTree>
    <p:extLst>
      <p:ext uri="{BB962C8B-B14F-4D97-AF65-F5344CB8AC3E}">
        <p14:creationId xmlns:p14="http://schemas.microsoft.com/office/powerpoint/2010/main" val="1986573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a:t>Si pensamos en cómo era tratar la infección por VIH a finales de los 90 y cómo lo hacemos ahora, el cambio ha sido extraordinario. En apenas dos décadas, hemos pasado de regímenes complejos, con múltiples comprimidos diarios y requerimientos muy estrictos sobre cómo almacenarlos o tomarlos, a terapias mucho más simples, eficaces y cómodas, incluyendo formulaciones inyectables de larga duración.</a:t>
            </a:r>
          </a:p>
          <a:p>
            <a:endParaRPr lang="es-ES" dirty="0"/>
          </a:p>
          <a:p>
            <a:r>
              <a:rPr lang="es-ES" dirty="0"/>
              <a:t>Ejemplo: </a:t>
            </a:r>
            <a:r>
              <a:rPr lang="es-ES" dirty="0" err="1"/>
              <a:t>ddI</a:t>
            </a:r>
            <a:r>
              <a:rPr lang="es-ES" dirty="0"/>
              <a:t> + d4T + SQV/r (16 comprimidos al día). El ritonavir en cápsulas requería refrigeración. </a:t>
            </a:r>
            <a:r>
              <a:rPr lang="es-ES" dirty="0" err="1"/>
              <a:t>ddI</a:t>
            </a:r>
            <a:r>
              <a:rPr lang="es-ES" dirty="0"/>
              <a:t> había que tomarlo en ayunas. SQV había que tomarlo con comida e hidratarse mucho.</a:t>
            </a:r>
          </a:p>
          <a:p>
            <a:endParaRPr lang="es-ES" dirty="0"/>
          </a:p>
          <a:p>
            <a:r>
              <a:rPr lang="es-ES" dirty="0"/>
              <a:t>vs. BIC/TAF/FTC o DTG/3TC o CAB/RPV </a:t>
            </a:r>
            <a:r>
              <a:rPr lang="es-ES" dirty="0" err="1"/>
              <a:t>im</a:t>
            </a:r>
            <a:endParaRPr lang="es-ES" dirty="0"/>
          </a:p>
        </p:txBody>
      </p:sp>
    </p:spTree>
    <p:extLst>
      <p:ext uri="{BB962C8B-B14F-4D97-AF65-F5344CB8AC3E}">
        <p14:creationId xmlns:p14="http://schemas.microsoft.com/office/powerpoint/2010/main" val="1857086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a:t>Aun así, las opciones de TAR siguen estando limitadas en algunos pacientes. En la práctica clínica, seguimos condicionados por problemas de tolerancia, interacciones farmacológicas o aparición de resistencias, que pueden reducir las alternativas terapéuticas disponibles.</a:t>
            </a:r>
          </a:p>
        </p:txBody>
      </p:sp>
    </p:spTree>
    <p:extLst>
      <p:ext uri="{BB962C8B-B14F-4D97-AF65-F5344CB8AC3E}">
        <p14:creationId xmlns:p14="http://schemas.microsoft.com/office/powerpoint/2010/main" val="2423018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a:t>Los cambios en el tratamiento antirretroviral también se han visto reflejados en las prioridades de las propias personas con VIH .Hoy, cuando el control virológico se da muchas veces por asumido, cobran cada vez más importancia aspectos relacionados con la calidad de vida y con el impacto del tratamiento a largo plazo.</a:t>
            </a:r>
          </a:p>
          <a:p>
            <a:endParaRPr lang="es-ES" dirty="0"/>
          </a:p>
          <a:p>
            <a:r>
              <a:rPr lang="es-ES" dirty="0"/>
              <a:t>Los pacientes priorizan reducir el impacto del TAR sobre el organismo, evitar toxicidades, disminuir la frecuencia de administración y simplificar el tratamiento. Es decir, ya no buscamos solo tratamientos eficaces, sino tratamientos más cómodos, más tolerables y con menor impacto en la vida diaria.</a:t>
            </a:r>
          </a:p>
        </p:txBody>
      </p:sp>
    </p:spTree>
    <p:extLst>
      <p:ext uri="{BB962C8B-B14F-4D97-AF65-F5344CB8AC3E}">
        <p14:creationId xmlns:p14="http://schemas.microsoft.com/office/powerpoint/2010/main" val="1302141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a:t>Y cuando preguntamos a las personas con VIH qué características valoran más en los nuevos tratamientos, la principal sigue siendo reducir la frecuencia de administración, idealmente con fármacos vía oral.</a:t>
            </a:r>
          </a:p>
        </p:txBody>
      </p:sp>
    </p:spTree>
    <p:extLst>
      <p:ext uri="{BB962C8B-B14F-4D97-AF65-F5344CB8AC3E}">
        <p14:creationId xmlns:p14="http://schemas.microsoft.com/office/powerpoint/2010/main" val="4068330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a:t>Pero hay otra limitación fundamental del TAR actual: el acceso equitativo al tratamiento. Porque los avances terapéuticos no llegan por igual a todas las regiones del mundo. Persisten enormes desigualdades en diagnóstico, disponibilidad de antirretrovirales, acceso a monitorización.</a:t>
            </a:r>
          </a:p>
        </p:txBody>
      </p:sp>
    </p:spTree>
    <p:extLst>
      <p:ext uri="{BB962C8B-B14F-4D97-AF65-F5344CB8AC3E}">
        <p14:creationId xmlns:p14="http://schemas.microsoft.com/office/powerpoint/2010/main" val="4126091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a:t>La innovación terapéutica solo tiene impacto real si llega a todas las personas con VIH.</a:t>
            </a:r>
          </a:p>
        </p:txBody>
      </p:sp>
    </p:spTree>
    <p:extLst>
      <p:ext uri="{BB962C8B-B14F-4D97-AF65-F5344CB8AC3E}">
        <p14:creationId xmlns:p14="http://schemas.microsoft.com/office/powerpoint/2010/main" val="711654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a:t>Hasta ahora, el tratamiento antirretroviral clásico se ha basado fundamentalmente en pequeñas moléculas sintetizadas químicamente, dirigidas contra pasos concretos del ciclo viral. </a:t>
            </a:r>
          </a:p>
          <a:p>
            <a:endParaRPr lang="es-ES" dirty="0"/>
          </a:p>
          <a:p>
            <a:r>
              <a:rPr lang="es-ES" dirty="0"/>
              <a:t>Pero cuando hablamos hoy de ‘nuevos fármacos’, no hablamos únicamente de añadir nuevas moléculas o familias a los fármacos que ya conoces. Un ejemplo son los anticuerpos neutralizantes de amplio espectro, o </a:t>
            </a:r>
            <a:r>
              <a:rPr lang="es-ES" dirty="0" err="1"/>
              <a:t>bnAbs</a:t>
            </a:r>
            <a:r>
              <a:rPr lang="es-ES" dirty="0"/>
              <a:t>, que representan un enfoque muy diferente al del TAR clásico. A diferencia de los antirretrovirales convencionales, que actúan bloqueando etapas específicas del ciclo viral, los </a:t>
            </a:r>
            <a:r>
              <a:rPr lang="es-ES" dirty="0" err="1"/>
              <a:t>bnAbs</a:t>
            </a:r>
            <a:r>
              <a:rPr lang="es-ES" dirty="0"/>
              <a:t> son anticuerpos monoclonales sintetizados en células vivas capaces de reconocer y neutralizar distintas variantes del VIH, lo que funciona como una suerte de inmunización pasiva.</a:t>
            </a:r>
          </a:p>
          <a:p>
            <a:endParaRPr lang="es-ES" dirty="0"/>
          </a:p>
          <a:p>
            <a:r>
              <a:rPr lang="es-ES" dirty="0"/>
              <a:t>.Además, de bloquear la capacidad del virus de infectar nuevas células, mediante la unión de los brazos de su región Fab a proteínas de la envuelta implicadas en la entrada del virus en la célula, también son capaces de modular funciones efectoras del sistema inmune a través de su región </a:t>
            </a:r>
            <a:r>
              <a:rPr lang="es-ES" dirty="0" err="1"/>
              <a:t>Fc</a:t>
            </a:r>
            <a:r>
              <a:rPr lang="es-ES" dirty="0"/>
              <a:t>, que es reconocida por las células del sistema inmune como las células NK o los macrófagos.</a:t>
            </a:r>
          </a:p>
          <a:p>
            <a:endParaRPr lang="es-ES" dirty="0"/>
          </a:p>
          <a:p>
            <a:r>
              <a:rPr lang="es-ES" dirty="0"/>
              <a:t>Aunque es una estrategia prometedora, siguen existiendo desafíos importantes, como la resistencia viral preexistente, el escape virológico o el desarrollo de anticuerpos </a:t>
            </a:r>
            <a:r>
              <a:rPr lang="es-ES" dirty="0" err="1"/>
              <a:t>anti-fármaco</a:t>
            </a:r>
            <a:r>
              <a:rPr lang="es-ES" dirty="0"/>
              <a:t>. Este </a:t>
            </a:r>
            <a:r>
              <a:rPr lang="es-ES" dirty="0" err="1"/>
              <a:t>tipoo</a:t>
            </a:r>
            <a:r>
              <a:rPr lang="es-ES" dirty="0"/>
              <a:t> de aproximaciones ilustran muy bien hacia dónde se dirige actualmente el desarrollo terapéutico en VIH: tratamientos más prolongados, más dirigidos y potencialmente con mecanismos complementarios al TAR clásico.</a:t>
            </a:r>
          </a:p>
        </p:txBody>
      </p:sp>
    </p:spTree>
    <p:extLst>
      <p:ext uri="{BB962C8B-B14F-4D97-AF65-F5344CB8AC3E}">
        <p14:creationId xmlns:p14="http://schemas.microsoft.com/office/powerpoint/2010/main" val="3066212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a:t>Parado desde junio de 2025, sin otras noticias</a:t>
            </a:r>
          </a:p>
        </p:txBody>
      </p:sp>
    </p:spTree>
    <p:extLst>
      <p:ext uri="{BB962C8B-B14F-4D97-AF65-F5344CB8AC3E}">
        <p14:creationId xmlns:p14="http://schemas.microsoft.com/office/powerpoint/2010/main" val="3624857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a:t>EC en Nueva Zelanda</a:t>
            </a:r>
          </a:p>
          <a:p>
            <a:endParaRPr lang="es-ES" dirty="0"/>
          </a:p>
          <a:p>
            <a:r>
              <a:rPr lang="es-ES" dirty="0" err="1"/>
              <a:t>Encequidar</a:t>
            </a:r>
            <a:r>
              <a:rPr lang="es-ES" dirty="0"/>
              <a:t> es un inhibidor de la glicoproteína P (P-</a:t>
            </a:r>
            <a:r>
              <a:rPr lang="es-ES" dirty="0" err="1"/>
              <a:t>gp</a:t>
            </a:r>
            <a:r>
              <a:rPr lang="es-ES" dirty="0"/>
              <a:t>) diseñado para administrarse por vía oral junto con otros fármacos cuya absorción intestinal es limitada por este transportador.</a:t>
            </a:r>
          </a:p>
        </p:txBody>
      </p:sp>
    </p:spTree>
    <p:extLst>
      <p:ext uri="{BB962C8B-B14F-4D97-AF65-F5344CB8AC3E}">
        <p14:creationId xmlns:p14="http://schemas.microsoft.com/office/powerpoint/2010/main" val="3649650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A6F37-1378-6D52-AA66-B63C458CF9E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DDBC1A9-0DF3-4949-D294-BAFC8A69CCE3}"/>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2ACDAE3F-C3F0-B216-7631-AEB8131C5C8F}"/>
              </a:ext>
            </a:extLst>
          </p:cNvPr>
          <p:cNvSpPr>
            <a:spLocks noGrp="1"/>
          </p:cNvSpPr>
          <p:nvPr>
            <p:ph type="body" idx="1"/>
          </p:nvPr>
        </p:nvSpPr>
        <p:spPr/>
        <p:txBody>
          <a:bodyPr/>
          <a:lstStyle/>
          <a:p>
            <a:r>
              <a:rPr lang="es-ES" dirty="0"/>
              <a:t>TAB: </a:t>
            </a:r>
            <a:r>
              <a:rPr lang="es-ES" dirty="0" err="1"/>
              <a:t>teropavimab</a:t>
            </a:r>
            <a:endParaRPr lang="es-ES" dirty="0"/>
          </a:p>
          <a:p>
            <a:endParaRPr lang="es-ES" dirty="0"/>
          </a:p>
          <a:p>
            <a:r>
              <a:rPr lang="es-ES" dirty="0"/>
              <a:t>ZAB: </a:t>
            </a:r>
            <a:r>
              <a:rPr lang="es-ES" dirty="0" err="1"/>
              <a:t>zinlirvimab</a:t>
            </a:r>
            <a:endParaRPr lang="es-ES" dirty="0"/>
          </a:p>
        </p:txBody>
      </p:sp>
    </p:spTree>
    <p:extLst>
      <p:ext uri="{BB962C8B-B14F-4D97-AF65-F5344CB8AC3E}">
        <p14:creationId xmlns:p14="http://schemas.microsoft.com/office/powerpoint/2010/main" val="1072446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a:t>TAB: </a:t>
            </a:r>
            <a:r>
              <a:rPr lang="es-ES" dirty="0" err="1"/>
              <a:t>teropavimab</a:t>
            </a:r>
            <a:endParaRPr lang="es-ES" dirty="0"/>
          </a:p>
          <a:p>
            <a:endParaRPr lang="es-ES" dirty="0"/>
          </a:p>
          <a:p>
            <a:r>
              <a:rPr lang="es-ES" dirty="0"/>
              <a:t>ZAB: </a:t>
            </a:r>
            <a:r>
              <a:rPr lang="es-ES" dirty="0" err="1"/>
              <a:t>teropavimab</a:t>
            </a:r>
            <a:endParaRPr lang="es-ES" dirty="0"/>
          </a:p>
        </p:txBody>
      </p:sp>
    </p:spTree>
    <p:extLst>
      <p:ext uri="{BB962C8B-B14F-4D97-AF65-F5344CB8AC3E}">
        <p14:creationId xmlns:p14="http://schemas.microsoft.com/office/powerpoint/2010/main" val="2936352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a:t>Esto son todos los fármacos, tanto individuales como en combinación, de que disponemos a día de hoy en España y que todavía utilizamos o podemos ver en la práctica clínica diaria.. Entre ellos hay 8 combinaciones de fármacos en un único </a:t>
            </a:r>
            <a:r>
              <a:rPr lang="es-ES" dirty="0" err="1"/>
              <a:t>comprimdo</a:t>
            </a:r>
            <a:r>
              <a:rPr lang="es-ES" dirty="0"/>
              <a:t> al día, dos de ellas </a:t>
            </a:r>
            <a:r>
              <a:rPr lang="es-ES" dirty="0" err="1"/>
              <a:t>biterapias</a:t>
            </a:r>
            <a:r>
              <a:rPr lang="es-ES" dirty="0"/>
              <a:t>.</a:t>
            </a:r>
          </a:p>
        </p:txBody>
      </p:sp>
    </p:spTree>
    <p:extLst>
      <p:ext uri="{BB962C8B-B14F-4D97-AF65-F5344CB8AC3E}">
        <p14:creationId xmlns:p14="http://schemas.microsoft.com/office/powerpoint/2010/main" val="1326246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1614395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a:t>VRC07-523LS es un anticuerpo monoclonal ampliamente neutralizante (</a:t>
            </a:r>
            <a:r>
              <a:rPr lang="es-ES" dirty="0" err="1"/>
              <a:t>bNAb</a:t>
            </a:r>
            <a:r>
              <a:rPr lang="es-ES" dirty="0"/>
              <a:t>) frente al VIH dirigido contra el sitio de unión a CD4 (CD4 </a:t>
            </a:r>
            <a:r>
              <a:rPr lang="es-ES" dirty="0" err="1"/>
              <a:t>binding</a:t>
            </a:r>
            <a:r>
              <a:rPr lang="es-ES" dirty="0"/>
              <a:t> site) de la gp120 del VIH-1</a:t>
            </a:r>
          </a:p>
        </p:txBody>
      </p:sp>
    </p:spTree>
    <p:extLst>
      <p:ext uri="{BB962C8B-B14F-4D97-AF65-F5344CB8AC3E}">
        <p14:creationId xmlns:p14="http://schemas.microsoft.com/office/powerpoint/2010/main" val="1139719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a:p>
        </p:txBody>
      </p:sp>
    </p:spTree>
    <p:extLst>
      <p:ext uri="{BB962C8B-B14F-4D97-AF65-F5344CB8AC3E}">
        <p14:creationId xmlns:p14="http://schemas.microsoft.com/office/powerpoint/2010/main" val="276792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a:t>El tratamiento antirretroviral ha permitido además mejorar la esperanza de vida de las personas con VIH, que cada vez se aproxima más a la de la población general</a:t>
            </a:r>
          </a:p>
        </p:txBody>
      </p:sp>
    </p:spTree>
    <p:extLst>
      <p:ext uri="{BB962C8B-B14F-4D97-AF65-F5344CB8AC3E}">
        <p14:creationId xmlns:p14="http://schemas.microsoft.com/office/powerpoint/2010/main" val="4118396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a:t>Además, el TAR no solo ha cambiado el pronóstico de la infección. Probablemente, el mayor avance en prevención del VIH ha sido demostrar que una persona con carga viral indetectable no transmite la infección por vía sexual: I igual a I. Y esto también ha tenido un tremendo impacto positivo en la calidad de vida y la sexualidad de las personas con VIH.</a:t>
            </a:r>
          </a:p>
        </p:txBody>
      </p:sp>
    </p:spTree>
    <p:extLst>
      <p:ext uri="{BB962C8B-B14F-4D97-AF65-F5344CB8AC3E}">
        <p14:creationId xmlns:p14="http://schemas.microsoft.com/office/powerpoint/2010/main" val="2706972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a:t>El impacto del TAR ha sido extraordinario también a nivel poblacional. En los últimos años, la proporción de personas con VIH diagnosticadas, en tratamiento y con supresión virológica no ha dejado de crecer. Sin embargo, todavía estamos lejos del objetivo ideal de conseguir que todas las personas con VIH alcancen una supresión virológica sostenida. Y además, las diferencias entre regiones siguen siendo muy importantes. Por ejemplo, en Oriente Medio y Norte de África se estima que solo alrededor de un tercio de las personas con VIH están diagnosticadas. Incluso en Europa, en 2024, aunque aproximadamente dos tercios de las personas con VIH habían alcanzado la supresión virológica, todavía queda un tercio de la población que no conoce su diagnóstico, no ha accedido al tratamiento o no ha conseguido alcanzar una carga viral indetectable</a:t>
            </a:r>
          </a:p>
        </p:txBody>
      </p:sp>
    </p:spTree>
    <p:extLst>
      <p:ext uri="{BB962C8B-B14F-4D97-AF65-F5344CB8AC3E}">
        <p14:creationId xmlns:p14="http://schemas.microsoft.com/office/powerpoint/2010/main" val="583474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a:t>El tratamiento antirretroviral permite alcanzar la supresión virológica, sí, pero no erradica la infección por VIH. La persistencia de un reservorio viral hace que, si se suspende el tratamiento antirretroviral, la viremia rebote </a:t>
            </a:r>
            <a:r>
              <a:rPr lang="es-ES" dirty="0" err="1"/>
              <a:t>rápidamete</a:t>
            </a:r>
            <a:r>
              <a:rPr lang="es-ES" dirty="0"/>
              <a:t>. Por este motivo, a día de hoy las personas con VIH han de mantener el tratamiento antirretroviral de por vida.</a:t>
            </a:r>
          </a:p>
        </p:txBody>
      </p:sp>
    </p:spTree>
    <p:extLst>
      <p:ext uri="{BB962C8B-B14F-4D97-AF65-F5344CB8AC3E}">
        <p14:creationId xmlns:p14="http://schemas.microsoft.com/office/powerpoint/2010/main" val="493878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err="1"/>
              <a:t>ADemás</a:t>
            </a:r>
            <a:r>
              <a:rPr lang="es-ES" dirty="0"/>
              <a:t>, la infección por VIH altera la barrera intestinal, favorece la translocación microbiana e, incluso bajo supresión virológica, promueve un estado persistente de inflamación e </a:t>
            </a:r>
            <a:r>
              <a:rPr lang="es-ES" dirty="0" err="1"/>
              <a:t>inmunoactivación</a:t>
            </a:r>
            <a:r>
              <a:rPr lang="es-ES" dirty="0"/>
              <a:t> que se ha relacionado con fenómenos de inmunosenescencia y con un mayor riesgo de algunas comorbilidades a largo plazo.</a:t>
            </a:r>
          </a:p>
        </p:txBody>
      </p:sp>
    </p:spTree>
    <p:extLst>
      <p:ext uri="{BB962C8B-B14F-4D97-AF65-F5344CB8AC3E}">
        <p14:creationId xmlns:p14="http://schemas.microsoft.com/office/powerpoint/2010/main" val="3155269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a:t>Por otra parte, el TAR actual sigue dependiendo de una adherencia mantenida a largo </a:t>
            </a:r>
            <a:r>
              <a:rPr lang="es-ES" dirty="0" err="1"/>
              <a:t>plazo.´Y</a:t>
            </a:r>
            <a:r>
              <a:rPr lang="es-ES" dirty="0"/>
              <a:t> la adherencia no depende únicamente del paciente o del propio tratamiento, sino de múltiples factores relacionados con la toxicidad, la complejidad terapéutica, la salud mental, el estigma, la vulnerabilidad social o las barreras de acceso al sistema sanitario. Por eso, incluso con tratamientos altamente eficaces, mantener una supresión virológica sostenida continúa siendo un reto en una parte de las personas con VIH.</a:t>
            </a:r>
          </a:p>
        </p:txBody>
      </p:sp>
    </p:spTree>
    <p:extLst>
      <p:ext uri="{BB962C8B-B14F-4D97-AF65-F5344CB8AC3E}">
        <p14:creationId xmlns:p14="http://schemas.microsoft.com/office/powerpoint/2010/main" val="1917101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a:t>Precisamente por eso, una de las estrategias más eficaces para mejorar la adherencia ha sido simplificar el tratamiento antirretroviral. En esta figura podemos ver como los </a:t>
            </a:r>
            <a:r>
              <a:rPr lang="es-ES" dirty="0" err="1"/>
              <a:t>régimenes</a:t>
            </a:r>
            <a:r>
              <a:rPr lang="es-ES" dirty="0"/>
              <a:t> en comprimido único se asocian con una mejor adherencia y con mayores tasas de supresión virológica que pautas más complejas.</a:t>
            </a:r>
          </a:p>
          <a:p>
            <a:endParaRPr lang="es-ES" dirty="0"/>
          </a:p>
          <a:p>
            <a:r>
              <a:rPr lang="es-ES" dirty="0"/>
              <a:t>Cuanto más sencillo es el tratamiento, más fácil es mantener una buena adherencia. Y eso acaba traduciéndose en mejores tasas de supresión virológica.”</a:t>
            </a:r>
          </a:p>
        </p:txBody>
      </p:sp>
    </p:spTree>
    <p:extLst>
      <p:ext uri="{BB962C8B-B14F-4D97-AF65-F5344CB8AC3E}">
        <p14:creationId xmlns:p14="http://schemas.microsoft.com/office/powerpoint/2010/main" val="576042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64C984-0228-49EC-7D3A-C90FF68AC29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6D25F59-49E8-FEDD-7A54-606CA0E6A3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074A8BA-C486-7C16-25E6-F2C5C71EBB3C}"/>
              </a:ext>
            </a:extLst>
          </p:cNvPr>
          <p:cNvSpPr>
            <a:spLocks noGrp="1"/>
          </p:cNvSpPr>
          <p:nvPr>
            <p:ph type="dt" sz="half" idx="10"/>
          </p:nvPr>
        </p:nvSpPr>
        <p:spPr/>
        <p:txBody>
          <a:bodyPr/>
          <a:lstStyle/>
          <a:p>
            <a:fld id="{3FAD51FD-C72C-4171-88CD-DCF09C653954}" type="datetimeFigureOut">
              <a:rPr lang="ca-ES" smtClean="0"/>
              <a:t>22/5/2026</a:t>
            </a:fld>
            <a:endParaRPr lang="ca-ES"/>
          </a:p>
        </p:txBody>
      </p:sp>
      <p:sp>
        <p:nvSpPr>
          <p:cNvPr id="5" name="Marcador de pie de página 4">
            <a:extLst>
              <a:ext uri="{FF2B5EF4-FFF2-40B4-BE49-F238E27FC236}">
                <a16:creationId xmlns:a16="http://schemas.microsoft.com/office/drawing/2014/main" id="{15326626-7EEA-9EA0-B9ED-DADD408CF2E5}"/>
              </a:ext>
            </a:extLst>
          </p:cNvPr>
          <p:cNvSpPr>
            <a:spLocks noGrp="1"/>
          </p:cNvSpPr>
          <p:nvPr>
            <p:ph type="ftr" sz="quarter" idx="11"/>
          </p:nvPr>
        </p:nvSpPr>
        <p:spPr/>
        <p:txBody>
          <a:bodyPr/>
          <a:lstStyle/>
          <a:p>
            <a:endParaRPr lang="ca-ES"/>
          </a:p>
        </p:txBody>
      </p:sp>
      <p:sp>
        <p:nvSpPr>
          <p:cNvPr id="6" name="Marcador de número de diapositiva 5">
            <a:extLst>
              <a:ext uri="{FF2B5EF4-FFF2-40B4-BE49-F238E27FC236}">
                <a16:creationId xmlns:a16="http://schemas.microsoft.com/office/drawing/2014/main" id="{9F0FCF57-E8C0-1B5C-3F9D-440D918349C5}"/>
              </a:ext>
            </a:extLst>
          </p:cNvPr>
          <p:cNvSpPr>
            <a:spLocks noGrp="1"/>
          </p:cNvSpPr>
          <p:nvPr>
            <p:ph type="sldNum" sz="quarter" idx="12"/>
          </p:nvPr>
        </p:nvSpPr>
        <p:spPr/>
        <p:txBody>
          <a:bodyPr/>
          <a:lstStyle/>
          <a:p>
            <a:fld id="{963B40A4-B0F5-4D77-9345-6D0A5F292442}" type="slidenum">
              <a:rPr lang="ca-ES" smtClean="0"/>
              <a:t>‹Nº›</a:t>
            </a:fld>
            <a:endParaRPr lang="ca-ES"/>
          </a:p>
        </p:txBody>
      </p:sp>
    </p:spTree>
    <p:extLst>
      <p:ext uri="{BB962C8B-B14F-4D97-AF65-F5344CB8AC3E}">
        <p14:creationId xmlns:p14="http://schemas.microsoft.com/office/powerpoint/2010/main" val="3072020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466471-3816-779D-6ED2-8815FEDBE05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8B90435-0B5D-9F8D-0C76-05B4C2F41F0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0D7EE3D-CC3F-0946-B65F-A72F53AD1CA5}"/>
              </a:ext>
            </a:extLst>
          </p:cNvPr>
          <p:cNvSpPr>
            <a:spLocks noGrp="1"/>
          </p:cNvSpPr>
          <p:nvPr>
            <p:ph type="dt" sz="half" idx="10"/>
          </p:nvPr>
        </p:nvSpPr>
        <p:spPr/>
        <p:txBody>
          <a:bodyPr/>
          <a:lstStyle/>
          <a:p>
            <a:fld id="{395C7D3A-4BEC-47B0-AA92-AB7884A3A416}" type="datetimeFigureOut">
              <a:rPr lang="es-ES" smtClean="0"/>
              <a:t>22/05/2026</a:t>
            </a:fld>
            <a:endParaRPr lang="es-ES"/>
          </a:p>
        </p:txBody>
      </p:sp>
      <p:sp>
        <p:nvSpPr>
          <p:cNvPr id="5" name="Marcador de pie de página 4">
            <a:extLst>
              <a:ext uri="{FF2B5EF4-FFF2-40B4-BE49-F238E27FC236}">
                <a16:creationId xmlns:a16="http://schemas.microsoft.com/office/drawing/2014/main" id="{990D396F-B7C6-5D69-97DD-76221DB4F3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6E08A4-992C-7E3A-8B8A-71211D6FB49C}"/>
              </a:ext>
            </a:extLst>
          </p:cNvPr>
          <p:cNvSpPr>
            <a:spLocks noGrp="1"/>
          </p:cNvSpPr>
          <p:nvPr>
            <p:ph type="sldNum" sz="quarter" idx="12"/>
          </p:nvPr>
        </p:nvSpPr>
        <p:spPr/>
        <p:txBody>
          <a:bodyPr/>
          <a:lstStyle/>
          <a:p>
            <a:r>
              <a:rPr lang="es-ES"/>
              <a:t>/  </a:t>
            </a:r>
            <a:fld id="{86CB4B4D-7CA3-9044-876B-883B54F8677D}" type="slidenum">
              <a:rPr lang="es-ES" smtClean="0"/>
              <a:pPr/>
              <a:t>‹Nº›</a:t>
            </a:fld>
            <a:endParaRPr lang="es-ES"/>
          </a:p>
        </p:txBody>
      </p:sp>
    </p:spTree>
    <p:extLst>
      <p:ext uri="{BB962C8B-B14F-4D97-AF65-F5344CB8AC3E}">
        <p14:creationId xmlns:p14="http://schemas.microsoft.com/office/powerpoint/2010/main" val="64079248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207E915-ED74-A5A0-1C7D-FFC73F221B6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6EF9059-526B-72DC-64B8-D9C740BE4AB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E6B818F-B804-E7A4-77A8-42BAC6483E29}"/>
              </a:ext>
            </a:extLst>
          </p:cNvPr>
          <p:cNvSpPr>
            <a:spLocks noGrp="1"/>
          </p:cNvSpPr>
          <p:nvPr>
            <p:ph type="dt" sz="half" idx="10"/>
          </p:nvPr>
        </p:nvSpPr>
        <p:spPr/>
        <p:txBody>
          <a:bodyPr/>
          <a:lstStyle/>
          <a:p>
            <a:fld id="{395C7D3A-4BEC-47B0-AA92-AB7884A3A416}" type="datetimeFigureOut">
              <a:rPr lang="es-ES" smtClean="0"/>
              <a:t>22/05/2026</a:t>
            </a:fld>
            <a:endParaRPr lang="es-ES"/>
          </a:p>
        </p:txBody>
      </p:sp>
      <p:sp>
        <p:nvSpPr>
          <p:cNvPr id="5" name="Marcador de pie de página 4">
            <a:extLst>
              <a:ext uri="{FF2B5EF4-FFF2-40B4-BE49-F238E27FC236}">
                <a16:creationId xmlns:a16="http://schemas.microsoft.com/office/drawing/2014/main" id="{E1DB2E65-710A-9369-6E96-E21F7AA713A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8D9C11A-233E-780A-221B-C429E042F4D0}"/>
              </a:ext>
            </a:extLst>
          </p:cNvPr>
          <p:cNvSpPr>
            <a:spLocks noGrp="1"/>
          </p:cNvSpPr>
          <p:nvPr>
            <p:ph type="sldNum" sz="quarter" idx="12"/>
          </p:nvPr>
        </p:nvSpPr>
        <p:spPr/>
        <p:txBody>
          <a:bodyPr/>
          <a:lstStyle/>
          <a:p>
            <a:r>
              <a:rPr lang="es-ES"/>
              <a:t>/  </a:t>
            </a:r>
            <a:fld id="{86CB4B4D-7CA3-9044-876B-883B54F8677D}" type="slidenum">
              <a:rPr lang="es-ES" smtClean="0"/>
              <a:pPr/>
              <a:t>‹Nº›</a:t>
            </a:fld>
            <a:endParaRPr lang="es-ES"/>
          </a:p>
        </p:txBody>
      </p:sp>
    </p:spTree>
    <p:extLst>
      <p:ext uri="{BB962C8B-B14F-4D97-AF65-F5344CB8AC3E}">
        <p14:creationId xmlns:p14="http://schemas.microsoft.com/office/powerpoint/2010/main" val="2715176381"/>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bierta">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63700F6-532B-3AB9-1125-BFF9FF925EC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5" y="3973"/>
            <a:ext cx="12177869" cy="6850051"/>
          </a:xfrm>
          <a:prstGeom prst="rect">
            <a:avLst/>
          </a:prstGeom>
        </p:spPr>
      </p:pic>
      <p:sp>
        <p:nvSpPr>
          <p:cNvPr id="12" name="Nivel de texto 1…"/>
          <p:cNvSpPr txBox="1">
            <a:spLocks noGrp="1"/>
          </p:cNvSpPr>
          <p:nvPr>
            <p:ph type="body" sz="quarter" idx="1" hasCustomPrompt="1"/>
          </p:nvPr>
        </p:nvSpPr>
        <p:spPr>
          <a:xfrm>
            <a:off x="886307" y="4505984"/>
            <a:ext cx="7887063" cy="359631"/>
          </a:xfrm>
          <a:prstGeom prst="rect">
            <a:avLst/>
          </a:prstGeom>
        </p:spPr>
        <p:txBody>
          <a:bodyPr anchor="t">
            <a:normAutofit/>
          </a:bodyPr>
          <a:lstStyle>
            <a:lvl1pPr marL="0" indent="0" algn="l">
              <a:lnSpc>
                <a:spcPct val="110000"/>
              </a:lnSpc>
              <a:buSzTx/>
              <a:buFontTx/>
              <a:buNone/>
              <a:defRPr sz="1800" b="0">
                <a:solidFill>
                  <a:schemeClr val="bg1"/>
                </a:solidFill>
                <a:latin typeface="Aptos" panose="020B0004020202020204" pitchFamily="34" charset="0"/>
                <a:cs typeface="Arial" panose="020B0604020202020204" pitchFamily="34" charset="0"/>
              </a:defRPr>
            </a:lvl1pPr>
            <a:lvl2pPr marL="0" indent="457200" algn="l">
              <a:buSzTx/>
              <a:buFontTx/>
              <a:buNone/>
              <a:defRPr sz="2400">
                <a:solidFill>
                  <a:schemeClr val="bg1"/>
                </a:solidFill>
              </a:defRPr>
            </a:lvl2pPr>
            <a:lvl3pPr marL="0" indent="914400" algn="l">
              <a:buSzTx/>
              <a:buFontTx/>
              <a:buNone/>
              <a:defRPr sz="2400">
                <a:solidFill>
                  <a:schemeClr val="bg1"/>
                </a:solidFill>
              </a:defRPr>
            </a:lvl3pPr>
            <a:lvl4pPr marL="0" indent="1371600" algn="l">
              <a:buSzTx/>
              <a:buFontTx/>
              <a:buNone/>
              <a:defRPr sz="2400">
                <a:solidFill>
                  <a:schemeClr val="bg1"/>
                </a:solidFill>
              </a:defRPr>
            </a:lvl4pPr>
            <a:lvl5pPr marL="0" indent="1828800" algn="l">
              <a:buSzTx/>
              <a:buFontTx/>
              <a:buNone/>
              <a:defRPr sz="2400">
                <a:solidFill>
                  <a:schemeClr val="bg1"/>
                </a:solidFill>
              </a:defRPr>
            </a:lvl5pPr>
          </a:lstStyle>
          <a:p>
            <a:r>
              <a:rPr lang="es-ES"/>
              <a:t>Autor de la presentación</a:t>
            </a:r>
            <a:br>
              <a:rPr lang="es-ES"/>
            </a:br>
            <a:endParaRPr/>
          </a:p>
        </p:txBody>
      </p:sp>
      <p:sp>
        <p:nvSpPr>
          <p:cNvPr id="11" name="Texto del título"/>
          <p:cNvSpPr txBox="1">
            <a:spLocks noGrp="1"/>
          </p:cNvSpPr>
          <p:nvPr>
            <p:ph type="title" hasCustomPrompt="1"/>
          </p:nvPr>
        </p:nvSpPr>
        <p:spPr>
          <a:xfrm>
            <a:off x="886307" y="2689569"/>
            <a:ext cx="7316789" cy="1478858"/>
          </a:xfrm>
          <a:prstGeom prst="rect">
            <a:avLst/>
          </a:prstGeom>
        </p:spPr>
        <p:txBody>
          <a:bodyPr anchor="ctr">
            <a:noAutofit/>
          </a:bodyPr>
          <a:lstStyle>
            <a:lvl1pPr algn="l">
              <a:lnSpc>
                <a:spcPct val="100000"/>
              </a:lnSpc>
              <a:defRPr sz="4400" b="0">
                <a:solidFill>
                  <a:schemeClr val="bg1"/>
                </a:solidFill>
                <a:latin typeface="Aptos" panose="020B0004020202020204" pitchFamily="34" charset="0"/>
                <a:cs typeface="Arial" panose="020B0604020202020204" pitchFamily="34" charset="0"/>
              </a:defRPr>
            </a:lvl1pPr>
          </a:lstStyle>
          <a:p>
            <a:r>
              <a:rPr lang="es-ES"/>
              <a:t>Título a dos líneas máximo</a:t>
            </a:r>
            <a:endParaRPr/>
          </a:p>
        </p:txBody>
      </p:sp>
      <p:sp>
        <p:nvSpPr>
          <p:cNvPr id="2" name="Nivel de texto 1…">
            <a:extLst>
              <a:ext uri="{FF2B5EF4-FFF2-40B4-BE49-F238E27FC236}">
                <a16:creationId xmlns:a16="http://schemas.microsoft.com/office/drawing/2014/main" id="{01D3C7CB-0824-D997-7A60-8EE5857B5564}"/>
              </a:ext>
            </a:extLst>
          </p:cNvPr>
          <p:cNvSpPr txBox="1">
            <a:spLocks noGrp="1"/>
          </p:cNvSpPr>
          <p:nvPr>
            <p:ph type="body" sz="quarter" idx="10" hasCustomPrompt="1"/>
          </p:nvPr>
        </p:nvSpPr>
        <p:spPr>
          <a:xfrm>
            <a:off x="886307" y="4919533"/>
            <a:ext cx="7887063" cy="359631"/>
          </a:xfrm>
          <a:prstGeom prst="rect">
            <a:avLst/>
          </a:prstGeom>
        </p:spPr>
        <p:txBody>
          <a:bodyPr anchor="t">
            <a:normAutofit/>
          </a:bodyPr>
          <a:lstStyle>
            <a:lvl1pPr marL="0" indent="0" algn="l">
              <a:lnSpc>
                <a:spcPct val="110000"/>
              </a:lnSpc>
              <a:buSzTx/>
              <a:buFontTx/>
              <a:buNone/>
              <a:defRPr sz="1200" b="0" i="0" spc="0">
                <a:solidFill>
                  <a:schemeClr val="bg1"/>
                </a:solidFill>
                <a:latin typeface="Aptos" panose="020B0004020202020204" pitchFamily="34" charset="0"/>
                <a:cs typeface="Arial" panose="020B0604020202020204" pitchFamily="34" charset="0"/>
              </a:defRPr>
            </a:lvl1pPr>
            <a:lvl2pPr marL="0" indent="457200" algn="l">
              <a:buSzTx/>
              <a:buFontTx/>
              <a:buNone/>
              <a:defRPr sz="2400">
                <a:solidFill>
                  <a:schemeClr val="bg1"/>
                </a:solidFill>
              </a:defRPr>
            </a:lvl2pPr>
            <a:lvl3pPr marL="0" indent="914400" algn="l">
              <a:buSzTx/>
              <a:buFontTx/>
              <a:buNone/>
              <a:defRPr sz="2400">
                <a:solidFill>
                  <a:schemeClr val="bg1"/>
                </a:solidFill>
              </a:defRPr>
            </a:lvl3pPr>
            <a:lvl4pPr marL="0" indent="1371600" algn="l">
              <a:buSzTx/>
              <a:buFontTx/>
              <a:buNone/>
              <a:defRPr sz="2400">
                <a:solidFill>
                  <a:schemeClr val="bg1"/>
                </a:solidFill>
              </a:defRPr>
            </a:lvl4pPr>
            <a:lvl5pPr marL="0" indent="1828800" algn="l">
              <a:buSzTx/>
              <a:buFontTx/>
              <a:buNone/>
              <a:defRPr sz="2400">
                <a:solidFill>
                  <a:schemeClr val="bg1"/>
                </a:solidFill>
              </a:defRPr>
            </a:lvl5pPr>
          </a:lstStyle>
          <a:p>
            <a:r>
              <a:rPr lang="es-ES"/>
              <a:t>CARGO DEL AUTOR</a:t>
            </a:r>
            <a:endParaRPr/>
          </a:p>
        </p:txBody>
      </p:sp>
    </p:spTree>
    <p:extLst>
      <p:ext uri="{BB962C8B-B14F-4D97-AF65-F5344CB8AC3E}">
        <p14:creationId xmlns:p14="http://schemas.microsoft.com/office/powerpoint/2010/main" val="323492707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erior 1 columna">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D8816D8-80A0-3859-01AA-1C37D2B22E8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608" y="-11722"/>
            <a:ext cx="12222404" cy="6875102"/>
          </a:xfrm>
          <a:prstGeom prst="rect">
            <a:avLst/>
          </a:prstGeom>
        </p:spPr>
      </p:pic>
      <p:sp>
        <p:nvSpPr>
          <p:cNvPr id="20" name="Texto del título"/>
          <p:cNvSpPr txBox="1">
            <a:spLocks noGrp="1"/>
          </p:cNvSpPr>
          <p:nvPr>
            <p:ph type="title" hasCustomPrompt="1"/>
          </p:nvPr>
        </p:nvSpPr>
        <p:spPr>
          <a:xfrm>
            <a:off x="1051559" y="1393647"/>
            <a:ext cx="10302239" cy="678993"/>
          </a:xfrm>
          <a:prstGeom prst="rect">
            <a:avLst/>
          </a:prstGeom>
        </p:spPr>
        <p:txBody>
          <a:bodyPr anchor="t">
            <a:normAutofit/>
          </a:bodyPr>
          <a:lstStyle>
            <a:lvl1pPr>
              <a:defRPr sz="2500" b="0" spc="-50" baseline="0">
                <a:solidFill>
                  <a:srgbClr val="7030A0"/>
                </a:solidFill>
                <a:latin typeface="Aptos" panose="020B0004020202020204" pitchFamily="34" charset="0"/>
                <a:cs typeface="Arial" panose="020B0604020202020204" pitchFamily="34" charset="0"/>
              </a:defRPr>
            </a:lvl1pPr>
          </a:lstStyle>
          <a:p>
            <a:r>
              <a:rPr lang="es-ES"/>
              <a:t>Claim con concepto clave de la slide</a:t>
            </a:r>
            <a:endParaRPr/>
          </a:p>
        </p:txBody>
      </p:sp>
      <p:sp>
        <p:nvSpPr>
          <p:cNvPr id="9" name="Marcador de texto 3">
            <a:extLst>
              <a:ext uri="{FF2B5EF4-FFF2-40B4-BE49-F238E27FC236}">
                <a16:creationId xmlns:a16="http://schemas.microsoft.com/office/drawing/2014/main" id="{339D4F32-B18B-404F-9218-2842F318462E}"/>
              </a:ext>
            </a:extLst>
          </p:cNvPr>
          <p:cNvSpPr>
            <a:spLocks noGrp="1"/>
          </p:cNvSpPr>
          <p:nvPr>
            <p:ph type="body" sz="quarter" idx="21"/>
          </p:nvPr>
        </p:nvSpPr>
        <p:spPr>
          <a:xfrm>
            <a:off x="1051560" y="2220686"/>
            <a:ext cx="10302239" cy="3309257"/>
          </a:xfrm>
          <a:prstGeom prst="rect">
            <a:avLst/>
          </a:prstGeom>
        </p:spPr>
        <p:txBody>
          <a:bodyPr>
            <a:normAutofit/>
          </a:bodyPr>
          <a:lstStyle>
            <a:lvl1pPr>
              <a:lnSpc>
                <a:spcPct val="120000"/>
              </a:lnSpc>
              <a:defRPr sz="1400">
                <a:solidFill>
                  <a:schemeClr val="tx1">
                    <a:lumMod val="85000"/>
                    <a:lumOff val="15000"/>
                  </a:schemeClr>
                </a:solidFill>
                <a:latin typeface="Aptos" panose="020B0004020202020204" pitchFamily="34" charset="0"/>
                <a:cs typeface="Arial" panose="020B0604020202020204" pitchFamily="34" charset="0"/>
              </a:defRPr>
            </a:lvl1pPr>
          </a:lstStyle>
          <a:p>
            <a:pPr marL="0" indent="0">
              <a:buSzTx/>
              <a:buFontTx/>
              <a:buNone/>
              <a:defRPr sz="1600"/>
            </a:pPr>
            <a:endParaRPr/>
          </a:p>
        </p:txBody>
      </p:sp>
      <p:sp>
        <p:nvSpPr>
          <p:cNvPr id="13" name="Nivel de texto 1…">
            <a:extLst>
              <a:ext uri="{FF2B5EF4-FFF2-40B4-BE49-F238E27FC236}">
                <a16:creationId xmlns:a16="http://schemas.microsoft.com/office/drawing/2014/main" id="{EFD1C062-2D8A-CD4A-B948-6BB6677DEBBF}"/>
              </a:ext>
            </a:extLst>
          </p:cNvPr>
          <p:cNvSpPr txBox="1">
            <a:spLocks noGrp="1"/>
          </p:cNvSpPr>
          <p:nvPr>
            <p:ph type="body" sz="quarter" idx="10" hasCustomPrompt="1"/>
          </p:nvPr>
        </p:nvSpPr>
        <p:spPr>
          <a:xfrm>
            <a:off x="1051560" y="426720"/>
            <a:ext cx="7082790" cy="469082"/>
          </a:xfrm>
          <a:prstGeom prst="rect">
            <a:avLst/>
          </a:prstGeom>
        </p:spPr>
        <p:txBody>
          <a:bodyPr anchor="ctr">
            <a:normAutofit/>
          </a:bodyPr>
          <a:lstStyle>
            <a:lvl1pPr marL="0" indent="0" algn="l">
              <a:buSzTx/>
              <a:buFontTx/>
              <a:buNone/>
              <a:defRPr sz="800" b="1" spc="70" baseline="0">
                <a:solidFill>
                  <a:schemeClr val="bg1"/>
                </a:solidFill>
                <a:latin typeface="Aptos" panose="020B0004020202020204" pitchFamily="34" charset="0"/>
                <a:cs typeface="Arial" panose="020B0604020202020204" pitchFamily="34" charset="0"/>
              </a:defRPr>
            </a:lvl1pPr>
            <a:lvl2pPr marL="0" indent="457200" algn="l">
              <a:buSzTx/>
              <a:buFontTx/>
              <a:buNone/>
              <a:defRPr sz="2400">
                <a:solidFill>
                  <a:schemeClr val="bg1"/>
                </a:solidFill>
              </a:defRPr>
            </a:lvl2pPr>
            <a:lvl3pPr marL="0" indent="914400" algn="l">
              <a:buSzTx/>
              <a:buFontTx/>
              <a:buNone/>
              <a:defRPr sz="2400">
                <a:solidFill>
                  <a:schemeClr val="bg1"/>
                </a:solidFill>
              </a:defRPr>
            </a:lvl3pPr>
            <a:lvl4pPr marL="0" indent="1371600" algn="l">
              <a:buSzTx/>
              <a:buFontTx/>
              <a:buNone/>
              <a:defRPr sz="2400">
                <a:solidFill>
                  <a:schemeClr val="bg1"/>
                </a:solidFill>
              </a:defRPr>
            </a:lvl4pPr>
            <a:lvl5pPr marL="0" indent="1828800" algn="l">
              <a:buSzTx/>
              <a:buFontTx/>
              <a:buNone/>
              <a:defRPr sz="2400">
                <a:solidFill>
                  <a:schemeClr val="bg1"/>
                </a:solidFill>
              </a:defRPr>
            </a:lvl5pPr>
          </a:lstStyle>
          <a:p>
            <a:r>
              <a:rPr lang="es-ES"/>
              <a:t>TÍTULO APARTADO EN MAYÚSCULAS</a:t>
            </a:r>
          </a:p>
        </p:txBody>
      </p:sp>
      <p:sp>
        <p:nvSpPr>
          <p:cNvPr id="16" name="Marcador de pie de página 15">
            <a:extLst>
              <a:ext uri="{FF2B5EF4-FFF2-40B4-BE49-F238E27FC236}">
                <a16:creationId xmlns:a16="http://schemas.microsoft.com/office/drawing/2014/main" id="{446C3F03-E052-714B-AE0E-76E4108EE169}"/>
              </a:ext>
            </a:extLst>
          </p:cNvPr>
          <p:cNvSpPr>
            <a:spLocks noGrp="1"/>
          </p:cNvSpPr>
          <p:nvPr>
            <p:ph type="ftr" sz="quarter" idx="24"/>
          </p:nvPr>
        </p:nvSpPr>
        <p:spPr>
          <a:xfrm>
            <a:off x="1051560" y="5811521"/>
            <a:ext cx="8376920" cy="629602"/>
          </a:xfrm>
        </p:spPr>
        <p:txBody>
          <a:bodyPr/>
          <a:lstStyle>
            <a:lvl1pPr>
              <a:defRPr>
                <a:latin typeface="Aptos" panose="020B0004020202020204" pitchFamily="34" charset="0"/>
              </a:defRPr>
            </a:lvl1pPr>
          </a:lstStyle>
          <a:p>
            <a:endParaRPr lang="es-ES">
              <a:latin typeface="Aptos" panose="020B0004020202020204" pitchFamily="34" charset="0"/>
            </a:endParaRPr>
          </a:p>
        </p:txBody>
      </p:sp>
    </p:spTree>
    <p:extLst>
      <p:ext uri="{BB962C8B-B14F-4D97-AF65-F5344CB8AC3E}">
        <p14:creationId xmlns:p14="http://schemas.microsoft.com/office/powerpoint/2010/main" val="152953023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terior 2 columnas">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B945E08-6887-F684-57DC-4ED654773CD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608" y="-11722"/>
            <a:ext cx="12222404" cy="6875102"/>
          </a:xfrm>
          <a:prstGeom prst="rect">
            <a:avLst/>
          </a:prstGeom>
        </p:spPr>
      </p:pic>
      <p:sp>
        <p:nvSpPr>
          <p:cNvPr id="20" name="Texto del título"/>
          <p:cNvSpPr txBox="1">
            <a:spLocks noGrp="1"/>
          </p:cNvSpPr>
          <p:nvPr>
            <p:ph type="title" hasCustomPrompt="1"/>
          </p:nvPr>
        </p:nvSpPr>
        <p:spPr>
          <a:xfrm>
            <a:off x="1051560" y="1393647"/>
            <a:ext cx="10302240" cy="678993"/>
          </a:xfrm>
          <a:prstGeom prst="rect">
            <a:avLst/>
          </a:prstGeom>
        </p:spPr>
        <p:txBody>
          <a:bodyPr anchor="t">
            <a:normAutofit/>
          </a:bodyPr>
          <a:lstStyle>
            <a:lvl1pPr>
              <a:defRPr sz="2500" b="0" spc="-50" baseline="0">
                <a:solidFill>
                  <a:srgbClr val="7030A0"/>
                </a:solidFill>
                <a:latin typeface="Aptos" panose="020B0004020202020204" pitchFamily="34" charset="0"/>
                <a:cs typeface="Arial" panose="020B0604020202020204" pitchFamily="34" charset="0"/>
              </a:defRPr>
            </a:lvl1pPr>
          </a:lstStyle>
          <a:p>
            <a:r>
              <a:rPr lang="es-ES"/>
              <a:t>Claim con concepto clave de la slide</a:t>
            </a:r>
            <a:endParaRPr/>
          </a:p>
        </p:txBody>
      </p:sp>
      <p:sp>
        <p:nvSpPr>
          <p:cNvPr id="9" name="Marcador de texto 3">
            <a:extLst>
              <a:ext uri="{FF2B5EF4-FFF2-40B4-BE49-F238E27FC236}">
                <a16:creationId xmlns:a16="http://schemas.microsoft.com/office/drawing/2014/main" id="{339D4F32-B18B-404F-9218-2842F318462E}"/>
              </a:ext>
            </a:extLst>
          </p:cNvPr>
          <p:cNvSpPr>
            <a:spLocks noGrp="1"/>
          </p:cNvSpPr>
          <p:nvPr>
            <p:ph type="body" sz="quarter" idx="21"/>
          </p:nvPr>
        </p:nvSpPr>
        <p:spPr>
          <a:xfrm>
            <a:off x="1051561" y="2220686"/>
            <a:ext cx="4851399" cy="3309257"/>
          </a:xfrm>
          <a:prstGeom prst="rect">
            <a:avLst/>
          </a:prstGeom>
        </p:spPr>
        <p:txBody>
          <a:bodyPr>
            <a:normAutofit/>
          </a:bodyPr>
          <a:lstStyle>
            <a:lvl1pPr>
              <a:lnSpc>
                <a:spcPct val="120000"/>
              </a:lnSpc>
              <a:defRPr sz="1400">
                <a:solidFill>
                  <a:schemeClr val="tx1">
                    <a:lumMod val="85000"/>
                    <a:lumOff val="15000"/>
                  </a:schemeClr>
                </a:solidFill>
                <a:latin typeface="Aptos" panose="020B0004020202020204" pitchFamily="34" charset="0"/>
                <a:cs typeface="Arial" panose="020B0604020202020204" pitchFamily="34" charset="0"/>
              </a:defRPr>
            </a:lvl1pPr>
          </a:lstStyle>
          <a:p>
            <a:pPr marL="0" indent="0">
              <a:buSzTx/>
              <a:buFontTx/>
              <a:buNone/>
              <a:defRPr sz="1600"/>
            </a:pPr>
            <a:endParaRPr/>
          </a:p>
        </p:txBody>
      </p:sp>
      <p:sp>
        <p:nvSpPr>
          <p:cNvPr id="8" name="Marcador de texto 3">
            <a:extLst>
              <a:ext uri="{FF2B5EF4-FFF2-40B4-BE49-F238E27FC236}">
                <a16:creationId xmlns:a16="http://schemas.microsoft.com/office/drawing/2014/main" id="{EA68AC52-5E01-7345-BD83-B5180E53EA21}"/>
              </a:ext>
            </a:extLst>
          </p:cNvPr>
          <p:cNvSpPr>
            <a:spLocks noGrp="1"/>
          </p:cNvSpPr>
          <p:nvPr>
            <p:ph type="body" sz="quarter" idx="24"/>
          </p:nvPr>
        </p:nvSpPr>
        <p:spPr>
          <a:xfrm>
            <a:off x="6502401" y="2220686"/>
            <a:ext cx="4851399" cy="3309257"/>
          </a:xfrm>
          <a:prstGeom prst="rect">
            <a:avLst/>
          </a:prstGeom>
        </p:spPr>
        <p:txBody>
          <a:bodyPr>
            <a:normAutofit/>
          </a:bodyPr>
          <a:lstStyle>
            <a:lvl1pPr>
              <a:lnSpc>
                <a:spcPct val="120000"/>
              </a:lnSpc>
              <a:defRPr sz="1400">
                <a:solidFill>
                  <a:schemeClr val="tx1">
                    <a:lumMod val="85000"/>
                    <a:lumOff val="15000"/>
                  </a:schemeClr>
                </a:solidFill>
                <a:latin typeface="Aptos" panose="020B0004020202020204" pitchFamily="34" charset="0"/>
                <a:cs typeface="Arial" panose="020B0604020202020204" pitchFamily="34" charset="0"/>
              </a:defRPr>
            </a:lvl1pPr>
          </a:lstStyle>
          <a:p>
            <a:pPr marL="0" indent="0">
              <a:buSzTx/>
              <a:buFontTx/>
              <a:buNone/>
              <a:defRPr sz="1600"/>
            </a:pPr>
            <a:endParaRPr/>
          </a:p>
        </p:txBody>
      </p:sp>
      <p:sp>
        <p:nvSpPr>
          <p:cNvPr id="2" name="Marcador de pie de página 1">
            <a:extLst>
              <a:ext uri="{FF2B5EF4-FFF2-40B4-BE49-F238E27FC236}">
                <a16:creationId xmlns:a16="http://schemas.microsoft.com/office/drawing/2014/main" id="{8EB61BD5-325A-AC46-9019-7638884D1E00}"/>
              </a:ext>
            </a:extLst>
          </p:cNvPr>
          <p:cNvSpPr>
            <a:spLocks noGrp="1"/>
          </p:cNvSpPr>
          <p:nvPr>
            <p:ph type="ftr" sz="quarter" idx="25"/>
          </p:nvPr>
        </p:nvSpPr>
        <p:spPr>
          <a:xfrm>
            <a:off x="1051560" y="5811521"/>
            <a:ext cx="8453048" cy="629602"/>
          </a:xfrm>
        </p:spPr>
        <p:txBody>
          <a:bodyPr/>
          <a:lstStyle>
            <a:lvl1pPr>
              <a:defRPr>
                <a:latin typeface="Aptos" panose="020B0004020202020204" pitchFamily="34" charset="0"/>
              </a:defRPr>
            </a:lvl1pPr>
          </a:lstStyle>
          <a:p>
            <a:endParaRPr lang="es-ES">
              <a:latin typeface="Aptos" panose="020B0004020202020204" pitchFamily="34" charset="0"/>
            </a:endParaRPr>
          </a:p>
        </p:txBody>
      </p:sp>
      <p:sp>
        <p:nvSpPr>
          <p:cNvPr id="3" name="Nivel de texto 1…">
            <a:extLst>
              <a:ext uri="{FF2B5EF4-FFF2-40B4-BE49-F238E27FC236}">
                <a16:creationId xmlns:a16="http://schemas.microsoft.com/office/drawing/2014/main" id="{D02BBEE3-EC35-3A07-52AA-75990EBFBD35}"/>
              </a:ext>
            </a:extLst>
          </p:cNvPr>
          <p:cNvSpPr txBox="1">
            <a:spLocks noGrp="1"/>
          </p:cNvSpPr>
          <p:nvPr>
            <p:ph type="body" sz="quarter" idx="10" hasCustomPrompt="1"/>
          </p:nvPr>
        </p:nvSpPr>
        <p:spPr>
          <a:xfrm>
            <a:off x="1051560" y="426720"/>
            <a:ext cx="7082790" cy="469082"/>
          </a:xfrm>
          <a:prstGeom prst="rect">
            <a:avLst/>
          </a:prstGeom>
        </p:spPr>
        <p:txBody>
          <a:bodyPr anchor="ctr">
            <a:normAutofit/>
          </a:bodyPr>
          <a:lstStyle>
            <a:lvl1pPr marL="0" indent="0" algn="l">
              <a:buSzTx/>
              <a:buFontTx/>
              <a:buNone/>
              <a:defRPr sz="800" b="1" spc="70" baseline="0">
                <a:solidFill>
                  <a:schemeClr val="bg1"/>
                </a:solidFill>
                <a:latin typeface="Aptos" panose="020B0004020202020204" pitchFamily="34" charset="0"/>
                <a:cs typeface="Arial" panose="020B0604020202020204" pitchFamily="34" charset="0"/>
              </a:defRPr>
            </a:lvl1pPr>
            <a:lvl2pPr marL="0" indent="457200" algn="l">
              <a:buSzTx/>
              <a:buFontTx/>
              <a:buNone/>
              <a:defRPr sz="2400">
                <a:solidFill>
                  <a:schemeClr val="bg1"/>
                </a:solidFill>
              </a:defRPr>
            </a:lvl2pPr>
            <a:lvl3pPr marL="0" indent="914400" algn="l">
              <a:buSzTx/>
              <a:buFontTx/>
              <a:buNone/>
              <a:defRPr sz="2400">
                <a:solidFill>
                  <a:schemeClr val="bg1"/>
                </a:solidFill>
              </a:defRPr>
            </a:lvl3pPr>
            <a:lvl4pPr marL="0" indent="1371600" algn="l">
              <a:buSzTx/>
              <a:buFontTx/>
              <a:buNone/>
              <a:defRPr sz="2400">
                <a:solidFill>
                  <a:schemeClr val="bg1"/>
                </a:solidFill>
              </a:defRPr>
            </a:lvl4pPr>
            <a:lvl5pPr marL="0" indent="1828800" algn="l">
              <a:buSzTx/>
              <a:buFontTx/>
              <a:buNone/>
              <a:defRPr sz="2400">
                <a:solidFill>
                  <a:schemeClr val="bg1"/>
                </a:solidFill>
              </a:defRPr>
            </a:lvl5pPr>
          </a:lstStyle>
          <a:p>
            <a:r>
              <a:rPr lang="es-ES"/>
              <a:t>TÍTULO APARTADO EN MAYÚSCULAS</a:t>
            </a:r>
          </a:p>
        </p:txBody>
      </p:sp>
    </p:spTree>
    <p:extLst>
      <p:ext uri="{BB962C8B-B14F-4D97-AF65-F5344CB8AC3E}">
        <p14:creationId xmlns:p14="http://schemas.microsoft.com/office/powerpoint/2010/main" val="114839400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nterior imagen pequeña">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45057B4-43ED-9E98-275F-8FF7463205D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608" y="-11722"/>
            <a:ext cx="12222404" cy="6875102"/>
          </a:xfrm>
          <a:prstGeom prst="rect">
            <a:avLst/>
          </a:prstGeom>
        </p:spPr>
      </p:pic>
      <p:sp>
        <p:nvSpPr>
          <p:cNvPr id="20" name="Texto del título"/>
          <p:cNvSpPr txBox="1">
            <a:spLocks noGrp="1"/>
          </p:cNvSpPr>
          <p:nvPr>
            <p:ph type="title" hasCustomPrompt="1"/>
          </p:nvPr>
        </p:nvSpPr>
        <p:spPr>
          <a:xfrm>
            <a:off x="1051561" y="1393647"/>
            <a:ext cx="4434830" cy="678993"/>
          </a:xfrm>
          <a:prstGeom prst="rect">
            <a:avLst/>
          </a:prstGeom>
        </p:spPr>
        <p:txBody>
          <a:bodyPr anchor="t">
            <a:noAutofit/>
          </a:bodyPr>
          <a:lstStyle>
            <a:lvl1pPr>
              <a:defRPr sz="2500" b="0" spc="-50" baseline="0">
                <a:solidFill>
                  <a:srgbClr val="7030A0"/>
                </a:solidFill>
                <a:latin typeface="Aptos" panose="020B0004020202020204" pitchFamily="34" charset="0"/>
                <a:cs typeface="Arial" panose="020B0604020202020204" pitchFamily="34" charset="0"/>
              </a:defRPr>
            </a:lvl1pPr>
          </a:lstStyle>
          <a:p>
            <a:r>
              <a:rPr lang="es-ES"/>
              <a:t>Claim con concepto clave de la slide</a:t>
            </a:r>
            <a:endParaRPr/>
          </a:p>
        </p:txBody>
      </p:sp>
      <p:sp>
        <p:nvSpPr>
          <p:cNvPr id="9" name="Marcador de texto 3">
            <a:extLst>
              <a:ext uri="{FF2B5EF4-FFF2-40B4-BE49-F238E27FC236}">
                <a16:creationId xmlns:a16="http://schemas.microsoft.com/office/drawing/2014/main" id="{339D4F32-B18B-404F-9218-2842F318462E}"/>
              </a:ext>
            </a:extLst>
          </p:cNvPr>
          <p:cNvSpPr>
            <a:spLocks noGrp="1"/>
          </p:cNvSpPr>
          <p:nvPr>
            <p:ph type="body" sz="quarter" idx="21"/>
          </p:nvPr>
        </p:nvSpPr>
        <p:spPr>
          <a:xfrm>
            <a:off x="1051561" y="2489200"/>
            <a:ext cx="4434829" cy="3040743"/>
          </a:xfrm>
          <a:prstGeom prst="rect">
            <a:avLst/>
          </a:prstGeom>
        </p:spPr>
        <p:txBody>
          <a:bodyPr>
            <a:normAutofit/>
          </a:bodyPr>
          <a:lstStyle>
            <a:lvl1pPr>
              <a:lnSpc>
                <a:spcPct val="120000"/>
              </a:lnSpc>
              <a:defRPr sz="1400">
                <a:solidFill>
                  <a:schemeClr val="tx1">
                    <a:lumMod val="85000"/>
                    <a:lumOff val="15000"/>
                  </a:schemeClr>
                </a:solidFill>
                <a:latin typeface="Aptos" panose="020B0004020202020204" pitchFamily="34" charset="0"/>
                <a:cs typeface="Arial" panose="020B0604020202020204" pitchFamily="34" charset="0"/>
              </a:defRPr>
            </a:lvl1pPr>
          </a:lstStyle>
          <a:p>
            <a:pPr marL="0" indent="0">
              <a:buSzTx/>
              <a:buFontTx/>
              <a:buNone/>
              <a:defRPr sz="1600"/>
            </a:pPr>
            <a:endParaRPr/>
          </a:p>
        </p:txBody>
      </p:sp>
      <p:sp>
        <p:nvSpPr>
          <p:cNvPr id="2" name="Marcador de pie de página 1">
            <a:extLst>
              <a:ext uri="{FF2B5EF4-FFF2-40B4-BE49-F238E27FC236}">
                <a16:creationId xmlns:a16="http://schemas.microsoft.com/office/drawing/2014/main" id="{EAD51DE6-C434-784D-A7A0-46DE7EDC962D}"/>
              </a:ext>
            </a:extLst>
          </p:cNvPr>
          <p:cNvSpPr>
            <a:spLocks noGrp="1"/>
          </p:cNvSpPr>
          <p:nvPr>
            <p:ph type="ftr" sz="quarter" idx="25"/>
          </p:nvPr>
        </p:nvSpPr>
        <p:spPr>
          <a:xfrm>
            <a:off x="1051560" y="5811521"/>
            <a:ext cx="4434830" cy="629602"/>
          </a:xfrm>
        </p:spPr>
        <p:txBody>
          <a:bodyPr/>
          <a:lstStyle>
            <a:lvl1pPr>
              <a:defRPr>
                <a:latin typeface="Aptos" panose="020B0004020202020204" pitchFamily="34" charset="0"/>
              </a:defRPr>
            </a:lvl1pPr>
          </a:lstStyle>
          <a:p>
            <a:endParaRPr lang="es-ES">
              <a:latin typeface="Aptos" panose="020B0004020202020204" pitchFamily="34" charset="0"/>
            </a:endParaRPr>
          </a:p>
        </p:txBody>
      </p:sp>
      <p:sp>
        <p:nvSpPr>
          <p:cNvPr id="6" name="Marcador de posición de imagen 5">
            <a:extLst>
              <a:ext uri="{FF2B5EF4-FFF2-40B4-BE49-F238E27FC236}">
                <a16:creationId xmlns:a16="http://schemas.microsoft.com/office/drawing/2014/main" id="{99B0BA08-0DE7-3E41-ABD6-801B74C0E518}"/>
              </a:ext>
            </a:extLst>
          </p:cNvPr>
          <p:cNvSpPr>
            <a:spLocks noGrp="1"/>
          </p:cNvSpPr>
          <p:nvPr>
            <p:ph type="pic" sz="quarter" idx="27" hasCustomPrompt="1"/>
          </p:nvPr>
        </p:nvSpPr>
        <p:spPr>
          <a:xfrm>
            <a:off x="6481764" y="1622738"/>
            <a:ext cx="4658675" cy="4159876"/>
          </a:xfrm>
        </p:spPr>
        <p:txBody>
          <a:bodyPr>
            <a:normAutofit/>
          </a:bodyPr>
          <a:lstStyle>
            <a:lvl1pPr marL="0" indent="0">
              <a:buNone/>
              <a:defRPr sz="1200" b="1" spc="100" baseline="0">
                <a:solidFill>
                  <a:schemeClr val="bg2">
                    <a:lumMod val="60000"/>
                    <a:lumOff val="40000"/>
                  </a:schemeClr>
                </a:solidFill>
                <a:latin typeface="Aptos" panose="020B0004020202020204" pitchFamily="34" charset="0"/>
              </a:defRPr>
            </a:lvl1pPr>
          </a:lstStyle>
          <a:p>
            <a:r>
              <a:rPr lang="es-ES"/>
              <a:t>ARRASTRA AQUÍ TU IMAGEN</a:t>
            </a:r>
          </a:p>
        </p:txBody>
      </p:sp>
      <p:sp>
        <p:nvSpPr>
          <p:cNvPr id="5" name="Nivel de texto 1…">
            <a:extLst>
              <a:ext uri="{FF2B5EF4-FFF2-40B4-BE49-F238E27FC236}">
                <a16:creationId xmlns:a16="http://schemas.microsoft.com/office/drawing/2014/main" id="{B6159952-7661-ABE2-6567-FE4B4B95B014}"/>
              </a:ext>
            </a:extLst>
          </p:cNvPr>
          <p:cNvSpPr txBox="1">
            <a:spLocks noGrp="1"/>
          </p:cNvSpPr>
          <p:nvPr>
            <p:ph type="body" sz="quarter" idx="10" hasCustomPrompt="1"/>
          </p:nvPr>
        </p:nvSpPr>
        <p:spPr>
          <a:xfrm>
            <a:off x="1051560" y="426720"/>
            <a:ext cx="7082790" cy="469082"/>
          </a:xfrm>
          <a:prstGeom prst="rect">
            <a:avLst/>
          </a:prstGeom>
        </p:spPr>
        <p:txBody>
          <a:bodyPr anchor="ctr">
            <a:normAutofit/>
          </a:bodyPr>
          <a:lstStyle>
            <a:lvl1pPr marL="0" indent="0" algn="l">
              <a:buSzTx/>
              <a:buFontTx/>
              <a:buNone/>
              <a:defRPr sz="800" b="1" spc="70" baseline="0">
                <a:solidFill>
                  <a:schemeClr val="bg1"/>
                </a:solidFill>
                <a:latin typeface="Aptos" panose="020B0004020202020204" pitchFamily="34" charset="0"/>
                <a:cs typeface="Arial" panose="020B0604020202020204" pitchFamily="34" charset="0"/>
              </a:defRPr>
            </a:lvl1pPr>
            <a:lvl2pPr marL="0" indent="457200" algn="l">
              <a:buSzTx/>
              <a:buFontTx/>
              <a:buNone/>
              <a:defRPr sz="2400">
                <a:solidFill>
                  <a:schemeClr val="bg1"/>
                </a:solidFill>
              </a:defRPr>
            </a:lvl2pPr>
            <a:lvl3pPr marL="0" indent="914400" algn="l">
              <a:buSzTx/>
              <a:buFontTx/>
              <a:buNone/>
              <a:defRPr sz="2400">
                <a:solidFill>
                  <a:schemeClr val="bg1"/>
                </a:solidFill>
              </a:defRPr>
            </a:lvl3pPr>
            <a:lvl4pPr marL="0" indent="1371600" algn="l">
              <a:buSzTx/>
              <a:buFontTx/>
              <a:buNone/>
              <a:defRPr sz="2400">
                <a:solidFill>
                  <a:schemeClr val="bg1"/>
                </a:solidFill>
              </a:defRPr>
            </a:lvl4pPr>
            <a:lvl5pPr marL="0" indent="1828800" algn="l">
              <a:buSzTx/>
              <a:buFontTx/>
              <a:buNone/>
              <a:defRPr sz="2400">
                <a:solidFill>
                  <a:schemeClr val="bg1"/>
                </a:solidFill>
              </a:defRPr>
            </a:lvl5pPr>
          </a:lstStyle>
          <a:p>
            <a:r>
              <a:rPr lang="es-ES"/>
              <a:t>TÍTULO APARTADO EN MAYÚSCULAS</a:t>
            </a:r>
          </a:p>
        </p:txBody>
      </p:sp>
    </p:spTree>
    <p:extLst>
      <p:ext uri="{BB962C8B-B14F-4D97-AF65-F5344CB8AC3E}">
        <p14:creationId xmlns:p14="http://schemas.microsoft.com/office/powerpoint/2010/main" val="54679469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nterior img derecha">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FD3BD9-F033-FCD9-74AC-6220BA92C43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608" y="-11722"/>
            <a:ext cx="12222404" cy="6875102"/>
          </a:xfrm>
          <a:prstGeom prst="rect">
            <a:avLst/>
          </a:prstGeom>
        </p:spPr>
      </p:pic>
      <p:sp>
        <p:nvSpPr>
          <p:cNvPr id="20" name="Texto del título"/>
          <p:cNvSpPr txBox="1">
            <a:spLocks noGrp="1"/>
          </p:cNvSpPr>
          <p:nvPr>
            <p:ph type="title" hasCustomPrompt="1"/>
          </p:nvPr>
        </p:nvSpPr>
        <p:spPr>
          <a:xfrm>
            <a:off x="1051561" y="1393647"/>
            <a:ext cx="4434839" cy="678993"/>
          </a:xfrm>
          <a:prstGeom prst="rect">
            <a:avLst/>
          </a:prstGeom>
        </p:spPr>
        <p:txBody>
          <a:bodyPr anchor="t">
            <a:noAutofit/>
          </a:bodyPr>
          <a:lstStyle>
            <a:lvl1pPr>
              <a:defRPr sz="2500" b="0" spc="-50" baseline="0">
                <a:solidFill>
                  <a:srgbClr val="7030A0"/>
                </a:solidFill>
                <a:latin typeface="Aptos" panose="020B0004020202020204" pitchFamily="34" charset="0"/>
                <a:cs typeface="Arial" panose="020B0604020202020204" pitchFamily="34" charset="0"/>
              </a:defRPr>
            </a:lvl1pPr>
          </a:lstStyle>
          <a:p>
            <a:r>
              <a:rPr lang="es-ES"/>
              <a:t>Claim con concepto clave de la slide</a:t>
            </a:r>
            <a:endParaRPr/>
          </a:p>
        </p:txBody>
      </p:sp>
      <p:sp>
        <p:nvSpPr>
          <p:cNvPr id="9" name="Marcador de texto 3">
            <a:extLst>
              <a:ext uri="{FF2B5EF4-FFF2-40B4-BE49-F238E27FC236}">
                <a16:creationId xmlns:a16="http://schemas.microsoft.com/office/drawing/2014/main" id="{339D4F32-B18B-404F-9218-2842F318462E}"/>
              </a:ext>
            </a:extLst>
          </p:cNvPr>
          <p:cNvSpPr>
            <a:spLocks noGrp="1"/>
          </p:cNvSpPr>
          <p:nvPr>
            <p:ph type="body" sz="quarter" idx="21"/>
          </p:nvPr>
        </p:nvSpPr>
        <p:spPr>
          <a:xfrm>
            <a:off x="1051561" y="2476500"/>
            <a:ext cx="4434839" cy="3053443"/>
          </a:xfrm>
          <a:prstGeom prst="rect">
            <a:avLst/>
          </a:prstGeom>
        </p:spPr>
        <p:txBody>
          <a:bodyPr>
            <a:normAutofit/>
          </a:bodyPr>
          <a:lstStyle>
            <a:lvl1pPr>
              <a:lnSpc>
                <a:spcPct val="120000"/>
              </a:lnSpc>
              <a:defRPr sz="1400">
                <a:solidFill>
                  <a:schemeClr val="tx1">
                    <a:lumMod val="85000"/>
                    <a:lumOff val="15000"/>
                  </a:schemeClr>
                </a:solidFill>
                <a:latin typeface="Aptos" panose="020B0004020202020204" pitchFamily="34" charset="0"/>
                <a:cs typeface="Arial" panose="020B0604020202020204" pitchFamily="34" charset="0"/>
              </a:defRPr>
            </a:lvl1pPr>
          </a:lstStyle>
          <a:p>
            <a:pPr marL="0" indent="0">
              <a:buSzTx/>
              <a:buFontTx/>
              <a:buNone/>
              <a:defRPr sz="1600"/>
            </a:pPr>
            <a:endParaRPr/>
          </a:p>
        </p:txBody>
      </p:sp>
      <p:sp>
        <p:nvSpPr>
          <p:cNvPr id="2" name="Marcador de pie de página 1">
            <a:extLst>
              <a:ext uri="{FF2B5EF4-FFF2-40B4-BE49-F238E27FC236}">
                <a16:creationId xmlns:a16="http://schemas.microsoft.com/office/drawing/2014/main" id="{EAD51DE6-C434-784D-A7A0-46DE7EDC962D}"/>
              </a:ext>
            </a:extLst>
          </p:cNvPr>
          <p:cNvSpPr>
            <a:spLocks noGrp="1"/>
          </p:cNvSpPr>
          <p:nvPr>
            <p:ph type="ftr" sz="quarter" idx="25"/>
          </p:nvPr>
        </p:nvSpPr>
        <p:spPr>
          <a:xfrm>
            <a:off x="1051560" y="5811521"/>
            <a:ext cx="4434840" cy="629602"/>
          </a:xfrm>
        </p:spPr>
        <p:txBody>
          <a:bodyPr/>
          <a:lstStyle>
            <a:lvl1pPr>
              <a:defRPr>
                <a:latin typeface="Aptos" panose="020B0004020202020204" pitchFamily="34" charset="0"/>
              </a:defRPr>
            </a:lvl1pPr>
          </a:lstStyle>
          <a:p>
            <a:endParaRPr lang="es-ES">
              <a:latin typeface="Aptos" panose="020B0004020202020204" pitchFamily="34" charset="0"/>
            </a:endParaRPr>
          </a:p>
        </p:txBody>
      </p:sp>
      <p:sp>
        <p:nvSpPr>
          <p:cNvPr id="6" name="Marcador de posición de imagen 5">
            <a:extLst>
              <a:ext uri="{FF2B5EF4-FFF2-40B4-BE49-F238E27FC236}">
                <a16:creationId xmlns:a16="http://schemas.microsoft.com/office/drawing/2014/main" id="{99B0BA08-0DE7-3E41-ABD6-801B74C0E518}"/>
              </a:ext>
            </a:extLst>
          </p:cNvPr>
          <p:cNvSpPr>
            <a:spLocks noGrp="1"/>
          </p:cNvSpPr>
          <p:nvPr>
            <p:ph type="pic" sz="quarter" idx="27" hasCustomPrompt="1"/>
          </p:nvPr>
        </p:nvSpPr>
        <p:spPr>
          <a:xfrm>
            <a:off x="6297769" y="0"/>
            <a:ext cx="5894230" cy="5529943"/>
          </a:xfrm>
        </p:spPr>
        <p:txBody>
          <a:bodyPr>
            <a:normAutofit/>
          </a:bodyPr>
          <a:lstStyle>
            <a:lvl1pPr marL="0" indent="0">
              <a:buNone/>
              <a:defRPr sz="1200" b="1" spc="100" baseline="0">
                <a:solidFill>
                  <a:schemeClr val="bg2">
                    <a:lumMod val="60000"/>
                    <a:lumOff val="40000"/>
                  </a:schemeClr>
                </a:solidFill>
                <a:latin typeface="Aptos" panose="020B0004020202020204" pitchFamily="34" charset="0"/>
              </a:defRPr>
            </a:lvl1pPr>
          </a:lstStyle>
          <a:p>
            <a:r>
              <a:rPr lang="es-ES"/>
              <a:t>ARRASTRA AQUÍ TU IMAGEN</a:t>
            </a:r>
          </a:p>
        </p:txBody>
      </p:sp>
      <p:sp>
        <p:nvSpPr>
          <p:cNvPr id="4" name="Nivel de texto 1…">
            <a:extLst>
              <a:ext uri="{FF2B5EF4-FFF2-40B4-BE49-F238E27FC236}">
                <a16:creationId xmlns:a16="http://schemas.microsoft.com/office/drawing/2014/main" id="{0A14E8FC-1007-0342-7389-E4A4590E641A}"/>
              </a:ext>
            </a:extLst>
          </p:cNvPr>
          <p:cNvSpPr txBox="1">
            <a:spLocks noGrp="1"/>
          </p:cNvSpPr>
          <p:nvPr>
            <p:ph type="body" sz="quarter" idx="10" hasCustomPrompt="1"/>
          </p:nvPr>
        </p:nvSpPr>
        <p:spPr>
          <a:xfrm>
            <a:off x="1051560" y="426720"/>
            <a:ext cx="5240571" cy="469082"/>
          </a:xfrm>
          <a:prstGeom prst="rect">
            <a:avLst/>
          </a:prstGeom>
        </p:spPr>
        <p:txBody>
          <a:bodyPr anchor="ctr">
            <a:normAutofit/>
          </a:bodyPr>
          <a:lstStyle>
            <a:lvl1pPr marL="0" indent="0" algn="l">
              <a:buSzTx/>
              <a:buFontTx/>
              <a:buNone/>
              <a:defRPr sz="800" b="1" spc="70" baseline="0">
                <a:solidFill>
                  <a:schemeClr val="bg1"/>
                </a:solidFill>
                <a:latin typeface="Aptos" panose="020B0004020202020204" pitchFamily="34" charset="0"/>
                <a:cs typeface="Arial" panose="020B0604020202020204" pitchFamily="34" charset="0"/>
              </a:defRPr>
            </a:lvl1pPr>
            <a:lvl2pPr marL="0" indent="457200" algn="l">
              <a:buSzTx/>
              <a:buFontTx/>
              <a:buNone/>
              <a:defRPr sz="2400">
                <a:solidFill>
                  <a:schemeClr val="bg1"/>
                </a:solidFill>
              </a:defRPr>
            </a:lvl2pPr>
            <a:lvl3pPr marL="0" indent="914400" algn="l">
              <a:buSzTx/>
              <a:buFontTx/>
              <a:buNone/>
              <a:defRPr sz="2400">
                <a:solidFill>
                  <a:schemeClr val="bg1"/>
                </a:solidFill>
              </a:defRPr>
            </a:lvl3pPr>
            <a:lvl4pPr marL="0" indent="1371600" algn="l">
              <a:buSzTx/>
              <a:buFontTx/>
              <a:buNone/>
              <a:defRPr sz="2400">
                <a:solidFill>
                  <a:schemeClr val="bg1"/>
                </a:solidFill>
              </a:defRPr>
            </a:lvl4pPr>
            <a:lvl5pPr marL="0" indent="1828800" algn="l">
              <a:buSzTx/>
              <a:buFontTx/>
              <a:buNone/>
              <a:defRPr sz="2400">
                <a:solidFill>
                  <a:schemeClr val="bg1"/>
                </a:solidFill>
              </a:defRPr>
            </a:lvl5pPr>
          </a:lstStyle>
          <a:p>
            <a:r>
              <a:rPr lang="es-ES"/>
              <a:t>TÍTULO APARTADO EN MAYÚSCULAS</a:t>
            </a:r>
          </a:p>
        </p:txBody>
      </p:sp>
    </p:spTree>
    <p:extLst>
      <p:ext uri="{BB962C8B-B14F-4D97-AF65-F5344CB8AC3E}">
        <p14:creationId xmlns:p14="http://schemas.microsoft.com/office/powerpoint/2010/main" val="331100622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nterior imagen izquierda">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1880D69-CAFC-AFD6-5F4B-3C33700AD86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608" y="-11722"/>
            <a:ext cx="12222404" cy="6875102"/>
          </a:xfrm>
          <a:prstGeom prst="rect">
            <a:avLst/>
          </a:prstGeom>
        </p:spPr>
      </p:pic>
      <p:sp>
        <p:nvSpPr>
          <p:cNvPr id="20" name="Texto del título"/>
          <p:cNvSpPr txBox="1">
            <a:spLocks noGrp="1"/>
          </p:cNvSpPr>
          <p:nvPr>
            <p:ph type="title" hasCustomPrompt="1"/>
          </p:nvPr>
        </p:nvSpPr>
        <p:spPr>
          <a:xfrm>
            <a:off x="6725920" y="2195823"/>
            <a:ext cx="4434839" cy="678993"/>
          </a:xfrm>
          <a:prstGeom prst="rect">
            <a:avLst/>
          </a:prstGeom>
        </p:spPr>
        <p:txBody>
          <a:bodyPr anchor="t">
            <a:noAutofit/>
          </a:bodyPr>
          <a:lstStyle>
            <a:lvl1pPr>
              <a:defRPr sz="2500" b="0" spc="-50" baseline="0">
                <a:solidFill>
                  <a:srgbClr val="7030A0"/>
                </a:solidFill>
                <a:latin typeface="Aptos" panose="020B0004020202020204" pitchFamily="34" charset="0"/>
                <a:cs typeface="Arial" panose="020B0604020202020204" pitchFamily="34" charset="0"/>
              </a:defRPr>
            </a:lvl1pPr>
          </a:lstStyle>
          <a:p>
            <a:r>
              <a:rPr lang="es-ES"/>
              <a:t>Claim con concepto clave de la slide</a:t>
            </a:r>
            <a:endParaRPr/>
          </a:p>
        </p:txBody>
      </p:sp>
      <p:sp>
        <p:nvSpPr>
          <p:cNvPr id="9" name="Marcador de texto 3">
            <a:extLst>
              <a:ext uri="{FF2B5EF4-FFF2-40B4-BE49-F238E27FC236}">
                <a16:creationId xmlns:a16="http://schemas.microsoft.com/office/drawing/2014/main" id="{339D4F32-B18B-404F-9218-2842F318462E}"/>
              </a:ext>
            </a:extLst>
          </p:cNvPr>
          <p:cNvSpPr>
            <a:spLocks noGrp="1"/>
          </p:cNvSpPr>
          <p:nvPr>
            <p:ph type="body" sz="quarter" idx="21"/>
          </p:nvPr>
        </p:nvSpPr>
        <p:spPr>
          <a:xfrm>
            <a:off x="6725920" y="3428999"/>
            <a:ext cx="4434839" cy="2100943"/>
          </a:xfrm>
          <a:prstGeom prst="rect">
            <a:avLst/>
          </a:prstGeom>
        </p:spPr>
        <p:txBody>
          <a:bodyPr>
            <a:normAutofit/>
          </a:bodyPr>
          <a:lstStyle>
            <a:lvl1pPr>
              <a:lnSpc>
                <a:spcPct val="120000"/>
              </a:lnSpc>
              <a:defRPr sz="1400">
                <a:solidFill>
                  <a:schemeClr val="tx1">
                    <a:lumMod val="85000"/>
                    <a:lumOff val="15000"/>
                  </a:schemeClr>
                </a:solidFill>
                <a:latin typeface="Aptos" panose="020B0004020202020204" pitchFamily="34" charset="0"/>
                <a:cs typeface="Arial" panose="020B0604020202020204" pitchFamily="34" charset="0"/>
              </a:defRPr>
            </a:lvl1pPr>
          </a:lstStyle>
          <a:p>
            <a:pPr marL="0" indent="0">
              <a:buSzTx/>
              <a:buFontTx/>
              <a:buNone/>
              <a:defRPr sz="1600"/>
            </a:pPr>
            <a:endParaRPr/>
          </a:p>
        </p:txBody>
      </p:sp>
      <p:sp>
        <p:nvSpPr>
          <p:cNvPr id="13" name="Nivel de texto 1…">
            <a:extLst>
              <a:ext uri="{FF2B5EF4-FFF2-40B4-BE49-F238E27FC236}">
                <a16:creationId xmlns:a16="http://schemas.microsoft.com/office/drawing/2014/main" id="{EFD1C062-2D8A-CD4A-B948-6BB6677DEBBF}"/>
              </a:ext>
            </a:extLst>
          </p:cNvPr>
          <p:cNvSpPr txBox="1">
            <a:spLocks noGrp="1"/>
          </p:cNvSpPr>
          <p:nvPr>
            <p:ph type="body" sz="quarter" idx="10" hasCustomPrompt="1"/>
          </p:nvPr>
        </p:nvSpPr>
        <p:spPr>
          <a:xfrm>
            <a:off x="6725919" y="1749093"/>
            <a:ext cx="4434839" cy="351848"/>
          </a:xfrm>
          <a:prstGeom prst="rect">
            <a:avLst/>
          </a:prstGeom>
        </p:spPr>
        <p:txBody>
          <a:bodyPr anchor="ctr">
            <a:normAutofit/>
          </a:bodyPr>
          <a:lstStyle>
            <a:lvl1pPr marL="0" indent="0" algn="l">
              <a:buSzTx/>
              <a:buFontTx/>
              <a:buNone/>
              <a:defRPr sz="800" b="1" spc="70" baseline="0">
                <a:solidFill>
                  <a:srgbClr val="7030A0"/>
                </a:solidFill>
                <a:latin typeface="Aptos" panose="020B0004020202020204" pitchFamily="34" charset="0"/>
                <a:cs typeface="Arial" panose="020B0604020202020204" pitchFamily="34" charset="0"/>
              </a:defRPr>
            </a:lvl1pPr>
            <a:lvl2pPr marL="0" indent="457200" algn="l">
              <a:buSzTx/>
              <a:buFontTx/>
              <a:buNone/>
              <a:defRPr sz="2400">
                <a:solidFill>
                  <a:schemeClr val="bg1"/>
                </a:solidFill>
              </a:defRPr>
            </a:lvl2pPr>
            <a:lvl3pPr marL="0" indent="914400" algn="l">
              <a:buSzTx/>
              <a:buFontTx/>
              <a:buNone/>
              <a:defRPr sz="2400">
                <a:solidFill>
                  <a:schemeClr val="bg1"/>
                </a:solidFill>
              </a:defRPr>
            </a:lvl3pPr>
            <a:lvl4pPr marL="0" indent="1371600" algn="l">
              <a:buSzTx/>
              <a:buFontTx/>
              <a:buNone/>
              <a:defRPr sz="2400">
                <a:solidFill>
                  <a:schemeClr val="bg1"/>
                </a:solidFill>
              </a:defRPr>
            </a:lvl4pPr>
            <a:lvl5pPr marL="0" indent="1828800" algn="l">
              <a:buSzTx/>
              <a:buFontTx/>
              <a:buNone/>
              <a:defRPr sz="2400">
                <a:solidFill>
                  <a:schemeClr val="bg1"/>
                </a:solidFill>
              </a:defRPr>
            </a:lvl5pPr>
          </a:lstStyle>
          <a:p>
            <a:r>
              <a:rPr lang="es-ES"/>
              <a:t>TÍTULO APARTADOEN MAYÚSCULAS</a:t>
            </a:r>
          </a:p>
        </p:txBody>
      </p:sp>
      <p:sp>
        <p:nvSpPr>
          <p:cNvPr id="2" name="Marcador de pie de página 1">
            <a:extLst>
              <a:ext uri="{FF2B5EF4-FFF2-40B4-BE49-F238E27FC236}">
                <a16:creationId xmlns:a16="http://schemas.microsoft.com/office/drawing/2014/main" id="{EAD51DE6-C434-784D-A7A0-46DE7EDC962D}"/>
              </a:ext>
            </a:extLst>
          </p:cNvPr>
          <p:cNvSpPr>
            <a:spLocks noGrp="1"/>
          </p:cNvSpPr>
          <p:nvPr>
            <p:ph type="ftr" sz="quarter" idx="25"/>
          </p:nvPr>
        </p:nvSpPr>
        <p:spPr>
          <a:xfrm>
            <a:off x="6725919" y="5811521"/>
            <a:ext cx="2263535" cy="629602"/>
          </a:xfrm>
        </p:spPr>
        <p:txBody>
          <a:bodyPr/>
          <a:lstStyle>
            <a:lvl1pPr>
              <a:defRPr>
                <a:latin typeface="Aptos" panose="020B0004020202020204" pitchFamily="34" charset="0"/>
              </a:defRPr>
            </a:lvl1pPr>
          </a:lstStyle>
          <a:p>
            <a:endParaRPr lang="es-ES">
              <a:latin typeface="Aptos" panose="020B0004020202020204" pitchFamily="34" charset="0"/>
            </a:endParaRPr>
          </a:p>
        </p:txBody>
      </p:sp>
      <p:sp>
        <p:nvSpPr>
          <p:cNvPr id="6" name="Marcador de posición de imagen 5">
            <a:extLst>
              <a:ext uri="{FF2B5EF4-FFF2-40B4-BE49-F238E27FC236}">
                <a16:creationId xmlns:a16="http://schemas.microsoft.com/office/drawing/2014/main" id="{99B0BA08-0DE7-3E41-ABD6-801B74C0E518}"/>
              </a:ext>
            </a:extLst>
          </p:cNvPr>
          <p:cNvSpPr>
            <a:spLocks noGrp="1"/>
          </p:cNvSpPr>
          <p:nvPr>
            <p:ph type="pic" sz="quarter" idx="27" hasCustomPrompt="1"/>
          </p:nvPr>
        </p:nvSpPr>
        <p:spPr>
          <a:xfrm>
            <a:off x="16912" y="32388"/>
            <a:ext cx="6095999" cy="6786880"/>
          </a:xfrm>
        </p:spPr>
        <p:txBody>
          <a:bodyPr>
            <a:normAutofit/>
          </a:bodyPr>
          <a:lstStyle>
            <a:lvl1pPr marL="0" indent="0">
              <a:buNone/>
              <a:defRPr sz="1200" b="1" spc="100" baseline="0">
                <a:solidFill>
                  <a:schemeClr val="bg2">
                    <a:lumMod val="60000"/>
                    <a:lumOff val="40000"/>
                  </a:schemeClr>
                </a:solidFill>
              </a:defRPr>
            </a:lvl1pPr>
          </a:lstStyle>
          <a:p>
            <a:r>
              <a:rPr lang="es-ES"/>
              <a:t>ARRASTRA AQUÍ TU IMAGEN</a:t>
            </a:r>
          </a:p>
        </p:txBody>
      </p:sp>
    </p:spTree>
    <p:extLst>
      <p:ext uri="{BB962C8B-B14F-4D97-AF65-F5344CB8AC3E}">
        <p14:creationId xmlns:p14="http://schemas.microsoft.com/office/powerpoint/2010/main" val="35181576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Cita">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D0FC60E-A529-AB17-486B-32E302801E3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04" y="4558"/>
            <a:ext cx="12175789" cy="6848881"/>
          </a:xfrm>
          <a:prstGeom prst="rect">
            <a:avLst/>
          </a:prstGeom>
        </p:spPr>
      </p:pic>
      <p:sp>
        <p:nvSpPr>
          <p:cNvPr id="12" name="Nivel de texto 1…"/>
          <p:cNvSpPr txBox="1">
            <a:spLocks noGrp="1"/>
          </p:cNvSpPr>
          <p:nvPr>
            <p:ph type="body" sz="quarter" idx="1" hasCustomPrompt="1"/>
          </p:nvPr>
        </p:nvSpPr>
        <p:spPr>
          <a:xfrm>
            <a:off x="2293533" y="2129258"/>
            <a:ext cx="6901543" cy="2150159"/>
          </a:xfrm>
          <a:prstGeom prst="rect">
            <a:avLst/>
          </a:prstGeom>
        </p:spPr>
        <p:txBody>
          <a:bodyPr anchor="ctr">
            <a:normAutofit/>
          </a:bodyPr>
          <a:lstStyle>
            <a:lvl1pPr marL="0" indent="0" algn="ctr">
              <a:buSzTx/>
              <a:buFontTx/>
              <a:buNone/>
              <a:defRPr sz="3600" b="1">
                <a:solidFill>
                  <a:schemeClr val="bg1"/>
                </a:solidFill>
                <a:latin typeface="Aptos" panose="020B0004020202020204" pitchFamily="34" charset="0"/>
                <a:cs typeface="Arial" panose="020B0604020202020204" pitchFamily="34" charset="0"/>
              </a:defRPr>
            </a:lvl1pPr>
            <a:lvl2pPr marL="0" indent="457200" algn="l">
              <a:buSzTx/>
              <a:buFontTx/>
              <a:buNone/>
              <a:defRPr sz="2400">
                <a:solidFill>
                  <a:schemeClr val="bg1"/>
                </a:solidFill>
              </a:defRPr>
            </a:lvl2pPr>
            <a:lvl3pPr marL="0" indent="914400" algn="l">
              <a:buSzTx/>
              <a:buFontTx/>
              <a:buNone/>
              <a:defRPr sz="2400">
                <a:solidFill>
                  <a:schemeClr val="bg1"/>
                </a:solidFill>
              </a:defRPr>
            </a:lvl3pPr>
            <a:lvl4pPr marL="0" indent="1371600" algn="l">
              <a:buSzTx/>
              <a:buFontTx/>
              <a:buNone/>
              <a:defRPr sz="2400">
                <a:solidFill>
                  <a:schemeClr val="bg1"/>
                </a:solidFill>
              </a:defRPr>
            </a:lvl4pPr>
            <a:lvl5pPr marL="0" indent="1828800" algn="l">
              <a:buSzTx/>
              <a:buFontTx/>
              <a:buNone/>
              <a:defRPr sz="2400">
                <a:solidFill>
                  <a:schemeClr val="bg1"/>
                </a:solidFill>
              </a:defRPr>
            </a:lvl5pPr>
          </a:lstStyle>
          <a:p>
            <a:r>
              <a:rPr lang="es-ES"/>
              <a:t>Cita de alguien conocido a un máximo de no más de 3 líneas</a:t>
            </a:r>
            <a:endParaRPr/>
          </a:p>
        </p:txBody>
      </p:sp>
      <p:sp>
        <p:nvSpPr>
          <p:cNvPr id="7" name="Nivel de texto 1…">
            <a:extLst>
              <a:ext uri="{FF2B5EF4-FFF2-40B4-BE49-F238E27FC236}">
                <a16:creationId xmlns:a16="http://schemas.microsoft.com/office/drawing/2014/main" id="{10704F98-2EED-B04C-941B-17033C39F18F}"/>
              </a:ext>
            </a:extLst>
          </p:cNvPr>
          <p:cNvSpPr txBox="1">
            <a:spLocks noGrp="1"/>
          </p:cNvSpPr>
          <p:nvPr>
            <p:ph type="body" sz="quarter" idx="10" hasCustomPrompt="1"/>
          </p:nvPr>
        </p:nvSpPr>
        <p:spPr>
          <a:xfrm>
            <a:off x="3625945" y="4486897"/>
            <a:ext cx="4236721" cy="255088"/>
          </a:xfrm>
          <a:prstGeom prst="rect">
            <a:avLst/>
          </a:prstGeom>
        </p:spPr>
        <p:txBody>
          <a:bodyPr anchor="ctr">
            <a:normAutofit/>
          </a:bodyPr>
          <a:lstStyle>
            <a:lvl1pPr marL="0" indent="0" algn="ctr">
              <a:buSzTx/>
              <a:buFontTx/>
              <a:buNone/>
              <a:defRPr sz="1000" b="1" spc="100" baseline="0">
                <a:solidFill>
                  <a:schemeClr val="bg1"/>
                </a:solidFill>
                <a:latin typeface="Aptos" panose="020B0004020202020204" pitchFamily="34" charset="0"/>
                <a:cs typeface="Arial" panose="020B0604020202020204" pitchFamily="34" charset="0"/>
              </a:defRPr>
            </a:lvl1pPr>
            <a:lvl2pPr marL="0" indent="457200" algn="l">
              <a:buSzTx/>
              <a:buFontTx/>
              <a:buNone/>
              <a:defRPr sz="2400">
                <a:solidFill>
                  <a:schemeClr val="bg1"/>
                </a:solidFill>
              </a:defRPr>
            </a:lvl2pPr>
            <a:lvl3pPr marL="0" indent="914400" algn="l">
              <a:buSzTx/>
              <a:buFontTx/>
              <a:buNone/>
              <a:defRPr sz="2400">
                <a:solidFill>
                  <a:schemeClr val="bg1"/>
                </a:solidFill>
              </a:defRPr>
            </a:lvl3pPr>
            <a:lvl4pPr marL="0" indent="1371600" algn="l">
              <a:buSzTx/>
              <a:buFontTx/>
              <a:buNone/>
              <a:defRPr sz="2400">
                <a:solidFill>
                  <a:schemeClr val="bg1"/>
                </a:solidFill>
              </a:defRPr>
            </a:lvl4pPr>
            <a:lvl5pPr marL="0" indent="1828800" algn="l">
              <a:buSzTx/>
              <a:buFontTx/>
              <a:buNone/>
              <a:defRPr sz="2400">
                <a:solidFill>
                  <a:schemeClr val="bg1"/>
                </a:solidFill>
              </a:defRPr>
            </a:lvl5pPr>
          </a:lstStyle>
          <a:p>
            <a:r>
              <a:rPr lang="es-ES"/>
              <a:t>AUTOR DE LA CITA EN MAYÚSCULA</a:t>
            </a:r>
          </a:p>
        </p:txBody>
      </p:sp>
    </p:spTree>
    <p:extLst>
      <p:ext uri="{BB962C8B-B14F-4D97-AF65-F5344CB8AC3E}">
        <p14:creationId xmlns:p14="http://schemas.microsoft.com/office/powerpoint/2010/main" val="60334051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ágina en blanc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B0EDA9C-898B-D986-9E21-7D8C53161BD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608" y="-11722"/>
            <a:ext cx="12222404" cy="6875102"/>
          </a:xfrm>
          <a:prstGeom prst="rect">
            <a:avLst/>
          </a:prstGeom>
        </p:spPr>
      </p:pic>
      <p:sp>
        <p:nvSpPr>
          <p:cNvPr id="2" name="Marcador de pie de página 1">
            <a:extLst>
              <a:ext uri="{FF2B5EF4-FFF2-40B4-BE49-F238E27FC236}">
                <a16:creationId xmlns:a16="http://schemas.microsoft.com/office/drawing/2014/main" id="{EAD51DE6-C434-784D-A7A0-46DE7EDC962D}"/>
              </a:ext>
            </a:extLst>
          </p:cNvPr>
          <p:cNvSpPr>
            <a:spLocks noGrp="1"/>
          </p:cNvSpPr>
          <p:nvPr>
            <p:ph type="ftr" sz="quarter" idx="25"/>
          </p:nvPr>
        </p:nvSpPr>
        <p:spPr/>
        <p:txBody>
          <a:bodyPr/>
          <a:lstStyle>
            <a:lvl1pPr>
              <a:defRPr>
                <a:latin typeface="Aptos" panose="020B0004020202020204" pitchFamily="34" charset="0"/>
              </a:defRPr>
            </a:lvl1pPr>
          </a:lstStyle>
          <a:p>
            <a:endParaRPr lang="es-ES">
              <a:latin typeface="Aptos" panose="020B0004020202020204" pitchFamily="34" charset="0"/>
            </a:endParaRPr>
          </a:p>
        </p:txBody>
      </p:sp>
      <p:sp>
        <p:nvSpPr>
          <p:cNvPr id="7" name="Nivel de texto 1…">
            <a:extLst>
              <a:ext uri="{FF2B5EF4-FFF2-40B4-BE49-F238E27FC236}">
                <a16:creationId xmlns:a16="http://schemas.microsoft.com/office/drawing/2014/main" id="{00D20A63-9F9A-1EF2-B52C-AA8BA4A1EA2E}"/>
              </a:ext>
            </a:extLst>
          </p:cNvPr>
          <p:cNvSpPr txBox="1">
            <a:spLocks noGrp="1"/>
          </p:cNvSpPr>
          <p:nvPr>
            <p:ph type="body" sz="quarter" idx="10" hasCustomPrompt="1"/>
          </p:nvPr>
        </p:nvSpPr>
        <p:spPr>
          <a:xfrm>
            <a:off x="1051560" y="426720"/>
            <a:ext cx="7082790" cy="469082"/>
          </a:xfrm>
          <a:prstGeom prst="rect">
            <a:avLst/>
          </a:prstGeom>
        </p:spPr>
        <p:txBody>
          <a:bodyPr anchor="ctr">
            <a:normAutofit/>
          </a:bodyPr>
          <a:lstStyle>
            <a:lvl1pPr marL="0" indent="0" algn="l">
              <a:buSzTx/>
              <a:buFontTx/>
              <a:buNone/>
              <a:defRPr sz="800" b="1" spc="70" baseline="0">
                <a:solidFill>
                  <a:schemeClr val="bg1"/>
                </a:solidFill>
                <a:latin typeface="Aptos" panose="020B0004020202020204" pitchFamily="34" charset="0"/>
                <a:cs typeface="Arial" panose="020B0604020202020204" pitchFamily="34" charset="0"/>
              </a:defRPr>
            </a:lvl1pPr>
            <a:lvl2pPr marL="0" indent="457200" algn="l">
              <a:buSzTx/>
              <a:buFontTx/>
              <a:buNone/>
              <a:defRPr sz="2400">
                <a:solidFill>
                  <a:schemeClr val="bg1"/>
                </a:solidFill>
              </a:defRPr>
            </a:lvl2pPr>
            <a:lvl3pPr marL="0" indent="914400" algn="l">
              <a:buSzTx/>
              <a:buFontTx/>
              <a:buNone/>
              <a:defRPr sz="2400">
                <a:solidFill>
                  <a:schemeClr val="bg1"/>
                </a:solidFill>
              </a:defRPr>
            </a:lvl3pPr>
            <a:lvl4pPr marL="0" indent="1371600" algn="l">
              <a:buSzTx/>
              <a:buFontTx/>
              <a:buNone/>
              <a:defRPr sz="2400">
                <a:solidFill>
                  <a:schemeClr val="bg1"/>
                </a:solidFill>
              </a:defRPr>
            </a:lvl4pPr>
            <a:lvl5pPr marL="0" indent="1828800" algn="l">
              <a:buSzTx/>
              <a:buFontTx/>
              <a:buNone/>
              <a:defRPr sz="2400">
                <a:solidFill>
                  <a:schemeClr val="bg1"/>
                </a:solidFill>
              </a:defRPr>
            </a:lvl5pPr>
          </a:lstStyle>
          <a:p>
            <a:r>
              <a:rPr lang="es-ES"/>
              <a:t>TÍTULO APARTADO EN MAYÚSCULAS</a:t>
            </a:r>
          </a:p>
        </p:txBody>
      </p:sp>
    </p:spTree>
    <p:extLst>
      <p:ext uri="{BB962C8B-B14F-4D97-AF65-F5344CB8AC3E}">
        <p14:creationId xmlns:p14="http://schemas.microsoft.com/office/powerpoint/2010/main" val="283850789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0C3992-CE9F-CAAA-C883-475044F1A68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3A2EBEE-B312-3079-84C5-867F4542C56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8D9849B-0087-77A8-C0B2-E2D2A22D8A44}"/>
              </a:ext>
            </a:extLst>
          </p:cNvPr>
          <p:cNvSpPr>
            <a:spLocks noGrp="1"/>
          </p:cNvSpPr>
          <p:nvPr>
            <p:ph type="dt" sz="half" idx="10"/>
          </p:nvPr>
        </p:nvSpPr>
        <p:spPr/>
        <p:txBody>
          <a:bodyPr/>
          <a:lstStyle/>
          <a:p>
            <a:fld id="{395C7D3A-4BEC-47B0-AA92-AB7884A3A416}" type="datetimeFigureOut">
              <a:rPr lang="es-ES" smtClean="0"/>
              <a:t>22/05/2026</a:t>
            </a:fld>
            <a:endParaRPr lang="es-ES"/>
          </a:p>
        </p:txBody>
      </p:sp>
      <p:sp>
        <p:nvSpPr>
          <p:cNvPr id="5" name="Marcador de pie de página 4">
            <a:extLst>
              <a:ext uri="{FF2B5EF4-FFF2-40B4-BE49-F238E27FC236}">
                <a16:creationId xmlns:a16="http://schemas.microsoft.com/office/drawing/2014/main" id="{4DEA920D-88A5-DDCD-7246-A84F504C5E1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82ABAE0-F91D-4251-0486-7375837E8A73}"/>
              </a:ext>
            </a:extLst>
          </p:cNvPr>
          <p:cNvSpPr>
            <a:spLocks noGrp="1"/>
          </p:cNvSpPr>
          <p:nvPr>
            <p:ph type="sldNum" sz="quarter" idx="12"/>
          </p:nvPr>
        </p:nvSpPr>
        <p:spPr/>
        <p:txBody>
          <a:bodyPr/>
          <a:lstStyle/>
          <a:p>
            <a:r>
              <a:rPr lang="es-ES"/>
              <a:t>/  </a:t>
            </a:r>
            <a:fld id="{86CB4B4D-7CA3-9044-876B-883B54F8677D}" type="slidenum">
              <a:rPr lang="es-ES" smtClean="0"/>
              <a:pPr/>
              <a:t>‹Nº›</a:t>
            </a:fld>
            <a:endParaRPr lang="es-ES"/>
          </a:p>
        </p:txBody>
      </p:sp>
    </p:spTree>
    <p:extLst>
      <p:ext uri="{BB962C8B-B14F-4D97-AF65-F5344CB8AC3E}">
        <p14:creationId xmlns:p14="http://schemas.microsoft.com/office/powerpoint/2010/main" val="4243084239"/>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ubierta">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2D47A5B-9D8B-6993-8842-2B4948A87F8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894" y="2190"/>
            <a:ext cx="12184211" cy="6853618"/>
          </a:xfrm>
          <a:prstGeom prst="rect">
            <a:avLst/>
          </a:prstGeom>
        </p:spPr>
      </p:pic>
      <p:sp>
        <p:nvSpPr>
          <p:cNvPr id="7" name="Texto del título">
            <a:extLst>
              <a:ext uri="{FF2B5EF4-FFF2-40B4-BE49-F238E27FC236}">
                <a16:creationId xmlns:a16="http://schemas.microsoft.com/office/drawing/2014/main" id="{AFE20C01-C7BE-43F5-BD30-83D26984F521}"/>
              </a:ext>
            </a:extLst>
          </p:cNvPr>
          <p:cNvSpPr txBox="1">
            <a:spLocks noGrp="1"/>
          </p:cNvSpPr>
          <p:nvPr>
            <p:ph type="title" hasCustomPrompt="1"/>
          </p:nvPr>
        </p:nvSpPr>
        <p:spPr>
          <a:xfrm>
            <a:off x="998965" y="3119815"/>
            <a:ext cx="3877835" cy="1818639"/>
          </a:xfrm>
          <a:prstGeom prst="rect">
            <a:avLst/>
          </a:prstGeom>
        </p:spPr>
        <p:txBody>
          <a:bodyPr anchor="t">
            <a:noAutofit/>
          </a:bodyPr>
          <a:lstStyle>
            <a:lvl1pPr algn="l">
              <a:lnSpc>
                <a:spcPct val="100000"/>
              </a:lnSpc>
              <a:defRPr sz="5500" b="0">
                <a:solidFill>
                  <a:schemeClr val="bg1"/>
                </a:solidFill>
                <a:latin typeface="Aptos" panose="020B0004020202020204" pitchFamily="34" charset="0"/>
                <a:cs typeface="Arial" panose="020B0604020202020204" pitchFamily="34" charset="0"/>
              </a:defRPr>
            </a:lvl1pPr>
          </a:lstStyle>
          <a:p>
            <a:r>
              <a:rPr lang="es-ES"/>
              <a:t>Texto de despedida</a:t>
            </a:r>
            <a:endParaRPr/>
          </a:p>
        </p:txBody>
      </p:sp>
    </p:spTree>
    <p:extLst>
      <p:ext uri="{BB962C8B-B14F-4D97-AF65-F5344CB8AC3E}">
        <p14:creationId xmlns:p14="http://schemas.microsoft.com/office/powerpoint/2010/main" val="271228174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ítulo">
    <p:spTree>
      <p:nvGrpSpPr>
        <p:cNvPr id="1" name=""/>
        <p:cNvGrpSpPr/>
        <p:nvPr/>
      </p:nvGrpSpPr>
      <p:grpSpPr>
        <a:xfrm>
          <a:off x="0" y="0"/>
          <a:ext cx="0" cy="0"/>
          <a:chOff x="0" y="0"/>
          <a:chExt cx="0" cy="0"/>
        </a:xfrm>
      </p:grpSpPr>
      <p:sp>
        <p:nvSpPr>
          <p:cNvPr id="11" name="Autor y fecha"/>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Autor y fecha</a:t>
            </a:r>
          </a:p>
        </p:txBody>
      </p:sp>
      <p:sp>
        <p:nvSpPr>
          <p:cNvPr id="12" name="Título de la presentación"/>
          <p:cNvSpPr txBox="1">
            <a:spLocks noGrp="1"/>
          </p:cNvSpPr>
          <p:nvPr>
            <p:ph type="title" hasCustomPrompt="1"/>
          </p:nvPr>
        </p:nvSpPr>
        <p:spPr>
          <a:xfrm>
            <a:off x="603248" y="1287496"/>
            <a:ext cx="10985502" cy="2324101"/>
          </a:xfrm>
          <a:prstGeom prst="rect">
            <a:avLst/>
          </a:prstGeom>
        </p:spPr>
        <p:txBody>
          <a:bodyPr anchor="b"/>
          <a:lstStyle>
            <a:lvl1pPr>
              <a:defRPr sz="5800" spc="-116"/>
            </a:lvl1pPr>
          </a:lstStyle>
          <a:p>
            <a:r>
              <a:t>Título de la presentación</a:t>
            </a:r>
          </a:p>
        </p:txBody>
      </p:sp>
      <p:sp>
        <p:nvSpPr>
          <p:cNvPr id="13" name="Nivel de texto 1…"/>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Subtítulo de la presentación</a:t>
            </a:r>
          </a:p>
          <a:p>
            <a:pPr lvl="1"/>
            <a:endParaRPr/>
          </a:p>
          <a:p>
            <a:pPr lvl="2"/>
            <a:endParaRPr/>
          </a:p>
          <a:p>
            <a:pPr lvl="3"/>
            <a:endParaRPr/>
          </a:p>
          <a:p>
            <a:pPr lvl="4"/>
            <a:endParaRPr/>
          </a:p>
        </p:txBody>
      </p:sp>
      <p:sp>
        <p:nvSpPr>
          <p:cNvPr id="14" name="Número de diapositiva"/>
          <p:cNvSpPr txBox="1">
            <a:spLocks noGrp="1"/>
          </p:cNvSpPr>
          <p:nvPr>
            <p:ph type="sldNum" sz="quarter" idx="2"/>
          </p:nvPr>
        </p:nvSpPr>
        <p:spPr>
          <a:prstGeom prst="rect">
            <a:avLst/>
          </a:prstGeom>
        </p:spPr>
        <p:txBody>
          <a:bodyPr/>
          <a:lstStyle/>
          <a:p>
            <a:fld id="{86CB4B4D-7CA3-9044-876B-883B54F8677D}" type="slidenum">
              <a:rPr lang="es-ES" smtClean="0"/>
              <a:t>‹Nº›</a:t>
            </a:fld>
            <a:endParaRPr lang="es-ES"/>
          </a:p>
        </p:txBody>
      </p:sp>
    </p:spTree>
    <p:extLst>
      <p:ext uri="{BB962C8B-B14F-4D97-AF65-F5344CB8AC3E}">
        <p14:creationId xmlns:p14="http://schemas.microsoft.com/office/powerpoint/2010/main" val="325617055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terior con 1 gráfica">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A240405-9ABD-42DD-84B1-2D4C001F8BB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608" y="-11722"/>
            <a:ext cx="12222404" cy="6875102"/>
          </a:xfrm>
          <a:prstGeom prst="rect">
            <a:avLst/>
          </a:prstGeom>
        </p:spPr>
      </p:pic>
      <p:sp>
        <p:nvSpPr>
          <p:cNvPr id="20" name="Texto del título"/>
          <p:cNvSpPr txBox="1">
            <a:spLocks noGrp="1"/>
          </p:cNvSpPr>
          <p:nvPr>
            <p:ph type="title" hasCustomPrompt="1"/>
          </p:nvPr>
        </p:nvSpPr>
        <p:spPr>
          <a:xfrm>
            <a:off x="1051561" y="1393647"/>
            <a:ext cx="4434830" cy="678993"/>
          </a:xfrm>
          <a:prstGeom prst="rect">
            <a:avLst/>
          </a:prstGeom>
        </p:spPr>
        <p:txBody>
          <a:bodyPr anchor="t">
            <a:noAutofit/>
          </a:bodyPr>
          <a:lstStyle>
            <a:lvl1pPr>
              <a:defRPr sz="2500" b="0" spc="-50" baseline="0">
                <a:solidFill>
                  <a:srgbClr val="7030A0"/>
                </a:solidFill>
                <a:latin typeface="Aptos" panose="020B0004020202020204" pitchFamily="34" charset="0"/>
                <a:cs typeface="Arial" panose="020B0604020202020204" pitchFamily="34" charset="0"/>
              </a:defRPr>
            </a:lvl1pPr>
          </a:lstStyle>
          <a:p>
            <a:r>
              <a:rPr lang="es-ES"/>
              <a:t>Claim con concepto clave de la slide</a:t>
            </a:r>
            <a:endParaRPr/>
          </a:p>
        </p:txBody>
      </p:sp>
      <p:sp>
        <p:nvSpPr>
          <p:cNvPr id="9" name="Marcador de texto 3">
            <a:extLst>
              <a:ext uri="{FF2B5EF4-FFF2-40B4-BE49-F238E27FC236}">
                <a16:creationId xmlns:a16="http://schemas.microsoft.com/office/drawing/2014/main" id="{339D4F32-B18B-404F-9218-2842F318462E}"/>
              </a:ext>
            </a:extLst>
          </p:cNvPr>
          <p:cNvSpPr>
            <a:spLocks noGrp="1"/>
          </p:cNvSpPr>
          <p:nvPr>
            <p:ph type="body" sz="quarter" idx="21"/>
          </p:nvPr>
        </p:nvSpPr>
        <p:spPr>
          <a:xfrm>
            <a:off x="1051561" y="2533650"/>
            <a:ext cx="4434829" cy="2996293"/>
          </a:xfrm>
          <a:prstGeom prst="rect">
            <a:avLst/>
          </a:prstGeom>
        </p:spPr>
        <p:txBody>
          <a:bodyPr>
            <a:normAutofit/>
          </a:bodyPr>
          <a:lstStyle>
            <a:lvl1pPr>
              <a:lnSpc>
                <a:spcPct val="120000"/>
              </a:lnSpc>
              <a:defRPr sz="1400">
                <a:solidFill>
                  <a:schemeClr val="tx1">
                    <a:lumMod val="85000"/>
                    <a:lumOff val="15000"/>
                  </a:schemeClr>
                </a:solidFill>
                <a:latin typeface="Aptos" panose="020B0004020202020204" pitchFamily="34" charset="0"/>
                <a:cs typeface="Arial" panose="020B0604020202020204" pitchFamily="34" charset="0"/>
              </a:defRPr>
            </a:lvl1pPr>
          </a:lstStyle>
          <a:p>
            <a:pPr marL="0" indent="0">
              <a:buSzTx/>
              <a:buFontTx/>
              <a:buNone/>
              <a:defRPr sz="1600"/>
            </a:pPr>
            <a:endParaRPr/>
          </a:p>
        </p:txBody>
      </p:sp>
      <p:sp>
        <p:nvSpPr>
          <p:cNvPr id="2" name="Marcador de pie de página 1">
            <a:extLst>
              <a:ext uri="{FF2B5EF4-FFF2-40B4-BE49-F238E27FC236}">
                <a16:creationId xmlns:a16="http://schemas.microsoft.com/office/drawing/2014/main" id="{EAD51DE6-C434-784D-A7A0-46DE7EDC962D}"/>
              </a:ext>
            </a:extLst>
          </p:cNvPr>
          <p:cNvSpPr>
            <a:spLocks noGrp="1"/>
          </p:cNvSpPr>
          <p:nvPr>
            <p:ph type="ftr" sz="quarter" idx="25"/>
          </p:nvPr>
        </p:nvSpPr>
        <p:spPr>
          <a:xfrm>
            <a:off x="1051560" y="5811521"/>
            <a:ext cx="4434830" cy="629602"/>
          </a:xfrm>
          <a:prstGeom prst="rect">
            <a:avLst/>
          </a:prstGeom>
        </p:spPr>
        <p:txBody>
          <a:bodyPr/>
          <a:lstStyle>
            <a:lvl1pPr>
              <a:defRPr>
                <a:latin typeface="Aptos" panose="020B0004020202020204" pitchFamily="34" charset="0"/>
              </a:defRPr>
            </a:lvl1pPr>
          </a:lstStyle>
          <a:p>
            <a:endParaRPr lang="es-ES">
              <a:latin typeface="Aptos" panose="020B0004020202020204" pitchFamily="34" charset="0"/>
            </a:endParaRPr>
          </a:p>
        </p:txBody>
      </p:sp>
      <p:sp>
        <p:nvSpPr>
          <p:cNvPr id="7" name="Marcador de gráfico 6">
            <a:extLst>
              <a:ext uri="{FF2B5EF4-FFF2-40B4-BE49-F238E27FC236}">
                <a16:creationId xmlns:a16="http://schemas.microsoft.com/office/drawing/2014/main" id="{C3CEE609-B827-ED45-831A-E8DE411F9309}"/>
              </a:ext>
            </a:extLst>
          </p:cNvPr>
          <p:cNvSpPr>
            <a:spLocks noGrp="1"/>
          </p:cNvSpPr>
          <p:nvPr>
            <p:ph type="chart" sz="quarter" idx="28" hasCustomPrompt="1"/>
          </p:nvPr>
        </p:nvSpPr>
        <p:spPr>
          <a:xfrm>
            <a:off x="6001555" y="1319842"/>
            <a:ext cx="4915037" cy="4720740"/>
          </a:xfrm>
        </p:spPr>
        <p:txBody>
          <a:bodyPr>
            <a:normAutofit/>
          </a:bodyPr>
          <a:lstStyle>
            <a:lvl1pPr marL="0" indent="0">
              <a:buNone/>
              <a:defRPr sz="1200" b="1" spc="110" baseline="0">
                <a:solidFill>
                  <a:schemeClr val="bg2">
                    <a:lumMod val="60000"/>
                    <a:lumOff val="40000"/>
                  </a:schemeClr>
                </a:solidFill>
                <a:latin typeface="Aptos" panose="020B0004020202020204" pitchFamily="34" charset="0"/>
              </a:defRPr>
            </a:lvl1pPr>
          </a:lstStyle>
          <a:p>
            <a:r>
              <a:rPr lang="es-ES"/>
              <a:t>GRÁFICO</a:t>
            </a:r>
          </a:p>
        </p:txBody>
      </p:sp>
      <p:sp>
        <p:nvSpPr>
          <p:cNvPr id="3" name="Nivel de texto 1…">
            <a:extLst>
              <a:ext uri="{FF2B5EF4-FFF2-40B4-BE49-F238E27FC236}">
                <a16:creationId xmlns:a16="http://schemas.microsoft.com/office/drawing/2014/main" id="{FF39A108-0EEA-A953-62A5-321955858D40}"/>
              </a:ext>
            </a:extLst>
          </p:cNvPr>
          <p:cNvSpPr txBox="1">
            <a:spLocks noGrp="1"/>
          </p:cNvSpPr>
          <p:nvPr>
            <p:ph type="body" sz="quarter" idx="10" hasCustomPrompt="1"/>
          </p:nvPr>
        </p:nvSpPr>
        <p:spPr>
          <a:xfrm>
            <a:off x="1051560" y="426720"/>
            <a:ext cx="7082790" cy="469082"/>
          </a:xfrm>
          <a:prstGeom prst="rect">
            <a:avLst/>
          </a:prstGeom>
        </p:spPr>
        <p:txBody>
          <a:bodyPr anchor="ctr">
            <a:normAutofit/>
          </a:bodyPr>
          <a:lstStyle>
            <a:lvl1pPr marL="0" indent="0" algn="l">
              <a:buSzTx/>
              <a:buFontTx/>
              <a:buNone/>
              <a:defRPr sz="800" b="1" spc="70" baseline="0">
                <a:solidFill>
                  <a:schemeClr val="bg1"/>
                </a:solidFill>
                <a:latin typeface="Aptos" panose="020B0004020202020204" pitchFamily="34" charset="0"/>
                <a:cs typeface="Arial" panose="020B0604020202020204" pitchFamily="34" charset="0"/>
              </a:defRPr>
            </a:lvl1pPr>
            <a:lvl2pPr marL="0" indent="457200" algn="l">
              <a:buSzTx/>
              <a:buFontTx/>
              <a:buNone/>
              <a:defRPr sz="2400">
                <a:solidFill>
                  <a:schemeClr val="bg1"/>
                </a:solidFill>
              </a:defRPr>
            </a:lvl2pPr>
            <a:lvl3pPr marL="0" indent="914400" algn="l">
              <a:buSzTx/>
              <a:buFontTx/>
              <a:buNone/>
              <a:defRPr sz="2400">
                <a:solidFill>
                  <a:schemeClr val="bg1"/>
                </a:solidFill>
              </a:defRPr>
            </a:lvl3pPr>
            <a:lvl4pPr marL="0" indent="1371600" algn="l">
              <a:buSzTx/>
              <a:buFontTx/>
              <a:buNone/>
              <a:defRPr sz="2400">
                <a:solidFill>
                  <a:schemeClr val="bg1"/>
                </a:solidFill>
              </a:defRPr>
            </a:lvl4pPr>
            <a:lvl5pPr marL="0" indent="1828800" algn="l">
              <a:buSzTx/>
              <a:buFontTx/>
              <a:buNone/>
              <a:defRPr sz="2400">
                <a:solidFill>
                  <a:schemeClr val="bg1"/>
                </a:solidFill>
              </a:defRPr>
            </a:lvl5pPr>
          </a:lstStyle>
          <a:p>
            <a:r>
              <a:rPr lang="es-ES"/>
              <a:t>TÍTULO APARTADO EN MAYÚSCULAS</a:t>
            </a:r>
          </a:p>
        </p:txBody>
      </p:sp>
    </p:spTree>
    <p:extLst>
      <p:ext uri="{BB962C8B-B14F-4D97-AF65-F5344CB8AC3E}">
        <p14:creationId xmlns:p14="http://schemas.microsoft.com/office/powerpoint/2010/main" val="3229260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erior con 2 gráfica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C00B465-B173-299B-C17B-278593FEC51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608" y="-11722"/>
            <a:ext cx="12222404" cy="6875102"/>
          </a:xfrm>
          <a:prstGeom prst="rect">
            <a:avLst/>
          </a:prstGeom>
        </p:spPr>
      </p:pic>
      <p:sp>
        <p:nvSpPr>
          <p:cNvPr id="2" name="Marcador de pie de página 1">
            <a:extLst>
              <a:ext uri="{FF2B5EF4-FFF2-40B4-BE49-F238E27FC236}">
                <a16:creationId xmlns:a16="http://schemas.microsoft.com/office/drawing/2014/main" id="{EAD51DE6-C434-784D-A7A0-46DE7EDC962D}"/>
              </a:ext>
            </a:extLst>
          </p:cNvPr>
          <p:cNvSpPr>
            <a:spLocks noGrp="1"/>
          </p:cNvSpPr>
          <p:nvPr>
            <p:ph type="ftr" sz="quarter" idx="25"/>
          </p:nvPr>
        </p:nvSpPr>
        <p:spPr>
          <a:xfrm>
            <a:off x="1051560" y="5811521"/>
            <a:ext cx="8481756" cy="629602"/>
          </a:xfrm>
          <a:prstGeom prst="rect">
            <a:avLst/>
          </a:prstGeom>
        </p:spPr>
        <p:txBody>
          <a:bodyPr/>
          <a:lstStyle>
            <a:lvl1pPr>
              <a:defRPr>
                <a:latin typeface="Aptos" panose="020B0004020202020204" pitchFamily="34" charset="0"/>
              </a:defRPr>
            </a:lvl1pPr>
          </a:lstStyle>
          <a:p>
            <a:endParaRPr lang="es-ES">
              <a:latin typeface="Aptos" panose="020B0004020202020204" pitchFamily="34" charset="0"/>
            </a:endParaRPr>
          </a:p>
        </p:txBody>
      </p:sp>
      <p:sp>
        <p:nvSpPr>
          <p:cNvPr id="7" name="Marcador de gráfico 6">
            <a:extLst>
              <a:ext uri="{FF2B5EF4-FFF2-40B4-BE49-F238E27FC236}">
                <a16:creationId xmlns:a16="http://schemas.microsoft.com/office/drawing/2014/main" id="{C3CEE609-B827-ED45-831A-E8DE411F9309}"/>
              </a:ext>
            </a:extLst>
          </p:cNvPr>
          <p:cNvSpPr>
            <a:spLocks noGrp="1"/>
          </p:cNvSpPr>
          <p:nvPr>
            <p:ph type="chart" sz="quarter" idx="28" hasCustomPrompt="1"/>
          </p:nvPr>
        </p:nvSpPr>
        <p:spPr>
          <a:xfrm>
            <a:off x="6481763" y="1450108"/>
            <a:ext cx="5059362" cy="4280131"/>
          </a:xfrm>
        </p:spPr>
        <p:txBody>
          <a:bodyPr>
            <a:normAutofit/>
          </a:bodyPr>
          <a:lstStyle>
            <a:lvl1pPr marL="0" indent="0">
              <a:buNone/>
              <a:defRPr sz="1200" b="1" spc="110" baseline="0">
                <a:solidFill>
                  <a:schemeClr val="bg2">
                    <a:lumMod val="60000"/>
                    <a:lumOff val="40000"/>
                  </a:schemeClr>
                </a:solidFill>
                <a:latin typeface="Aptos" panose="020B0004020202020204" pitchFamily="34" charset="0"/>
              </a:defRPr>
            </a:lvl1pPr>
          </a:lstStyle>
          <a:p>
            <a:r>
              <a:rPr lang="es-ES"/>
              <a:t>GRÁFICO</a:t>
            </a:r>
          </a:p>
        </p:txBody>
      </p:sp>
      <p:sp>
        <p:nvSpPr>
          <p:cNvPr id="10" name="Marcador de gráfico 6">
            <a:extLst>
              <a:ext uri="{FF2B5EF4-FFF2-40B4-BE49-F238E27FC236}">
                <a16:creationId xmlns:a16="http://schemas.microsoft.com/office/drawing/2014/main" id="{5B1CBA34-8A1D-B04C-9769-06E0A34EA32A}"/>
              </a:ext>
            </a:extLst>
          </p:cNvPr>
          <p:cNvSpPr>
            <a:spLocks noGrp="1"/>
          </p:cNvSpPr>
          <p:nvPr>
            <p:ph type="chart" sz="quarter" idx="29" hasCustomPrompt="1"/>
          </p:nvPr>
        </p:nvSpPr>
        <p:spPr>
          <a:xfrm>
            <a:off x="1046163" y="1450108"/>
            <a:ext cx="5059362" cy="4280131"/>
          </a:xfrm>
        </p:spPr>
        <p:txBody>
          <a:bodyPr>
            <a:normAutofit/>
          </a:bodyPr>
          <a:lstStyle>
            <a:lvl1pPr marL="0" indent="0">
              <a:buNone/>
              <a:defRPr sz="1200" b="1" spc="110" baseline="0">
                <a:solidFill>
                  <a:schemeClr val="bg2">
                    <a:lumMod val="60000"/>
                    <a:lumOff val="40000"/>
                  </a:schemeClr>
                </a:solidFill>
              </a:defRPr>
            </a:lvl1pPr>
          </a:lstStyle>
          <a:p>
            <a:r>
              <a:rPr lang="es-ES"/>
              <a:t>GRÁFICO</a:t>
            </a:r>
          </a:p>
        </p:txBody>
      </p:sp>
      <p:sp>
        <p:nvSpPr>
          <p:cNvPr id="3" name="Nivel de texto 1…">
            <a:extLst>
              <a:ext uri="{FF2B5EF4-FFF2-40B4-BE49-F238E27FC236}">
                <a16:creationId xmlns:a16="http://schemas.microsoft.com/office/drawing/2014/main" id="{B57F1972-DA23-2879-B0DA-0C9B5CC59F54}"/>
              </a:ext>
            </a:extLst>
          </p:cNvPr>
          <p:cNvSpPr txBox="1">
            <a:spLocks noGrp="1"/>
          </p:cNvSpPr>
          <p:nvPr>
            <p:ph type="body" sz="quarter" idx="10" hasCustomPrompt="1"/>
          </p:nvPr>
        </p:nvSpPr>
        <p:spPr>
          <a:xfrm>
            <a:off x="1051560" y="426720"/>
            <a:ext cx="7082790" cy="469082"/>
          </a:xfrm>
          <a:prstGeom prst="rect">
            <a:avLst/>
          </a:prstGeom>
        </p:spPr>
        <p:txBody>
          <a:bodyPr anchor="ctr">
            <a:normAutofit/>
          </a:bodyPr>
          <a:lstStyle>
            <a:lvl1pPr marL="0" indent="0" algn="l">
              <a:buSzTx/>
              <a:buFontTx/>
              <a:buNone/>
              <a:defRPr sz="800" b="1" spc="70" baseline="0">
                <a:solidFill>
                  <a:schemeClr val="bg1"/>
                </a:solidFill>
                <a:latin typeface="Aptos" panose="020B0004020202020204" pitchFamily="34" charset="0"/>
                <a:cs typeface="Arial" panose="020B0604020202020204" pitchFamily="34" charset="0"/>
              </a:defRPr>
            </a:lvl1pPr>
            <a:lvl2pPr marL="0" indent="457200" algn="l">
              <a:buSzTx/>
              <a:buFontTx/>
              <a:buNone/>
              <a:defRPr sz="2400">
                <a:solidFill>
                  <a:schemeClr val="bg1"/>
                </a:solidFill>
              </a:defRPr>
            </a:lvl2pPr>
            <a:lvl3pPr marL="0" indent="914400" algn="l">
              <a:buSzTx/>
              <a:buFontTx/>
              <a:buNone/>
              <a:defRPr sz="2400">
                <a:solidFill>
                  <a:schemeClr val="bg1"/>
                </a:solidFill>
              </a:defRPr>
            </a:lvl3pPr>
            <a:lvl4pPr marL="0" indent="1371600" algn="l">
              <a:buSzTx/>
              <a:buFontTx/>
              <a:buNone/>
              <a:defRPr sz="2400">
                <a:solidFill>
                  <a:schemeClr val="bg1"/>
                </a:solidFill>
              </a:defRPr>
            </a:lvl4pPr>
            <a:lvl5pPr marL="0" indent="1828800" algn="l">
              <a:buSzTx/>
              <a:buFontTx/>
              <a:buNone/>
              <a:defRPr sz="2400">
                <a:solidFill>
                  <a:schemeClr val="bg1"/>
                </a:solidFill>
              </a:defRPr>
            </a:lvl5pPr>
          </a:lstStyle>
          <a:p>
            <a:r>
              <a:rPr lang="es-ES"/>
              <a:t>TÍTULO APARTADO EN MAYÚSCULAS</a:t>
            </a:r>
          </a:p>
        </p:txBody>
      </p:sp>
    </p:spTree>
    <p:extLst>
      <p:ext uri="{BB962C8B-B14F-4D97-AF65-F5344CB8AC3E}">
        <p14:creationId xmlns:p14="http://schemas.microsoft.com/office/powerpoint/2010/main" val="531845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o sobre imagen">
    <p:bg>
      <p:bgPr>
        <a:solidFill>
          <a:schemeClr val="bg1">
            <a:lumMod val="85000"/>
          </a:schemeClr>
        </a:solidFill>
        <a:effectLst/>
      </p:bgPr>
    </p:bg>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9C2DCB62-CAB8-5743-9BA9-2CAACB198FD4}"/>
              </a:ext>
            </a:extLst>
          </p:cNvPr>
          <p:cNvSpPr>
            <a:spLocks noGrp="1"/>
          </p:cNvSpPr>
          <p:nvPr>
            <p:ph type="pic" sz="quarter" idx="11" hasCustomPrompt="1"/>
          </p:nvPr>
        </p:nvSpPr>
        <p:spPr>
          <a:xfrm>
            <a:off x="0" y="0"/>
            <a:ext cx="12192000" cy="6858000"/>
          </a:xfrm>
        </p:spPr>
        <p:txBody>
          <a:bodyPr>
            <a:normAutofit/>
          </a:bodyPr>
          <a:lstStyle>
            <a:lvl1pPr marL="138113" indent="-138113">
              <a:buNone/>
              <a:tabLst/>
              <a:defRPr sz="1200" b="1" spc="100" baseline="0">
                <a:solidFill>
                  <a:schemeClr val="tx1">
                    <a:lumMod val="65000"/>
                    <a:lumOff val="35000"/>
                  </a:schemeClr>
                </a:solidFill>
                <a:latin typeface="Arial" panose="020B0604020202020204" pitchFamily="34" charset="0"/>
                <a:cs typeface="Arial" panose="020B0604020202020204" pitchFamily="34" charset="0"/>
              </a:defRPr>
            </a:lvl1pPr>
          </a:lstStyle>
          <a:p>
            <a:r>
              <a:rPr lang="es-ES"/>
              <a:t>ARRASTRA AQUÍ TU IMAGEN</a:t>
            </a:r>
          </a:p>
        </p:txBody>
      </p:sp>
      <p:sp>
        <p:nvSpPr>
          <p:cNvPr id="8" name="Nivel de texto 1…">
            <a:extLst>
              <a:ext uri="{FF2B5EF4-FFF2-40B4-BE49-F238E27FC236}">
                <a16:creationId xmlns:a16="http://schemas.microsoft.com/office/drawing/2014/main" id="{79D43F02-BA8C-C947-B15B-35A5970551A6}"/>
              </a:ext>
            </a:extLst>
          </p:cNvPr>
          <p:cNvSpPr txBox="1">
            <a:spLocks noGrp="1"/>
          </p:cNvSpPr>
          <p:nvPr>
            <p:ph type="body" sz="quarter" idx="1" hasCustomPrompt="1"/>
          </p:nvPr>
        </p:nvSpPr>
        <p:spPr>
          <a:xfrm>
            <a:off x="816428" y="4048084"/>
            <a:ext cx="6901543" cy="2809916"/>
          </a:xfrm>
          <a:prstGeom prst="rect">
            <a:avLst/>
          </a:prstGeom>
        </p:spPr>
        <p:txBody>
          <a:bodyPr anchor="ctr">
            <a:normAutofit/>
          </a:bodyPr>
          <a:lstStyle>
            <a:lvl1pPr marL="0" indent="0" algn="l">
              <a:buSzTx/>
              <a:buFontTx/>
              <a:buNone/>
              <a:defRPr sz="3600" b="1">
                <a:solidFill>
                  <a:schemeClr val="bg1"/>
                </a:solidFill>
                <a:latin typeface="Arial" panose="020B0604020202020204" pitchFamily="34" charset="0"/>
                <a:cs typeface="Arial" panose="020B0604020202020204" pitchFamily="34" charset="0"/>
              </a:defRPr>
            </a:lvl1pPr>
            <a:lvl2pPr marL="0" indent="457200" algn="l">
              <a:buSzTx/>
              <a:buFontTx/>
              <a:buNone/>
              <a:defRPr sz="2400">
                <a:solidFill>
                  <a:schemeClr val="bg1"/>
                </a:solidFill>
              </a:defRPr>
            </a:lvl2pPr>
            <a:lvl3pPr marL="0" indent="914400" algn="l">
              <a:buSzTx/>
              <a:buFontTx/>
              <a:buNone/>
              <a:defRPr sz="2400">
                <a:solidFill>
                  <a:schemeClr val="bg1"/>
                </a:solidFill>
              </a:defRPr>
            </a:lvl3pPr>
            <a:lvl4pPr marL="0" indent="1371600" algn="l">
              <a:buSzTx/>
              <a:buFontTx/>
              <a:buNone/>
              <a:defRPr sz="2400">
                <a:solidFill>
                  <a:schemeClr val="bg1"/>
                </a:solidFill>
              </a:defRPr>
            </a:lvl4pPr>
            <a:lvl5pPr marL="0" indent="1828800" algn="l">
              <a:buSzTx/>
              <a:buFontTx/>
              <a:buNone/>
              <a:defRPr sz="2400">
                <a:solidFill>
                  <a:schemeClr val="bg1"/>
                </a:solidFill>
              </a:defRPr>
            </a:lvl5pPr>
          </a:lstStyle>
          <a:p>
            <a:r>
              <a:rPr lang="es-ES"/>
              <a:t>Breve texto aspiracional de no más de 4 líneas</a:t>
            </a:r>
            <a:endParaRPr/>
          </a:p>
        </p:txBody>
      </p:sp>
    </p:spTree>
    <p:extLst>
      <p:ext uri="{BB962C8B-B14F-4D97-AF65-F5344CB8AC3E}">
        <p14:creationId xmlns:p14="http://schemas.microsoft.com/office/powerpoint/2010/main" val="1206148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9867FC-7F85-B52D-0A37-E325428183A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03F0B0-ACE7-CA54-A4DB-7C001EC2193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879C728-3736-B3E0-F685-6171566C0C51}"/>
              </a:ext>
            </a:extLst>
          </p:cNvPr>
          <p:cNvSpPr>
            <a:spLocks noGrp="1"/>
          </p:cNvSpPr>
          <p:nvPr>
            <p:ph type="dt" sz="half" idx="10"/>
          </p:nvPr>
        </p:nvSpPr>
        <p:spPr/>
        <p:txBody>
          <a:bodyPr/>
          <a:lstStyle/>
          <a:p>
            <a:fld id="{395C7D3A-4BEC-47B0-AA92-AB7884A3A416}" type="datetimeFigureOut">
              <a:rPr lang="es-ES" smtClean="0"/>
              <a:t>22/05/2026</a:t>
            </a:fld>
            <a:endParaRPr lang="es-ES"/>
          </a:p>
        </p:txBody>
      </p:sp>
      <p:sp>
        <p:nvSpPr>
          <p:cNvPr id="5" name="Marcador de pie de página 4">
            <a:extLst>
              <a:ext uri="{FF2B5EF4-FFF2-40B4-BE49-F238E27FC236}">
                <a16:creationId xmlns:a16="http://schemas.microsoft.com/office/drawing/2014/main" id="{60BB3151-C436-3891-0BA8-457A1EAC403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E2F262-21D1-6506-6604-FD9BE8BA1A2D}"/>
              </a:ext>
            </a:extLst>
          </p:cNvPr>
          <p:cNvSpPr>
            <a:spLocks noGrp="1"/>
          </p:cNvSpPr>
          <p:nvPr>
            <p:ph type="sldNum" sz="quarter" idx="12"/>
          </p:nvPr>
        </p:nvSpPr>
        <p:spPr/>
        <p:txBody>
          <a:bodyPr/>
          <a:lstStyle/>
          <a:p>
            <a:r>
              <a:rPr lang="es-ES"/>
              <a:t>/  </a:t>
            </a:r>
            <a:fld id="{86CB4B4D-7CA3-9044-876B-883B54F8677D}" type="slidenum">
              <a:rPr lang="es-ES" smtClean="0"/>
              <a:pPr/>
              <a:t>‹Nº›</a:t>
            </a:fld>
            <a:endParaRPr lang="es-ES"/>
          </a:p>
        </p:txBody>
      </p:sp>
    </p:spTree>
    <p:extLst>
      <p:ext uri="{BB962C8B-B14F-4D97-AF65-F5344CB8AC3E}">
        <p14:creationId xmlns:p14="http://schemas.microsoft.com/office/powerpoint/2010/main" val="2986530549"/>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253736-6BCD-2AF6-1486-016902CE57B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277928C-06BD-2864-10AC-C9AD88D2677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F7415C1-6C1C-6D57-1F95-D93F02ACB95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5C1C5B5-62B3-9423-8FFB-99F00D36EF9C}"/>
              </a:ext>
            </a:extLst>
          </p:cNvPr>
          <p:cNvSpPr>
            <a:spLocks noGrp="1"/>
          </p:cNvSpPr>
          <p:nvPr>
            <p:ph type="dt" sz="half" idx="10"/>
          </p:nvPr>
        </p:nvSpPr>
        <p:spPr/>
        <p:txBody>
          <a:bodyPr/>
          <a:lstStyle/>
          <a:p>
            <a:fld id="{395C7D3A-4BEC-47B0-AA92-AB7884A3A416}" type="datetimeFigureOut">
              <a:rPr lang="es-ES" smtClean="0"/>
              <a:t>22/05/2026</a:t>
            </a:fld>
            <a:endParaRPr lang="es-ES"/>
          </a:p>
        </p:txBody>
      </p:sp>
      <p:sp>
        <p:nvSpPr>
          <p:cNvPr id="6" name="Marcador de pie de página 5">
            <a:extLst>
              <a:ext uri="{FF2B5EF4-FFF2-40B4-BE49-F238E27FC236}">
                <a16:creationId xmlns:a16="http://schemas.microsoft.com/office/drawing/2014/main" id="{66D13484-9B26-224F-6F24-CB7043CB04D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F9CA070-B251-816E-31ED-8E08291B9C88}"/>
              </a:ext>
            </a:extLst>
          </p:cNvPr>
          <p:cNvSpPr>
            <a:spLocks noGrp="1"/>
          </p:cNvSpPr>
          <p:nvPr>
            <p:ph type="sldNum" sz="quarter" idx="12"/>
          </p:nvPr>
        </p:nvSpPr>
        <p:spPr/>
        <p:txBody>
          <a:bodyPr/>
          <a:lstStyle/>
          <a:p>
            <a:r>
              <a:rPr lang="es-ES"/>
              <a:t>/  </a:t>
            </a:r>
            <a:fld id="{86CB4B4D-7CA3-9044-876B-883B54F8677D}" type="slidenum">
              <a:rPr lang="es-ES" smtClean="0"/>
              <a:pPr/>
              <a:t>‹Nº›</a:t>
            </a:fld>
            <a:endParaRPr lang="es-ES"/>
          </a:p>
        </p:txBody>
      </p:sp>
    </p:spTree>
    <p:extLst>
      <p:ext uri="{BB962C8B-B14F-4D97-AF65-F5344CB8AC3E}">
        <p14:creationId xmlns:p14="http://schemas.microsoft.com/office/powerpoint/2010/main" val="1980205360"/>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AC4E44-5426-EA67-B6F6-8718A1581B1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DD16931-059D-29A5-2187-185448730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CCCE058-5A34-59D5-15E4-E427104A145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388AFF2-40AA-8DE5-5769-DD95CA2CAE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62C2692-46F3-4965-ECA1-6BA0A91A3DE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8FACD8E-3125-6D30-C93F-0BD686157C61}"/>
              </a:ext>
            </a:extLst>
          </p:cNvPr>
          <p:cNvSpPr>
            <a:spLocks noGrp="1"/>
          </p:cNvSpPr>
          <p:nvPr>
            <p:ph type="dt" sz="half" idx="10"/>
          </p:nvPr>
        </p:nvSpPr>
        <p:spPr/>
        <p:txBody>
          <a:bodyPr/>
          <a:lstStyle/>
          <a:p>
            <a:fld id="{395C7D3A-4BEC-47B0-AA92-AB7884A3A416}" type="datetimeFigureOut">
              <a:rPr lang="es-ES" smtClean="0"/>
              <a:t>22/05/2026</a:t>
            </a:fld>
            <a:endParaRPr lang="es-ES"/>
          </a:p>
        </p:txBody>
      </p:sp>
      <p:sp>
        <p:nvSpPr>
          <p:cNvPr id="8" name="Marcador de pie de página 7">
            <a:extLst>
              <a:ext uri="{FF2B5EF4-FFF2-40B4-BE49-F238E27FC236}">
                <a16:creationId xmlns:a16="http://schemas.microsoft.com/office/drawing/2014/main" id="{C49F9444-DA96-712D-22F5-C2696398727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BECC8DD-94D9-12E0-6815-DA3CD3D7DCDF}"/>
              </a:ext>
            </a:extLst>
          </p:cNvPr>
          <p:cNvSpPr>
            <a:spLocks noGrp="1"/>
          </p:cNvSpPr>
          <p:nvPr>
            <p:ph type="sldNum" sz="quarter" idx="12"/>
          </p:nvPr>
        </p:nvSpPr>
        <p:spPr/>
        <p:txBody>
          <a:bodyPr/>
          <a:lstStyle/>
          <a:p>
            <a:r>
              <a:rPr lang="es-ES"/>
              <a:t>/  </a:t>
            </a:r>
            <a:fld id="{86CB4B4D-7CA3-9044-876B-883B54F8677D}" type="slidenum">
              <a:rPr lang="es-ES" smtClean="0"/>
              <a:pPr/>
              <a:t>‹Nº›</a:t>
            </a:fld>
            <a:endParaRPr lang="es-ES"/>
          </a:p>
        </p:txBody>
      </p:sp>
    </p:spTree>
    <p:extLst>
      <p:ext uri="{BB962C8B-B14F-4D97-AF65-F5344CB8AC3E}">
        <p14:creationId xmlns:p14="http://schemas.microsoft.com/office/powerpoint/2010/main" val="355290210"/>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027FFE-860B-9BBE-3990-DFFD3746119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9624DAD-6567-617E-5AB8-4F7EA2DA4A26}"/>
              </a:ext>
            </a:extLst>
          </p:cNvPr>
          <p:cNvSpPr>
            <a:spLocks noGrp="1"/>
          </p:cNvSpPr>
          <p:nvPr>
            <p:ph type="dt" sz="half" idx="10"/>
          </p:nvPr>
        </p:nvSpPr>
        <p:spPr/>
        <p:txBody>
          <a:bodyPr/>
          <a:lstStyle/>
          <a:p>
            <a:fld id="{395C7D3A-4BEC-47B0-AA92-AB7884A3A416}" type="datetimeFigureOut">
              <a:rPr lang="es-ES" smtClean="0"/>
              <a:t>22/05/2026</a:t>
            </a:fld>
            <a:endParaRPr lang="es-ES"/>
          </a:p>
        </p:txBody>
      </p:sp>
      <p:sp>
        <p:nvSpPr>
          <p:cNvPr id="4" name="Marcador de pie de página 3">
            <a:extLst>
              <a:ext uri="{FF2B5EF4-FFF2-40B4-BE49-F238E27FC236}">
                <a16:creationId xmlns:a16="http://schemas.microsoft.com/office/drawing/2014/main" id="{684ACA05-CFE0-9E9B-619B-621B6E5F8CA9}"/>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FA46F10-B559-0072-A8E8-0064A94EC200}"/>
              </a:ext>
            </a:extLst>
          </p:cNvPr>
          <p:cNvSpPr>
            <a:spLocks noGrp="1"/>
          </p:cNvSpPr>
          <p:nvPr>
            <p:ph type="sldNum" sz="quarter" idx="12"/>
          </p:nvPr>
        </p:nvSpPr>
        <p:spPr/>
        <p:txBody>
          <a:bodyPr/>
          <a:lstStyle/>
          <a:p>
            <a:r>
              <a:rPr lang="es-ES"/>
              <a:t>/  </a:t>
            </a:r>
            <a:fld id="{86CB4B4D-7CA3-9044-876B-883B54F8677D}" type="slidenum">
              <a:rPr lang="es-ES" smtClean="0"/>
              <a:pPr/>
              <a:t>‹Nº›</a:t>
            </a:fld>
            <a:endParaRPr lang="es-ES"/>
          </a:p>
        </p:txBody>
      </p:sp>
    </p:spTree>
    <p:extLst>
      <p:ext uri="{BB962C8B-B14F-4D97-AF65-F5344CB8AC3E}">
        <p14:creationId xmlns:p14="http://schemas.microsoft.com/office/powerpoint/2010/main" val="4131107434"/>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759465C-36DC-0BD9-E699-784C79758B2B}"/>
              </a:ext>
            </a:extLst>
          </p:cNvPr>
          <p:cNvSpPr>
            <a:spLocks noGrp="1"/>
          </p:cNvSpPr>
          <p:nvPr>
            <p:ph type="dt" sz="half" idx="10"/>
          </p:nvPr>
        </p:nvSpPr>
        <p:spPr/>
        <p:txBody>
          <a:bodyPr/>
          <a:lstStyle/>
          <a:p>
            <a:fld id="{395C7D3A-4BEC-47B0-AA92-AB7884A3A416}" type="datetimeFigureOut">
              <a:rPr lang="es-ES" smtClean="0"/>
              <a:t>22/05/2026</a:t>
            </a:fld>
            <a:endParaRPr lang="es-ES"/>
          </a:p>
        </p:txBody>
      </p:sp>
      <p:sp>
        <p:nvSpPr>
          <p:cNvPr id="3" name="Marcador de pie de página 2">
            <a:extLst>
              <a:ext uri="{FF2B5EF4-FFF2-40B4-BE49-F238E27FC236}">
                <a16:creationId xmlns:a16="http://schemas.microsoft.com/office/drawing/2014/main" id="{1DA72CB1-2646-CA08-B8AF-BE2CBA1F87F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D382A5C-D76D-1DBF-D793-5225EB47FDA2}"/>
              </a:ext>
            </a:extLst>
          </p:cNvPr>
          <p:cNvSpPr>
            <a:spLocks noGrp="1"/>
          </p:cNvSpPr>
          <p:nvPr>
            <p:ph type="sldNum" sz="quarter" idx="12"/>
          </p:nvPr>
        </p:nvSpPr>
        <p:spPr/>
        <p:txBody>
          <a:bodyPr/>
          <a:lstStyle/>
          <a:p>
            <a:fld id="{86CB4B4D-7CA3-9044-876B-883B54F8677D}" type="slidenum">
              <a:rPr lang="es-ES" smtClean="0"/>
              <a:t>‹Nº›</a:t>
            </a:fld>
            <a:endParaRPr lang="es-ES"/>
          </a:p>
        </p:txBody>
      </p:sp>
    </p:spTree>
    <p:extLst>
      <p:ext uri="{BB962C8B-B14F-4D97-AF65-F5344CB8AC3E}">
        <p14:creationId xmlns:p14="http://schemas.microsoft.com/office/powerpoint/2010/main" val="66416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109B96-4435-4D76-A182-1C13423C68E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E015EB-916A-38C4-C26B-EF8C5E52F0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CC2AEA2-F84D-3C47-4441-F9B058D79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C4EF672-FEDD-4C99-F376-B886FF89C485}"/>
              </a:ext>
            </a:extLst>
          </p:cNvPr>
          <p:cNvSpPr>
            <a:spLocks noGrp="1"/>
          </p:cNvSpPr>
          <p:nvPr>
            <p:ph type="dt" sz="half" idx="10"/>
          </p:nvPr>
        </p:nvSpPr>
        <p:spPr/>
        <p:txBody>
          <a:bodyPr/>
          <a:lstStyle/>
          <a:p>
            <a:fld id="{395C7D3A-4BEC-47B0-AA92-AB7884A3A416}" type="datetimeFigureOut">
              <a:rPr lang="es-ES" smtClean="0"/>
              <a:t>22/05/2026</a:t>
            </a:fld>
            <a:endParaRPr lang="es-ES"/>
          </a:p>
        </p:txBody>
      </p:sp>
      <p:sp>
        <p:nvSpPr>
          <p:cNvPr id="6" name="Marcador de pie de página 5">
            <a:extLst>
              <a:ext uri="{FF2B5EF4-FFF2-40B4-BE49-F238E27FC236}">
                <a16:creationId xmlns:a16="http://schemas.microsoft.com/office/drawing/2014/main" id="{4744CBB1-AFFD-BE6E-083A-EFA31A57A8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F897286-B92D-B715-5F02-65D6912062F0}"/>
              </a:ext>
            </a:extLst>
          </p:cNvPr>
          <p:cNvSpPr>
            <a:spLocks noGrp="1"/>
          </p:cNvSpPr>
          <p:nvPr>
            <p:ph type="sldNum" sz="quarter" idx="12"/>
          </p:nvPr>
        </p:nvSpPr>
        <p:spPr/>
        <p:txBody>
          <a:bodyPr/>
          <a:lstStyle/>
          <a:p>
            <a:r>
              <a:rPr lang="es-ES"/>
              <a:t>/  </a:t>
            </a:r>
            <a:fld id="{86CB4B4D-7CA3-9044-876B-883B54F8677D}" type="slidenum">
              <a:rPr lang="es-ES" smtClean="0"/>
              <a:pPr/>
              <a:t>‹Nº›</a:t>
            </a:fld>
            <a:endParaRPr lang="es-ES"/>
          </a:p>
        </p:txBody>
      </p:sp>
    </p:spTree>
    <p:extLst>
      <p:ext uri="{BB962C8B-B14F-4D97-AF65-F5344CB8AC3E}">
        <p14:creationId xmlns:p14="http://schemas.microsoft.com/office/powerpoint/2010/main" val="1736808860"/>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E4C3C9-D5E2-B0CF-8469-6E93700A486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F966F5E-EC4A-CE85-D64C-0B80A9E010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BF6098A-05E6-5708-89D5-5503D9B6E1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6487E97-EE26-D493-E73C-81C46E7D4E64}"/>
              </a:ext>
            </a:extLst>
          </p:cNvPr>
          <p:cNvSpPr>
            <a:spLocks noGrp="1"/>
          </p:cNvSpPr>
          <p:nvPr>
            <p:ph type="dt" sz="half" idx="10"/>
          </p:nvPr>
        </p:nvSpPr>
        <p:spPr/>
        <p:txBody>
          <a:bodyPr/>
          <a:lstStyle/>
          <a:p>
            <a:fld id="{395C7D3A-4BEC-47B0-AA92-AB7884A3A416}" type="datetimeFigureOut">
              <a:rPr lang="es-ES" smtClean="0"/>
              <a:t>22/05/2026</a:t>
            </a:fld>
            <a:endParaRPr lang="es-ES"/>
          </a:p>
        </p:txBody>
      </p:sp>
      <p:sp>
        <p:nvSpPr>
          <p:cNvPr id="6" name="Marcador de pie de página 5">
            <a:extLst>
              <a:ext uri="{FF2B5EF4-FFF2-40B4-BE49-F238E27FC236}">
                <a16:creationId xmlns:a16="http://schemas.microsoft.com/office/drawing/2014/main" id="{F65C2D47-C3ED-7AD9-1258-6D46A79A82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F5E620E-47FC-FAB0-4919-0C7ED16C50E5}"/>
              </a:ext>
            </a:extLst>
          </p:cNvPr>
          <p:cNvSpPr>
            <a:spLocks noGrp="1"/>
          </p:cNvSpPr>
          <p:nvPr>
            <p:ph type="sldNum" sz="quarter" idx="12"/>
          </p:nvPr>
        </p:nvSpPr>
        <p:spPr/>
        <p:txBody>
          <a:bodyPr/>
          <a:lstStyle/>
          <a:p>
            <a:r>
              <a:rPr lang="es-ES"/>
              <a:t>/  </a:t>
            </a:r>
            <a:fld id="{86CB4B4D-7CA3-9044-876B-883B54F8677D}" type="slidenum">
              <a:rPr lang="es-ES" smtClean="0"/>
              <a:pPr/>
              <a:t>‹Nº›</a:t>
            </a:fld>
            <a:endParaRPr lang="es-ES"/>
          </a:p>
        </p:txBody>
      </p:sp>
    </p:spTree>
    <p:extLst>
      <p:ext uri="{BB962C8B-B14F-4D97-AF65-F5344CB8AC3E}">
        <p14:creationId xmlns:p14="http://schemas.microsoft.com/office/powerpoint/2010/main" val="2301777353"/>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FA36852-475E-92BF-E01C-C577852690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03C3AB5-6577-191E-4A90-D73853E881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A764CD-28DC-07E0-2761-AF65CA452F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5C7D3A-4BEC-47B0-AA92-AB7884A3A416}" type="datetimeFigureOut">
              <a:rPr lang="es-ES" smtClean="0"/>
              <a:t>22/05/2026</a:t>
            </a:fld>
            <a:endParaRPr lang="es-ES"/>
          </a:p>
        </p:txBody>
      </p:sp>
      <p:sp>
        <p:nvSpPr>
          <p:cNvPr id="5" name="Marcador de pie de página 4">
            <a:extLst>
              <a:ext uri="{FF2B5EF4-FFF2-40B4-BE49-F238E27FC236}">
                <a16:creationId xmlns:a16="http://schemas.microsoft.com/office/drawing/2014/main" id="{85C6EF1A-127D-9A6A-ACDA-E8E79211A8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F449DA8-313B-13BA-54DF-CB6E47730C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r>
              <a:rPr lang="es-ES"/>
              <a:t>/  </a:t>
            </a:r>
            <a:fld id="{86CB4B4D-7CA3-9044-876B-883B54F8677D}" type="slidenum">
              <a:rPr lang="es-ES" smtClean="0"/>
              <a:pPr/>
              <a:t>‹Nº›</a:t>
            </a:fld>
            <a:endParaRPr lang="es-ES"/>
          </a:p>
        </p:txBody>
      </p:sp>
    </p:spTree>
    <p:extLst>
      <p:ext uri="{BB962C8B-B14F-4D97-AF65-F5344CB8AC3E}">
        <p14:creationId xmlns:p14="http://schemas.microsoft.com/office/powerpoint/2010/main" val="3939653002"/>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4" r:id="rId13"/>
    <p:sldLayoutId id="2147483815" r:id="rId14"/>
    <p:sldLayoutId id="2147483816" r:id="rId15"/>
    <p:sldLayoutId id="2147483817" r:id="rId16"/>
    <p:sldLayoutId id="2147483818" r:id="rId17"/>
    <p:sldLayoutId id="2147483819" r:id="rId18"/>
    <p:sldLayoutId id="2147483820" r:id="rId19"/>
    <p:sldLayoutId id="2147483821" r:id="rId20"/>
    <p:sldLayoutId id="2147483822" r:id="rId21"/>
    <p:sldLayoutId id="2147483672" r:id="rId22"/>
    <p:sldLayoutId id="2147483673" r:id="rId23"/>
    <p:sldLayoutId id="2147483669" r:id="rId2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svg"/><Relationship Id="rId4" Type="http://schemas.openxmlformats.org/officeDocument/2006/relationships/image" Target="../media/image24.sv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microsoft.com/office/2007/relationships/hdphoto" Target="../media/hdphoto2.wdp"/><Relationship Id="rId11" Type="http://schemas.openxmlformats.org/officeDocument/2006/relationships/image" Target="../media/image16.jpeg"/><Relationship Id="rId5" Type="http://schemas.openxmlformats.org/officeDocument/2006/relationships/image" Target="../media/image11.png"/><Relationship Id="rId10" Type="http://schemas.openxmlformats.org/officeDocument/2006/relationships/image" Target="../media/image15.jpeg"/><Relationship Id="rId4" Type="http://schemas.microsoft.com/office/2007/relationships/hdphoto" Target="../media/hdphoto1.wdp"/><Relationship Id="rId9"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D71A1D50-4EDB-3C63-E2A7-9310948A1D8D}"/>
              </a:ext>
            </a:extLst>
          </p:cNvPr>
          <p:cNvSpPr>
            <a:spLocks noGrp="1"/>
          </p:cNvSpPr>
          <p:nvPr>
            <p:ph type="body" sz="quarter" idx="1"/>
          </p:nvPr>
        </p:nvSpPr>
        <p:spPr/>
        <p:txBody>
          <a:bodyPr>
            <a:normAutofit fontScale="92500" lnSpcReduction="10000"/>
          </a:bodyPr>
          <a:lstStyle/>
          <a:p>
            <a:r>
              <a:rPr lang="es-ES"/>
              <a:t>Paula Suanzes Díez</a:t>
            </a:r>
          </a:p>
        </p:txBody>
      </p:sp>
      <p:sp>
        <p:nvSpPr>
          <p:cNvPr id="11" name="Título 10">
            <a:extLst>
              <a:ext uri="{FF2B5EF4-FFF2-40B4-BE49-F238E27FC236}">
                <a16:creationId xmlns:a16="http://schemas.microsoft.com/office/drawing/2014/main" id="{95D64DC3-4DE6-5213-F0CF-085C3F6A5BD8}"/>
              </a:ext>
            </a:extLst>
          </p:cNvPr>
          <p:cNvSpPr>
            <a:spLocks noGrp="1"/>
          </p:cNvSpPr>
          <p:nvPr>
            <p:ph type="title"/>
          </p:nvPr>
        </p:nvSpPr>
        <p:spPr>
          <a:xfrm>
            <a:off x="1021404" y="2798838"/>
            <a:ext cx="9985443" cy="1478858"/>
          </a:xfrm>
        </p:spPr>
        <p:txBody>
          <a:bodyPr/>
          <a:lstStyle/>
          <a:p>
            <a:r>
              <a:rPr lang="es-ES" sz="3600"/>
              <a:t>Limitaciones y necesidades no cubiertas del TAR actual. ¿Qué aportarán los nuevos fármacos?</a:t>
            </a:r>
          </a:p>
        </p:txBody>
      </p:sp>
      <p:sp>
        <p:nvSpPr>
          <p:cNvPr id="4" name="Marcador de texto 3">
            <a:extLst>
              <a:ext uri="{FF2B5EF4-FFF2-40B4-BE49-F238E27FC236}">
                <a16:creationId xmlns:a16="http://schemas.microsoft.com/office/drawing/2014/main" id="{891097DC-2E1B-14BC-391D-0987FBF029D8}"/>
              </a:ext>
            </a:extLst>
          </p:cNvPr>
          <p:cNvSpPr>
            <a:spLocks noGrp="1"/>
          </p:cNvSpPr>
          <p:nvPr>
            <p:ph type="body" sz="quarter" idx="10"/>
          </p:nvPr>
        </p:nvSpPr>
        <p:spPr/>
        <p:txBody>
          <a:bodyPr/>
          <a:lstStyle/>
          <a:p>
            <a:r>
              <a:rPr lang="es-ES"/>
              <a:t>Unidad de VIH/ITS, Servicio de Enfermedades Infecciosas, H. U. Vall </a:t>
            </a:r>
            <a:r>
              <a:rPr lang="es-ES" err="1"/>
              <a:t>d’Hebron</a:t>
            </a:r>
            <a:endParaRPr lang="es-ES"/>
          </a:p>
        </p:txBody>
      </p:sp>
    </p:spTree>
    <p:extLst>
      <p:ext uri="{BB962C8B-B14F-4D97-AF65-F5344CB8AC3E}">
        <p14:creationId xmlns:p14="http://schemas.microsoft.com/office/powerpoint/2010/main" val="154544414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DD1C1-8687-E7AE-2694-9B39126B8DA3}"/>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173B7BFC-05CC-1940-B72E-2D649CEB8E21}"/>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pic>
        <p:nvPicPr>
          <p:cNvPr id="8" name="Imagen 7">
            <a:extLst>
              <a:ext uri="{FF2B5EF4-FFF2-40B4-BE49-F238E27FC236}">
                <a16:creationId xmlns:a16="http://schemas.microsoft.com/office/drawing/2014/main" id="{0A5733C1-9BB9-6CA0-8B72-F95F5D554B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6135" y="1412276"/>
            <a:ext cx="8240231" cy="5019004"/>
          </a:xfrm>
          <a:prstGeom prst="rect">
            <a:avLst/>
          </a:prstGeom>
        </p:spPr>
      </p:pic>
      <p:sp>
        <p:nvSpPr>
          <p:cNvPr id="14" name="Marcador de pie de página 4">
            <a:extLst>
              <a:ext uri="{FF2B5EF4-FFF2-40B4-BE49-F238E27FC236}">
                <a16:creationId xmlns:a16="http://schemas.microsoft.com/office/drawing/2014/main" id="{12526B9C-FD47-D678-80A6-67DCE5F13D49}"/>
              </a:ext>
            </a:extLst>
          </p:cNvPr>
          <p:cNvSpPr>
            <a:spLocks noGrp="1"/>
          </p:cNvSpPr>
          <p:nvPr>
            <p:ph type="ftr" sz="quarter" idx="24"/>
          </p:nvPr>
        </p:nvSpPr>
        <p:spPr>
          <a:xfrm>
            <a:off x="7198765" y="6330865"/>
            <a:ext cx="3252929" cy="200830"/>
          </a:xfrm>
        </p:spPr>
        <p:txBody>
          <a:bodyPr/>
          <a:lstStyle/>
          <a:p>
            <a:pPr algn="r"/>
            <a:r>
              <a:rPr lang="en-US" sz="800" err="1">
                <a:solidFill>
                  <a:schemeClr val="bg1">
                    <a:lumMod val="50000"/>
                  </a:schemeClr>
                </a:solidFill>
              </a:rPr>
              <a:t>Adaptada</a:t>
            </a:r>
            <a:r>
              <a:rPr lang="en-US" sz="800">
                <a:solidFill>
                  <a:schemeClr val="bg1">
                    <a:lumMod val="50000"/>
                  </a:schemeClr>
                </a:solidFill>
              </a:rPr>
              <a:t> de Chou TC et al. Viruses. 2024 Jul 19;16(7):1163. </a:t>
            </a:r>
            <a:endParaRPr lang="pt-BR" sz="800">
              <a:solidFill>
                <a:schemeClr val="bg1">
                  <a:lumMod val="50000"/>
                </a:schemeClr>
              </a:solidFill>
            </a:endParaRPr>
          </a:p>
        </p:txBody>
      </p:sp>
      <p:sp>
        <p:nvSpPr>
          <p:cNvPr id="10" name="Flecha: a la derecha 9">
            <a:extLst>
              <a:ext uri="{FF2B5EF4-FFF2-40B4-BE49-F238E27FC236}">
                <a16:creationId xmlns:a16="http://schemas.microsoft.com/office/drawing/2014/main" id="{B33743D3-6FC4-15B6-0C10-25579A9780AF}"/>
              </a:ext>
            </a:extLst>
          </p:cNvPr>
          <p:cNvSpPr/>
          <p:nvPr/>
        </p:nvSpPr>
        <p:spPr>
          <a:xfrm>
            <a:off x="5786769" y="3861593"/>
            <a:ext cx="1847407" cy="5528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b="1"/>
              <a:t>ART</a:t>
            </a:r>
          </a:p>
        </p:txBody>
      </p:sp>
      <p:sp>
        <p:nvSpPr>
          <p:cNvPr id="12" name="CuadroTexto 11">
            <a:extLst>
              <a:ext uri="{FF2B5EF4-FFF2-40B4-BE49-F238E27FC236}">
                <a16:creationId xmlns:a16="http://schemas.microsoft.com/office/drawing/2014/main" id="{14B3132F-5F80-6A72-56E1-BC19135FC118}"/>
              </a:ext>
            </a:extLst>
          </p:cNvPr>
          <p:cNvSpPr txBox="1"/>
          <p:nvPr/>
        </p:nvSpPr>
        <p:spPr>
          <a:xfrm>
            <a:off x="5677786" y="3727988"/>
            <a:ext cx="552893" cy="246221"/>
          </a:xfrm>
          <a:prstGeom prst="rect">
            <a:avLst/>
          </a:prstGeom>
          <a:noFill/>
        </p:spPr>
        <p:txBody>
          <a:bodyPr wrap="square" rtlCol="0">
            <a:spAutoFit/>
          </a:bodyPr>
          <a:lstStyle/>
          <a:p>
            <a:pPr algn="ctr"/>
            <a:r>
              <a:rPr lang="es-ES" sz="1000" b="1">
                <a:solidFill>
                  <a:schemeClr val="accent1"/>
                </a:solidFill>
              </a:rPr>
              <a:t>START</a:t>
            </a:r>
          </a:p>
        </p:txBody>
      </p:sp>
      <p:sp>
        <p:nvSpPr>
          <p:cNvPr id="13" name="CuadroTexto 12">
            <a:extLst>
              <a:ext uri="{FF2B5EF4-FFF2-40B4-BE49-F238E27FC236}">
                <a16:creationId xmlns:a16="http://schemas.microsoft.com/office/drawing/2014/main" id="{2AD8A7D0-0681-6526-334A-BBAB7981469E}"/>
              </a:ext>
            </a:extLst>
          </p:cNvPr>
          <p:cNvSpPr txBox="1"/>
          <p:nvPr/>
        </p:nvSpPr>
        <p:spPr>
          <a:xfrm>
            <a:off x="7519875" y="3729126"/>
            <a:ext cx="393404" cy="246221"/>
          </a:xfrm>
          <a:prstGeom prst="rect">
            <a:avLst/>
          </a:prstGeom>
          <a:solidFill>
            <a:schemeClr val="bg1"/>
          </a:solidFill>
        </p:spPr>
        <p:txBody>
          <a:bodyPr wrap="square" lIns="0" rIns="0" rtlCol="0">
            <a:spAutoFit/>
          </a:bodyPr>
          <a:lstStyle/>
          <a:p>
            <a:pPr algn="ctr"/>
            <a:r>
              <a:rPr lang="es-ES" sz="1000" b="1">
                <a:solidFill>
                  <a:schemeClr val="accent1"/>
                </a:solidFill>
              </a:rPr>
              <a:t>STOP</a:t>
            </a:r>
          </a:p>
        </p:txBody>
      </p:sp>
    </p:spTree>
    <p:extLst>
      <p:ext uri="{BB962C8B-B14F-4D97-AF65-F5344CB8AC3E}">
        <p14:creationId xmlns:p14="http://schemas.microsoft.com/office/powerpoint/2010/main" val="227709758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155BD-DE67-979F-7A77-EA18655FF59E}"/>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F409248D-F59F-3191-984A-59558BDDEF8A}"/>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pic>
        <p:nvPicPr>
          <p:cNvPr id="3" name="Imatge 2" descr="Imatge que conté text, diagrama, captura de pantalla&#10;&#10;Pot ser que el contingut generat per IA no sigui correcte.">
            <a:extLst>
              <a:ext uri="{FF2B5EF4-FFF2-40B4-BE49-F238E27FC236}">
                <a16:creationId xmlns:a16="http://schemas.microsoft.com/office/drawing/2014/main" id="{7C2EBFFC-A015-C5BA-AF98-694E06CF6228}"/>
              </a:ext>
            </a:extLst>
          </p:cNvPr>
          <p:cNvPicPr>
            <a:picLocks noChangeAspect="1"/>
          </p:cNvPicPr>
          <p:nvPr/>
        </p:nvPicPr>
        <p:blipFill>
          <a:blip r:embed="rId3"/>
          <a:srcRect l="5208" t="7059" r="3385" b="8163"/>
          <a:stretch>
            <a:fillRect/>
          </a:stretch>
        </p:blipFill>
        <p:spPr>
          <a:xfrm>
            <a:off x="2216727" y="1425512"/>
            <a:ext cx="7758550" cy="5046548"/>
          </a:xfrm>
          <a:prstGeom prst="rect">
            <a:avLst/>
          </a:prstGeom>
        </p:spPr>
      </p:pic>
      <p:sp>
        <p:nvSpPr>
          <p:cNvPr id="2" name="QuadreDeText 1">
            <a:extLst>
              <a:ext uri="{FF2B5EF4-FFF2-40B4-BE49-F238E27FC236}">
                <a16:creationId xmlns:a16="http://schemas.microsoft.com/office/drawing/2014/main" id="{5CD58BA0-8BD2-3C59-75F0-B87713948F84}"/>
              </a:ext>
            </a:extLst>
          </p:cNvPr>
          <p:cNvSpPr txBox="1"/>
          <p:nvPr/>
        </p:nvSpPr>
        <p:spPr>
          <a:xfrm>
            <a:off x="5907974" y="6368143"/>
            <a:ext cx="60960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800" err="1"/>
              <a:t>Adaptada</a:t>
            </a:r>
            <a:r>
              <a:rPr lang="en-US" sz="800"/>
              <a:t> de Moretti S et al. Int J Mol Sci. 2023;24(15):12193. Created in https://BioRender.com</a:t>
            </a:r>
            <a:endParaRPr lang="ca-ES"/>
          </a:p>
        </p:txBody>
      </p:sp>
    </p:spTree>
    <p:extLst>
      <p:ext uri="{BB962C8B-B14F-4D97-AF65-F5344CB8AC3E}">
        <p14:creationId xmlns:p14="http://schemas.microsoft.com/office/powerpoint/2010/main" val="23984650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0FA1D-D3B9-0810-C67A-72609C8A997E}"/>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31D51A4D-F431-53D3-D0A4-DCBB1CCB298D}"/>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sp>
        <p:nvSpPr>
          <p:cNvPr id="7" name="Rectángulo 6">
            <a:extLst>
              <a:ext uri="{FF2B5EF4-FFF2-40B4-BE49-F238E27FC236}">
                <a16:creationId xmlns:a16="http://schemas.microsoft.com/office/drawing/2014/main" id="{598ECEB3-5478-30B4-284B-667E8BE08ED8}"/>
              </a:ext>
            </a:extLst>
          </p:cNvPr>
          <p:cNvSpPr/>
          <p:nvPr/>
        </p:nvSpPr>
        <p:spPr>
          <a:xfrm>
            <a:off x="443551" y="1232824"/>
            <a:ext cx="4201237" cy="2514017"/>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0" tIns="360000" rIns="360000" bIns="360000" rtlCol="0" anchor="ctr"/>
          <a:lstStyle/>
          <a:p>
            <a:pPr>
              <a:spcBef>
                <a:spcPts val="600"/>
              </a:spcBef>
              <a:spcAft>
                <a:spcPts val="1200"/>
              </a:spcAft>
            </a:pPr>
            <a:endParaRPr lang="es-ES" sz="2400">
              <a:solidFill>
                <a:schemeClr val="tx1"/>
              </a:solidFill>
            </a:endParaRPr>
          </a:p>
        </p:txBody>
      </p:sp>
      <p:pic>
        <p:nvPicPr>
          <p:cNvPr id="12" name="Gráfico 11" descr="Medicina contorno">
            <a:extLst>
              <a:ext uri="{FF2B5EF4-FFF2-40B4-BE49-F238E27FC236}">
                <a16:creationId xmlns:a16="http://schemas.microsoft.com/office/drawing/2014/main" id="{1900C858-C8AB-DBEF-E644-A9BD3993933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741762" y="1368189"/>
            <a:ext cx="755176" cy="755176"/>
          </a:xfrm>
          <a:prstGeom prst="rect">
            <a:avLst/>
          </a:prstGeom>
        </p:spPr>
      </p:pic>
      <p:sp>
        <p:nvSpPr>
          <p:cNvPr id="13" name="Rectángulo 12">
            <a:extLst>
              <a:ext uri="{FF2B5EF4-FFF2-40B4-BE49-F238E27FC236}">
                <a16:creationId xmlns:a16="http://schemas.microsoft.com/office/drawing/2014/main" id="{1C10A17B-3B5A-CEB6-C295-2F44552FFAAF}"/>
              </a:ext>
            </a:extLst>
          </p:cNvPr>
          <p:cNvSpPr/>
          <p:nvPr/>
        </p:nvSpPr>
        <p:spPr>
          <a:xfrm>
            <a:off x="443552" y="3917263"/>
            <a:ext cx="4201236" cy="2514017"/>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0" tIns="360000" rIns="360000" bIns="360000" rtlCol="0" anchor="ctr"/>
          <a:lstStyle/>
          <a:p>
            <a:pPr>
              <a:spcBef>
                <a:spcPts val="600"/>
              </a:spcBef>
              <a:spcAft>
                <a:spcPts val="1200"/>
              </a:spcAft>
            </a:pPr>
            <a:endParaRPr lang="es-ES" sz="2400">
              <a:solidFill>
                <a:schemeClr val="tx1"/>
              </a:solidFill>
            </a:endParaRPr>
          </a:p>
        </p:txBody>
      </p:sp>
      <p:pic>
        <p:nvPicPr>
          <p:cNvPr id="17" name="Gráfico 16" descr="Cerebro en la cabeza contorno">
            <a:extLst>
              <a:ext uri="{FF2B5EF4-FFF2-40B4-BE49-F238E27FC236}">
                <a16:creationId xmlns:a16="http://schemas.microsoft.com/office/drawing/2014/main" id="{706DAB09-A6CE-5AF5-4BFD-DC735D53935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582538" y="4060209"/>
            <a:ext cx="914400" cy="914400"/>
          </a:xfrm>
          <a:prstGeom prst="rect">
            <a:avLst/>
          </a:prstGeom>
        </p:spPr>
      </p:pic>
      <p:sp>
        <p:nvSpPr>
          <p:cNvPr id="18" name="Rectángulo 17">
            <a:extLst>
              <a:ext uri="{FF2B5EF4-FFF2-40B4-BE49-F238E27FC236}">
                <a16:creationId xmlns:a16="http://schemas.microsoft.com/office/drawing/2014/main" id="{E6C50BD8-1934-D1BE-3C45-AB5CBA8C692E}"/>
              </a:ext>
            </a:extLst>
          </p:cNvPr>
          <p:cNvSpPr/>
          <p:nvPr/>
        </p:nvSpPr>
        <p:spPr>
          <a:xfrm>
            <a:off x="7547212" y="1232824"/>
            <a:ext cx="4201238" cy="2506663"/>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0" tIns="360000" rIns="360000" bIns="360000" rtlCol="0" anchor="ctr"/>
          <a:lstStyle/>
          <a:p>
            <a:pPr>
              <a:spcBef>
                <a:spcPts val="600"/>
              </a:spcBef>
              <a:spcAft>
                <a:spcPts val="1200"/>
              </a:spcAft>
            </a:pPr>
            <a:endParaRPr lang="es-ES" sz="2400">
              <a:solidFill>
                <a:schemeClr val="tx1"/>
              </a:solidFill>
            </a:endParaRPr>
          </a:p>
        </p:txBody>
      </p:sp>
      <p:pic>
        <p:nvPicPr>
          <p:cNvPr id="21" name="Gráfico 20" descr="Grupo de personas contorno">
            <a:extLst>
              <a:ext uri="{FF2B5EF4-FFF2-40B4-BE49-F238E27FC236}">
                <a16:creationId xmlns:a16="http://schemas.microsoft.com/office/drawing/2014/main" id="{6B8C4A1C-1851-D439-4A37-2AC7BBDE975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715767" y="1368189"/>
            <a:ext cx="914400" cy="914400"/>
          </a:xfrm>
          <a:prstGeom prst="rect">
            <a:avLst/>
          </a:prstGeom>
        </p:spPr>
      </p:pic>
      <p:sp>
        <p:nvSpPr>
          <p:cNvPr id="23" name="Rectángulo 22">
            <a:extLst>
              <a:ext uri="{FF2B5EF4-FFF2-40B4-BE49-F238E27FC236}">
                <a16:creationId xmlns:a16="http://schemas.microsoft.com/office/drawing/2014/main" id="{BE5A31A2-181E-3DE2-2DD5-F6A3F542FD09}"/>
              </a:ext>
            </a:extLst>
          </p:cNvPr>
          <p:cNvSpPr/>
          <p:nvPr/>
        </p:nvSpPr>
        <p:spPr>
          <a:xfrm>
            <a:off x="7547212" y="3917263"/>
            <a:ext cx="4201238" cy="2506663"/>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0" tIns="360000" rIns="360000" bIns="360000" rtlCol="0" anchor="ctr"/>
          <a:lstStyle/>
          <a:p>
            <a:pPr>
              <a:spcBef>
                <a:spcPts val="600"/>
              </a:spcBef>
              <a:spcAft>
                <a:spcPts val="1200"/>
              </a:spcAft>
            </a:pPr>
            <a:endParaRPr lang="es-ES" sz="2400">
              <a:solidFill>
                <a:schemeClr val="tx1"/>
              </a:solidFill>
            </a:endParaRPr>
          </a:p>
        </p:txBody>
      </p:sp>
      <p:pic>
        <p:nvPicPr>
          <p:cNvPr id="26" name="Gráfico 25" descr="Hospital contorno">
            <a:extLst>
              <a:ext uri="{FF2B5EF4-FFF2-40B4-BE49-F238E27FC236}">
                <a16:creationId xmlns:a16="http://schemas.microsoft.com/office/drawing/2014/main" id="{CA3193C4-F049-CA3C-791E-91EFF441B0DD}"/>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0715767" y="4063621"/>
            <a:ext cx="914400" cy="914400"/>
          </a:xfrm>
          <a:prstGeom prst="rect">
            <a:avLst/>
          </a:prstGeom>
        </p:spPr>
      </p:pic>
      <p:sp>
        <p:nvSpPr>
          <p:cNvPr id="28" name="Flecha: hacia arriba 27">
            <a:extLst>
              <a:ext uri="{FF2B5EF4-FFF2-40B4-BE49-F238E27FC236}">
                <a16:creationId xmlns:a16="http://schemas.microsoft.com/office/drawing/2014/main" id="{464F60E6-5D01-C791-673A-83B189E7CA39}"/>
              </a:ext>
            </a:extLst>
          </p:cNvPr>
          <p:cNvSpPr/>
          <p:nvPr/>
        </p:nvSpPr>
        <p:spPr>
          <a:xfrm rot="7523120">
            <a:off x="4428699" y="2630604"/>
            <a:ext cx="334372" cy="556148"/>
          </a:xfrm>
          <a:prstGeom prst="upArrow">
            <a:avLst/>
          </a:prstGeom>
          <a:solidFill>
            <a:srgbClr val="C293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Flecha: hacia arriba 28">
            <a:extLst>
              <a:ext uri="{FF2B5EF4-FFF2-40B4-BE49-F238E27FC236}">
                <a16:creationId xmlns:a16="http://schemas.microsoft.com/office/drawing/2014/main" id="{6BE855A7-DD26-54EE-47C8-5B9A0CADEA73}"/>
              </a:ext>
            </a:extLst>
          </p:cNvPr>
          <p:cNvSpPr/>
          <p:nvPr/>
        </p:nvSpPr>
        <p:spPr>
          <a:xfrm rot="13619169">
            <a:off x="7399052" y="2630604"/>
            <a:ext cx="334372" cy="556148"/>
          </a:xfrm>
          <a:prstGeom prst="upArrow">
            <a:avLst/>
          </a:prstGeom>
          <a:solidFill>
            <a:srgbClr val="C293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Flecha: hacia arriba 29">
            <a:extLst>
              <a:ext uri="{FF2B5EF4-FFF2-40B4-BE49-F238E27FC236}">
                <a16:creationId xmlns:a16="http://schemas.microsoft.com/office/drawing/2014/main" id="{3B284281-4814-E72E-7894-D21F703CB118}"/>
              </a:ext>
            </a:extLst>
          </p:cNvPr>
          <p:cNvSpPr/>
          <p:nvPr/>
        </p:nvSpPr>
        <p:spPr>
          <a:xfrm rot="2985286">
            <a:off x="4448034" y="4620901"/>
            <a:ext cx="334372" cy="556148"/>
          </a:xfrm>
          <a:prstGeom prst="upArrow">
            <a:avLst/>
          </a:prstGeom>
          <a:solidFill>
            <a:srgbClr val="C293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Flecha: hacia arriba 30">
            <a:extLst>
              <a:ext uri="{FF2B5EF4-FFF2-40B4-BE49-F238E27FC236}">
                <a16:creationId xmlns:a16="http://schemas.microsoft.com/office/drawing/2014/main" id="{8FD36315-ABF7-A87F-4024-0A61C249DB2D}"/>
              </a:ext>
            </a:extLst>
          </p:cNvPr>
          <p:cNvSpPr/>
          <p:nvPr/>
        </p:nvSpPr>
        <p:spPr>
          <a:xfrm rot="18644048">
            <a:off x="7420350" y="4533259"/>
            <a:ext cx="334372" cy="556148"/>
          </a:xfrm>
          <a:prstGeom prst="upArrow">
            <a:avLst/>
          </a:prstGeom>
          <a:solidFill>
            <a:srgbClr val="C293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CuadroTexto 31">
            <a:extLst>
              <a:ext uri="{FF2B5EF4-FFF2-40B4-BE49-F238E27FC236}">
                <a16:creationId xmlns:a16="http://schemas.microsoft.com/office/drawing/2014/main" id="{7F8AA777-A5CC-5687-AECE-B52956455B34}"/>
              </a:ext>
            </a:extLst>
          </p:cNvPr>
          <p:cNvSpPr txBox="1"/>
          <p:nvPr/>
        </p:nvSpPr>
        <p:spPr>
          <a:xfrm>
            <a:off x="7727829" y="1330064"/>
            <a:ext cx="4295239" cy="2362185"/>
          </a:xfrm>
          <a:prstGeom prst="rect">
            <a:avLst/>
          </a:prstGeom>
          <a:noFill/>
        </p:spPr>
        <p:txBody>
          <a:bodyPr wrap="square" rtlCol="0">
            <a:spAutoFit/>
          </a:bodyPr>
          <a:lstStyle/>
          <a:p>
            <a:pPr>
              <a:spcBef>
                <a:spcPts val="300"/>
              </a:spcBef>
              <a:spcAft>
                <a:spcPts val="600"/>
              </a:spcAft>
            </a:pPr>
            <a:r>
              <a:rPr lang="es-ES" sz="2000" b="1" dirty="0"/>
              <a:t>Social</a:t>
            </a:r>
          </a:p>
          <a:p>
            <a:pPr marL="285750" indent="-285750">
              <a:spcBef>
                <a:spcPts val="300"/>
              </a:spcBef>
              <a:spcAft>
                <a:spcPts val="300"/>
              </a:spcAft>
              <a:buFontTx/>
              <a:buChar char="-"/>
            </a:pPr>
            <a:r>
              <a:rPr lang="es-ES" sz="2000" dirty="0"/>
              <a:t>Estigma</a:t>
            </a:r>
          </a:p>
          <a:p>
            <a:pPr marL="285750" indent="-285750">
              <a:spcBef>
                <a:spcPts val="300"/>
              </a:spcBef>
              <a:spcAft>
                <a:spcPts val="300"/>
              </a:spcAft>
              <a:buFontTx/>
              <a:buChar char="-"/>
            </a:pPr>
            <a:r>
              <a:rPr lang="es-ES" sz="2000" dirty="0"/>
              <a:t>Vulnerabilidad social</a:t>
            </a:r>
          </a:p>
          <a:p>
            <a:pPr marL="285750" indent="-285750">
              <a:spcBef>
                <a:spcPts val="300"/>
              </a:spcBef>
              <a:spcAft>
                <a:spcPts val="300"/>
              </a:spcAft>
              <a:buFontTx/>
              <a:buChar char="-"/>
            </a:pPr>
            <a:r>
              <a:rPr lang="es-ES" sz="2000" dirty="0"/>
              <a:t>Género</a:t>
            </a:r>
          </a:p>
          <a:p>
            <a:pPr marL="285750" indent="-285750">
              <a:spcBef>
                <a:spcPts val="300"/>
              </a:spcBef>
              <a:spcAft>
                <a:spcPts val="300"/>
              </a:spcAft>
              <a:buFontTx/>
              <a:buChar char="-"/>
            </a:pPr>
            <a:r>
              <a:rPr lang="es-ES" sz="2000" dirty="0"/>
              <a:t>Inestabilidad laboral</a:t>
            </a:r>
          </a:p>
          <a:p>
            <a:pPr marL="285750" indent="-285750">
              <a:spcBef>
                <a:spcPts val="300"/>
              </a:spcBef>
              <a:spcAft>
                <a:spcPts val="300"/>
              </a:spcAft>
              <a:buFontTx/>
              <a:buChar char="-"/>
            </a:pPr>
            <a:r>
              <a:rPr lang="es-ES" sz="2000" dirty="0"/>
              <a:t>Inestabilidad residencial</a:t>
            </a:r>
          </a:p>
        </p:txBody>
      </p:sp>
      <p:sp>
        <p:nvSpPr>
          <p:cNvPr id="33" name="CuadroTexto 32">
            <a:extLst>
              <a:ext uri="{FF2B5EF4-FFF2-40B4-BE49-F238E27FC236}">
                <a16:creationId xmlns:a16="http://schemas.microsoft.com/office/drawing/2014/main" id="{AC6D7ADD-BA92-4F52-7F34-48A2FD70E140}"/>
              </a:ext>
            </a:extLst>
          </p:cNvPr>
          <p:cNvSpPr txBox="1"/>
          <p:nvPr/>
        </p:nvSpPr>
        <p:spPr>
          <a:xfrm>
            <a:off x="7837907" y="4009029"/>
            <a:ext cx="4295239" cy="2092881"/>
          </a:xfrm>
          <a:prstGeom prst="rect">
            <a:avLst/>
          </a:prstGeom>
          <a:noFill/>
        </p:spPr>
        <p:txBody>
          <a:bodyPr wrap="square" rtlCol="0">
            <a:spAutoFit/>
          </a:bodyPr>
          <a:lstStyle/>
          <a:p>
            <a:pPr>
              <a:spcBef>
                <a:spcPts val="300"/>
              </a:spcBef>
              <a:spcAft>
                <a:spcPts val="600"/>
              </a:spcAft>
            </a:pPr>
            <a:r>
              <a:rPr lang="es-ES" sz="2000" b="1"/>
              <a:t>Sistema</a:t>
            </a:r>
          </a:p>
          <a:p>
            <a:pPr marL="342900" indent="-342900">
              <a:spcBef>
                <a:spcPts val="300"/>
              </a:spcBef>
              <a:spcAft>
                <a:spcPts val="600"/>
              </a:spcAft>
              <a:buFontTx/>
              <a:buChar char="-"/>
            </a:pPr>
            <a:r>
              <a:rPr lang="es-ES" sz="2000"/>
              <a:t>Acceso</a:t>
            </a:r>
          </a:p>
          <a:p>
            <a:pPr marL="342900" indent="-342900">
              <a:spcBef>
                <a:spcPts val="300"/>
              </a:spcBef>
              <a:spcAft>
                <a:spcPts val="600"/>
              </a:spcAft>
              <a:buFontTx/>
              <a:buChar char="-"/>
            </a:pPr>
            <a:r>
              <a:rPr lang="es-ES" sz="2000"/>
              <a:t>Transporte</a:t>
            </a:r>
          </a:p>
          <a:p>
            <a:pPr marL="342900" indent="-342900">
              <a:spcBef>
                <a:spcPts val="300"/>
              </a:spcBef>
              <a:spcAft>
                <a:spcPts val="600"/>
              </a:spcAft>
              <a:buFontTx/>
              <a:buChar char="-"/>
            </a:pPr>
            <a:r>
              <a:rPr lang="es-ES" sz="2000"/>
              <a:t>Horarios incompatibles</a:t>
            </a:r>
          </a:p>
          <a:p>
            <a:pPr marL="342900" indent="-342900">
              <a:spcBef>
                <a:spcPts val="300"/>
              </a:spcBef>
              <a:spcAft>
                <a:spcPts val="600"/>
              </a:spcAft>
              <a:buFontTx/>
              <a:buChar char="-"/>
            </a:pPr>
            <a:r>
              <a:rPr lang="es-ES" sz="2000"/>
              <a:t>Barreras administrativas</a:t>
            </a:r>
          </a:p>
        </p:txBody>
      </p:sp>
      <p:sp>
        <p:nvSpPr>
          <p:cNvPr id="34" name="CuadroTexto 33">
            <a:extLst>
              <a:ext uri="{FF2B5EF4-FFF2-40B4-BE49-F238E27FC236}">
                <a16:creationId xmlns:a16="http://schemas.microsoft.com/office/drawing/2014/main" id="{6694BA96-2F6D-784B-99BE-A6A47C0ACECC}"/>
              </a:ext>
            </a:extLst>
          </p:cNvPr>
          <p:cNvSpPr txBox="1"/>
          <p:nvPr/>
        </p:nvSpPr>
        <p:spPr>
          <a:xfrm>
            <a:off x="624166" y="1368189"/>
            <a:ext cx="4295239" cy="1977464"/>
          </a:xfrm>
          <a:prstGeom prst="rect">
            <a:avLst/>
          </a:prstGeom>
          <a:noFill/>
        </p:spPr>
        <p:txBody>
          <a:bodyPr wrap="square" rtlCol="0">
            <a:spAutoFit/>
          </a:bodyPr>
          <a:lstStyle/>
          <a:p>
            <a:pPr>
              <a:spcBef>
                <a:spcPts val="300"/>
              </a:spcBef>
              <a:spcAft>
                <a:spcPts val="600"/>
              </a:spcAft>
            </a:pPr>
            <a:r>
              <a:rPr lang="es-ES" sz="2000" b="1"/>
              <a:t>Tratamiento</a:t>
            </a:r>
          </a:p>
          <a:p>
            <a:pPr marL="285750" indent="-285750">
              <a:spcBef>
                <a:spcPts val="300"/>
              </a:spcBef>
              <a:spcAft>
                <a:spcPts val="300"/>
              </a:spcAft>
              <a:buFontTx/>
              <a:buChar char="-"/>
            </a:pPr>
            <a:r>
              <a:rPr lang="es-ES" sz="2000"/>
              <a:t>Efectos adversos</a:t>
            </a:r>
          </a:p>
          <a:p>
            <a:pPr marL="285750" indent="-285750">
              <a:spcBef>
                <a:spcPts val="300"/>
              </a:spcBef>
              <a:spcAft>
                <a:spcPts val="300"/>
              </a:spcAft>
              <a:buFontTx/>
              <a:buChar char="-"/>
            </a:pPr>
            <a:r>
              <a:rPr lang="es-ES" sz="2000"/>
              <a:t>Complejidad</a:t>
            </a:r>
          </a:p>
          <a:p>
            <a:pPr marL="285750" indent="-285750">
              <a:spcBef>
                <a:spcPts val="300"/>
              </a:spcBef>
              <a:spcAft>
                <a:spcPts val="300"/>
              </a:spcAft>
              <a:buFontTx/>
              <a:buChar char="-"/>
            </a:pPr>
            <a:r>
              <a:rPr lang="es-ES" sz="2000"/>
              <a:t>Interacciones farmacológicas</a:t>
            </a:r>
          </a:p>
          <a:p>
            <a:pPr marL="285750" indent="-285750">
              <a:spcBef>
                <a:spcPts val="300"/>
              </a:spcBef>
              <a:spcAft>
                <a:spcPts val="300"/>
              </a:spcAft>
              <a:buFontTx/>
              <a:buChar char="-"/>
            </a:pPr>
            <a:r>
              <a:rPr lang="es-ES" sz="2000"/>
              <a:t>“Fatiga”</a:t>
            </a:r>
          </a:p>
        </p:txBody>
      </p:sp>
      <p:sp>
        <p:nvSpPr>
          <p:cNvPr id="35" name="CuadroTexto 34">
            <a:extLst>
              <a:ext uri="{FF2B5EF4-FFF2-40B4-BE49-F238E27FC236}">
                <a16:creationId xmlns:a16="http://schemas.microsoft.com/office/drawing/2014/main" id="{EFA7F503-1B98-542A-F679-574068D97EC3}"/>
              </a:ext>
            </a:extLst>
          </p:cNvPr>
          <p:cNvSpPr txBox="1"/>
          <p:nvPr/>
        </p:nvSpPr>
        <p:spPr>
          <a:xfrm>
            <a:off x="624165" y="4060209"/>
            <a:ext cx="4295239" cy="1669688"/>
          </a:xfrm>
          <a:prstGeom prst="rect">
            <a:avLst/>
          </a:prstGeom>
          <a:noFill/>
        </p:spPr>
        <p:txBody>
          <a:bodyPr wrap="square" rtlCol="0">
            <a:spAutoFit/>
          </a:bodyPr>
          <a:lstStyle/>
          <a:p>
            <a:pPr>
              <a:spcBef>
                <a:spcPts val="300"/>
              </a:spcBef>
              <a:spcAft>
                <a:spcPts val="600"/>
              </a:spcAft>
            </a:pPr>
            <a:r>
              <a:rPr lang="es-ES" sz="2000" b="1"/>
              <a:t>Individuo</a:t>
            </a:r>
          </a:p>
          <a:p>
            <a:pPr marL="342900" indent="-342900">
              <a:spcBef>
                <a:spcPts val="300"/>
              </a:spcBef>
              <a:spcAft>
                <a:spcPts val="600"/>
              </a:spcAft>
              <a:buFontTx/>
              <a:buChar char="-"/>
            </a:pPr>
            <a:r>
              <a:rPr lang="es-ES" sz="2000"/>
              <a:t>Olvidos</a:t>
            </a:r>
          </a:p>
          <a:p>
            <a:pPr marL="342900" indent="-342900">
              <a:spcBef>
                <a:spcPts val="300"/>
              </a:spcBef>
              <a:spcAft>
                <a:spcPts val="600"/>
              </a:spcAft>
              <a:buFontTx/>
              <a:buChar char="-"/>
            </a:pPr>
            <a:r>
              <a:rPr lang="es-ES" sz="2000"/>
              <a:t>Salud mental</a:t>
            </a:r>
          </a:p>
          <a:p>
            <a:pPr marL="342900" indent="-342900">
              <a:spcBef>
                <a:spcPts val="300"/>
              </a:spcBef>
              <a:spcAft>
                <a:spcPts val="600"/>
              </a:spcAft>
              <a:buFontTx/>
              <a:buChar char="-"/>
            </a:pPr>
            <a:r>
              <a:rPr lang="es-ES" sz="2000"/>
              <a:t>Uso de sustancias</a:t>
            </a:r>
          </a:p>
        </p:txBody>
      </p:sp>
      <p:sp>
        <p:nvSpPr>
          <p:cNvPr id="36" name="Rectángulo 35">
            <a:extLst>
              <a:ext uri="{FF2B5EF4-FFF2-40B4-BE49-F238E27FC236}">
                <a16:creationId xmlns:a16="http://schemas.microsoft.com/office/drawing/2014/main" id="{320A8D24-1730-47FB-112B-AF9E031224E5}"/>
              </a:ext>
            </a:extLst>
          </p:cNvPr>
          <p:cNvSpPr/>
          <p:nvPr/>
        </p:nvSpPr>
        <p:spPr>
          <a:xfrm>
            <a:off x="4831307" y="3345653"/>
            <a:ext cx="2568055" cy="1103514"/>
          </a:xfrm>
          <a:prstGeom prst="rect">
            <a:avLst/>
          </a:prstGeom>
          <a:solidFill>
            <a:srgbClr val="C293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3200" b="1"/>
              <a:t>Adherencia</a:t>
            </a:r>
          </a:p>
        </p:txBody>
      </p:sp>
    </p:spTree>
    <p:extLst>
      <p:ext uri="{BB962C8B-B14F-4D97-AF65-F5344CB8AC3E}">
        <p14:creationId xmlns:p14="http://schemas.microsoft.com/office/powerpoint/2010/main" val="94755236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3ABFC-6E67-D68B-7A6F-31A00B5CE690}"/>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B4AE97B3-0AEF-E371-3B62-A6F1BBD79CDB}"/>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pic>
        <p:nvPicPr>
          <p:cNvPr id="2" name="Imatge 7">
            <a:extLst>
              <a:ext uri="{FF2B5EF4-FFF2-40B4-BE49-F238E27FC236}">
                <a16:creationId xmlns:a16="http://schemas.microsoft.com/office/drawing/2014/main" id="{EB7FCE23-D2A9-EF48-2CD8-E57490274838}"/>
              </a:ext>
            </a:extLst>
          </p:cNvPr>
          <p:cNvPicPr>
            <a:picLocks noChangeAspect="1"/>
          </p:cNvPicPr>
          <p:nvPr/>
        </p:nvPicPr>
        <p:blipFill>
          <a:blip r:embed="rId3"/>
          <a:stretch>
            <a:fillRect/>
          </a:stretch>
        </p:blipFill>
        <p:spPr>
          <a:xfrm>
            <a:off x="373812" y="2213922"/>
            <a:ext cx="5391606" cy="3716371"/>
          </a:xfrm>
          <a:prstGeom prst="rect">
            <a:avLst/>
          </a:prstGeom>
        </p:spPr>
      </p:pic>
      <p:pic>
        <p:nvPicPr>
          <p:cNvPr id="3" name="Imatge 12">
            <a:extLst>
              <a:ext uri="{FF2B5EF4-FFF2-40B4-BE49-F238E27FC236}">
                <a16:creationId xmlns:a16="http://schemas.microsoft.com/office/drawing/2014/main" id="{EE25B917-10B4-B535-8B54-8AA7E6F33A61}"/>
              </a:ext>
            </a:extLst>
          </p:cNvPr>
          <p:cNvPicPr>
            <a:picLocks noChangeAspect="1"/>
          </p:cNvPicPr>
          <p:nvPr/>
        </p:nvPicPr>
        <p:blipFill>
          <a:blip r:embed="rId4"/>
          <a:stretch>
            <a:fillRect/>
          </a:stretch>
        </p:blipFill>
        <p:spPr>
          <a:xfrm>
            <a:off x="6426584" y="2045565"/>
            <a:ext cx="5339847" cy="3884728"/>
          </a:xfrm>
          <a:prstGeom prst="rect">
            <a:avLst/>
          </a:prstGeom>
        </p:spPr>
      </p:pic>
      <p:sp>
        <p:nvSpPr>
          <p:cNvPr id="5" name="Marcador de pie de página 4">
            <a:extLst>
              <a:ext uri="{FF2B5EF4-FFF2-40B4-BE49-F238E27FC236}">
                <a16:creationId xmlns:a16="http://schemas.microsoft.com/office/drawing/2014/main" id="{99B928D3-356F-80FB-AA59-916502D26698}"/>
              </a:ext>
            </a:extLst>
          </p:cNvPr>
          <p:cNvSpPr>
            <a:spLocks noGrp="1"/>
          </p:cNvSpPr>
          <p:nvPr>
            <p:ph type="ftr" sz="quarter" idx="24"/>
          </p:nvPr>
        </p:nvSpPr>
        <p:spPr>
          <a:xfrm>
            <a:off x="8573240" y="6396867"/>
            <a:ext cx="3252929" cy="200830"/>
          </a:xfrm>
        </p:spPr>
        <p:txBody>
          <a:bodyPr/>
          <a:lstStyle/>
          <a:p>
            <a:pPr algn="r"/>
            <a:r>
              <a:rPr lang="en-US" sz="800" dirty="0">
                <a:solidFill>
                  <a:schemeClr val="bg1">
                    <a:lumMod val="50000"/>
                  </a:schemeClr>
                </a:solidFill>
              </a:rPr>
              <a:t> Sutton SS et al. Am J Manag Care. 2016;22(4):242-8</a:t>
            </a:r>
          </a:p>
        </p:txBody>
      </p:sp>
    </p:spTree>
    <p:extLst>
      <p:ext uri="{BB962C8B-B14F-4D97-AF65-F5344CB8AC3E}">
        <p14:creationId xmlns:p14="http://schemas.microsoft.com/office/powerpoint/2010/main" val="413256152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B2661-04F9-BF8A-D9A0-AFED8E07265D}"/>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D128D2E4-A883-3A84-C7F0-B96308B82204}"/>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graphicFrame>
        <p:nvGraphicFramePr>
          <p:cNvPr id="4" name="Diagrama 3">
            <a:extLst>
              <a:ext uri="{FF2B5EF4-FFF2-40B4-BE49-F238E27FC236}">
                <a16:creationId xmlns:a16="http://schemas.microsoft.com/office/drawing/2014/main" id="{1FB472A6-9AFC-6EDF-F1D4-C3BD938F26F1}"/>
              </a:ext>
            </a:extLst>
          </p:cNvPr>
          <p:cNvGraphicFramePr/>
          <p:nvPr>
            <p:extLst>
              <p:ext uri="{D42A27DB-BD31-4B8C-83A1-F6EECF244321}">
                <p14:modId xmlns:p14="http://schemas.microsoft.com/office/powerpoint/2010/main" val="3190688700"/>
              </p:ext>
            </p:extLst>
          </p:nvPr>
        </p:nvGraphicFramePr>
        <p:xfrm>
          <a:off x="2134358" y="114553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928932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B0D7D-07BC-C976-4B9B-6F4781817794}"/>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5FCF16DD-E1BA-3D3D-87F3-250865CEA9DE}"/>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pic>
        <p:nvPicPr>
          <p:cNvPr id="2" name="Imatge 4">
            <a:extLst>
              <a:ext uri="{FF2B5EF4-FFF2-40B4-BE49-F238E27FC236}">
                <a16:creationId xmlns:a16="http://schemas.microsoft.com/office/drawing/2014/main" id="{B434CA21-2928-55FE-C583-F7656CB308B2}"/>
              </a:ext>
            </a:extLst>
          </p:cNvPr>
          <p:cNvPicPr>
            <a:picLocks noChangeAspect="1"/>
          </p:cNvPicPr>
          <p:nvPr/>
        </p:nvPicPr>
        <p:blipFill>
          <a:blip r:embed="rId3"/>
          <a:stretch>
            <a:fillRect/>
          </a:stretch>
        </p:blipFill>
        <p:spPr>
          <a:xfrm>
            <a:off x="2086466" y="1675490"/>
            <a:ext cx="6222569" cy="4594471"/>
          </a:xfrm>
          <a:prstGeom prst="rect">
            <a:avLst/>
          </a:prstGeom>
        </p:spPr>
      </p:pic>
      <p:grpSp>
        <p:nvGrpSpPr>
          <p:cNvPr id="3" name="Agrupa 25">
            <a:extLst>
              <a:ext uri="{FF2B5EF4-FFF2-40B4-BE49-F238E27FC236}">
                <a16:creationId xmlns:a16="http://schemas.microsoft.com/office/drawing/2014/main" id="{466B937F-2665-5015-61D4-19F48DBA3E73}"/>
              </a:ext>
            </a:extLst>
          </p:cNvPr>
          <p:cNvGrpSpPr/>
          <p:nvPr/>
        </p:nvGrpSpPr>
        <p:grpSpPr>
          <a:xfrm>
            <a:off x="8733849" y="2721380"/>
            <a:ext cx="2363490" cy="2067656"/>
            <a:chOff x="7180655" y="2278252"/>
            <a:chExt cx="2363490" cy="2067656"/>
          </a:xfrm>
        </p:grpSpPr>
        <p:sp>
          <p:nvSpPr>
            <p:cNvPr id="5" name="Rectangle 11">
              <a:extLst>
                <a:ext uri="{FF2B5EF4-FFF2-40B4-BE49-F238E27FC236}">
                  <a16:creationId xmlns:a16="http://schemas.microsoft.com/office/drawing/2014/main" id="{D73C0866-2B9E-B112-41DB-C88FCEF36518}"/>
                </a:ext>
              </a:extLst>
            </p:cNvPr>
            <p:cNvSpPr/>
            <p:nvPr/>
          </p:nvSpPr>
          <p:spPr>
            <a:xfrm>
              <a:off x="7183464" y="2324746"/>
              <a:ext cx="201478" cy="178230"/>
            </a:xfrm>
            <a:prstGeom prst="rect">
              <a:avLst/>
            </a:prstGeom>
            <a:solidFill>
              <a:srgbClr val="11302A"/>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6" name="Rectangle 12">
              <a:extLst>
                <a:ext uri="{FF2B5EF4-FFF2-40B4-BE49-F238E27FC236}">
                  <a16:creationId xmlns:a16="http://schemas.microsoft.com/office/drawing/2014/main" id="{4A13ED47-C8C0-9200-22FF-E523D87BF225}"/>
                </a:ext>
              </a:extLst>
            </p:cNvPr>
            <p:cNvSpPr/>
            <p:nvPr/>
          </p:nvSpPr>
          <p:spPr>
            <a:xfrm>
              <a:off x="7180655" y="2623228"/>
              <a:ext cx="201478" cy="178230"/>
            </a:xfrm>
            <a:prstGeom prst="rect">
              <a:avLst/>
            </a:prstGeom>
            <a:solidFill>
              <a:srgbClr val="0D5F4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7" name="Rectangle 13">
              <a:extLst>
                <a:ext uri="{FF2B5EF4-FFF2-40B4-BE49-F238E27FC236}">
                  <a16:creationId xmlns:a16="http://schemas.microsoft.com/office/drawing/2014/main" id="{3AF84B91-2395-03B3-4DCB-7D804BDE4BE9}"/>
                </a:ext>
              </a:extLst>
            </p:cNvPr>
            <p:cNvSpPr/>
            <p:nvPr/>
          </p:nvSpPr>
          <p:spPr>
            <a:xfrm>
              <a:off x="7180655" y="2921710"/>
              <a:ext cx="201478" cy="178230"/>
            </a:xfrm>
            <a:prstGeom prst="rect">
              <a:avLst/>
            </a:prstGeom>
            <a:solidFill>
              <a:srgbClr val="38A25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8" name="Rectangle 14">
              <a:extLst>
                <a:ext uri="{FF2B5EF4-FFF2-40B4-BE49-F238E27FC236}">
                  <a16:creationId xmlns:a16="http://schemas.microsoft.com/office/drawing/2014/main" id="{81C8B32A-C092-D232-428D-A7A9E3523BA3}"/>
                </a:ext>
              </a:extLst>
            </p:cNvPr>
            <p:cNvSpPr/>
            <p:nvPr/>
          </p:nvSpPr>
          <p:spPr>
            <a:xfrm>
              <a:off x="7180655" y="3220192"/>
              <a:ext cx="201478" cy="178230"/>
            </a:xfrm>
            <a:prstGeom prst="rect">
              <a:avLst/>
            </a:prstGeom>
            <a:solidFill>
              <a:srgbClr val="B4D7BC"/>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9" name="Rectangle 15">
              <a:extLst>
                <a:ext uri="{FF2B5EF4-FFF2-40B4-BE49-F238E27FC236}">
                  <a16:creationId xmlns:a16="http://schemas.microsoft.com/office/drawing/2014/main" id="{A13C8915-4C18-FA44-D2DF-BB1A2326BB6A}"/>
                </a:ext>
              </a:extLst>
            </p:cNvPr>
            <p:cNvSpPr/>
            <p:nvPr/>
          </p:nvSpPr>
          <p:spPr>
            <a:xfrm>
              <a:off x="7180655" y="3518674"/>
              <a:ext cx="201478" cy="178230"/>
            </a:xfrm>
            <a:prstGeom prst="rect">
              <a:avLst/>
            </a:prstGeom>
            <a:solidFill>
              <a:srgbClr val="EBF3D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0" name="Rectangle 16">
              <a:extLst>
                <a:ext uri="{FF2B5EF4-FFF2-40B4-BE49-F238E27FC236}">
                  <a16:creationId xmlns:a16="http://schemas.microsoft.com/office/drawing/2014/main" id="{A782C559-B83B-4086-F2DC-33E5943F0B14}"/>
                </a:ext>
              </a:extLst>
            </p:cNvPr>
            <p:cNvSpPr/>
            <p:nvPr/>
          </p:nvSpPr>
          <p:spPr>
            <a:xfrm>
              <a:off x="7180655" y="3817156"/>
              <a:ext cx="201478" cy="178230"/>
            </a:xfrm>
            <a:prstGeom prst="rect">
              <a:avLst/>
            </a:prstGeom>
            <a:solidFill>
              <a:srgbClr val="F7FAF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2" name="Rectangle 17">
              <a:extLst>
                <a:ext uri="{FF2B5EF4-FFF2-40B4-BE49-F238E27FC236}">
                  <a16:creationId xmlns:a16="http://schemas.microsoft.com/office/drawing/2014/main" id="{544EE3DB-E530-D96A-9530-A193A8C3078B}"/>
                </a:ext>
              </a:extLst>
            </p:cNvPr>
            <p:cNvSpPr/>
            <p:nvPr/>
          </p:nvSpPr>
          <p:spPr>
            <a:xfrm>
              <a:off x="7180655" y="4115636"/>
              <a:ext cx="201478" cy="178230"/>
            </a:xfrm>
            <a:prstGeom prst="rect">
              <a:avLst/>
            </a:prstGeom>
            <a:solidFill>
              <a:srgbClr val="F7FAF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3" name="QuadreDeText 18">
              <a:extLst>
                <a:ext uri="{FF2B5EF4-FFF2-40B4-BE49-F238E27FC236}">
                  <a16:creationId xmlns:a16="http://schemas.microsoft.com/office/drawing/2014/main" id="{A33322B3-CB50-AE4E-0E30-C30596C073C3}"/>
                </a:ext>
              </a:extLst>
            </p:cNvPr>
            <p:cNvSpPr txBox="1"/>
            <p:nvPr/>
          </p:nvSpPr>
          <p:spPr>
            <a:xfrm>
              <a:off x="7382132" y="2278252"/>
              <a:ext cx="2162013" cy="276999"/>
            </a:xfrm>
            <a:prstGeom prst="rect">
              <a:avLst/>
            </a:prstGeom>
            <a:noFill/>
          </p:spPr>
          <p:txBody>
            <a:bodyPr wrap="square" rtlCol="0">
              <a:spAutoFit/>
            </a:bodyPr>
            <a:lstStyle/>
            <a:p>
              <a:r>
                <a:rPr lang="ca-ES" sz="1200" b="1" dirty="0"/>
                <a:t>1st </a:t>
              </a:r>
              <a:r>
                <a:rPr lang="ca-ES" sz="1200" b="1" dirty="0" err="1"/>
                <a:t>position</a:t>
              </a:r>
              <a:r>
                <a:rPr lang="ca-ES" sz="1200" b="1" dirty="0"/>
                <a:t> </a:t>
              </a:r>
              <a:r>
                <a:rPr lang="ca-ES" sz="1200" b="1" dirty="0" err="1"/>
                <a:t>shares</a:t>
              </a:r>
              <a:endParaRPr lang="ca-ES" sz="1200" b="1" dirty="0"/>
            </a:p>
          </p:txBody>
        </p:sp>
        <p:sp>
          <p:nvSpPr>
            <p:cNvPr id="14" name="QuadreDeText 19">
              <a:extLst>
                <a:ext uri="{FF2B5EF4-FFF2-40B4-BE49-F238E27FC236}">
                  <a16:creationId xmlns:a16="http://schemas.microsoft.com/office/drawing/2014/main" id="{B43729F8-F5AF-DCE5-FAD9-978D64F11D8D}"/>
                </a:ext>
              </a:extLst>
            </p:cNvPr>
            <p:cNvSpPr txBox="1"/>
            <p:nvPr/>
          </p:nvSpPr>
          <p:spPr>
            <a:xfrm>
              <a:off x="7382132" y="2576695"/>
              <a:ext cx="2162013" cy="276999"/>
            </a:xfrm>
            <a:prstGeom prst="rect">
              <a:avLst/>
            </a:prstGeom>
            <a:noFill/>
          </p:spPr>
          <p:txBody>
            <a:bodyPr wrap="square" rtlCol="0">
              <a:spAutoFit/>
            </a:bodyPr>
            <a:lstStyle/>
            <a:p>
              <a:r>
                <a:rPr lang="ca-ES" sz="1200" b="1" dirty="0"/>
                <a:t>2nd </a:t>
              </a:r>
              <a:r>
                <a:rPr lang="ca-ES" sz="1200" b="1" dirty="0" err="1"/>
                <a:t>position</a:t>
              </a:r>
              <a:r>
                <a:rPr lang="ca-ES" sz="1200" b="1" dirty="0"/>
                <a:t> </a:t>
              </a:r>
              <a:r>
                <a:rPr lang="ca-ES" sz="1200" b="1" dirty="0" err="1"/>
                <a:t>shares</a:t>
              </a:r>
              <a:endParaRPr lang="ca-ES" sz="1200" b="1" dirty="0"/>
            </a:p>
          </p:txBody>
        </p:sp>
        <p:sp>
          <p:nvSpPr>
            <p:cNvPr id="15" name="QuadreDeText 20">
              <a:extLst>
                <a:ext uri="{FF2B5EF4-FFF2-40B4-BE49-F238E27FC236}">
                  <a16:creationId xmlns:a16="http://schemas.microsoft.com/office/drawing/2014/main" id="{ECA21DE3-47E1-2B78-9624-0E6752F5D472}"/>
                </a:ext>
              </a:extLst>
            </p:cNvPr>
            <p:cNvSpPr txBox="1"/>
            <p:nvPr/>
          </p:nvSpPr>
          <p:spPr>
            <a:xfrm>
              <a:off x="7382132" y="2875138"/>
              <a:ext cx="2162013" cy="276999"/>
            </a:xfrm>
            <a:prstGeom prst="rect">
              <a:avLst/>
            </a:prstGeom>
            <a:noFill/>
          </p:spPr>
          <p:txBody>
            <a:bodyPr wrap="square" rtlCol="0">
              <a:spAutoFit/>
            </a:bodyPr>
            <a:lstStyle/>
            <a:p>
              <a:r>
                <a:rPr lang="ca-ES" sz="1200" b="1" dirty="0"/>
                <a:t>3rd </a:t>
              </a:r>
              <a:r>
                <a:rPr lang="ca-ES" sz="1200" b="1" dirty="0" err="1"/>
                <a:t>position</a:t>
              </a:r>
              <a:r>
                <a:rPr lang="ca-ES" sz="1200" b="1" dirty="0"/>
                <a:t> </a:t>
              </a:r>
              <a:r>
                <a:rPr lang="ca-ES" sz="1200" b="1" dirty="0" err="1"/>
                <a:t>shares</a:t>
              </a:r>
              <a:endParaRPr lang="ca-ES" sz="1200" b="1" dirty="0"/>
            </a:p>
          </p:txBody>
        </p:sp>
        <p:sp>
          <p:nvSpPr>
            <p:cNvPr id="16" name="QuadreDeText 21">
              <a:extLst>
                <a:ext uri="{FF2B5EF4-FFF2-40B4-BE49-F238E27FC236}">
                  <a16:creationId xmlns:a16="http://schemas.microsoft.com/office/drawing/2014/main" id="{B9B41FFC-B373-B3F0-3679-ECEBC6DE9897}"/>
                </a:ext>
              </a:extLst>
            </p:cNvPr>
            <p:cNvSpPr txBox="1"/>
            <p:nvPr/>
          </p:nvSpPr>
          <p:spPr>
            <a:xfrm>
              <a:off x="7382132" y="3173581"/>
              <a:ext cx="2162013" cy="276999"/>
            </a:xfrm>
            <a:prstGeom prst="rect">
              <a:avLst/>
            </a:prstGeom>
            <a:noFill/>
          </p:spPr>
          <p:txBody>
            <a:bodyPr wrap="square" rtlCol="0">
              <a:spAutoFit/>
            </a:bodyPr>
            <a:lstStyle/>
            <a:p>
              <a:r>
                <a:rPr lang="ca-ES" sz="1200" b="1" dirty="0"/>
                <a:t>4th </a:t>
              </a:r>
              <a:r>
                <a:rPr lang="ca-ES" sz="1200" b="1" dirty="0" err="1"/>
                <a:t>position</a:t>
              </a:r>
              <a:r>
                <a:rPr lang="ca-ES" sz="1200" b="1" dirty="0"/>
                <a:t> </a:t>
              </a:r>
              <a:r>
                <a:rPr lang="ca-ES" sz="1200" b="1" dirty="0" err="1"/>
                <a:t>shares</a:t>
              </a:r>
              <a:endParaRPr lang="ca-ES" sz="1200" b="1" dirty="0"/>
            </a:p>
          </p:txBody>
        </p:sp>
        <p:sp>
          <p:nvSpPr>
            <p:cNvPr id="17" name="QuadreDeText 22">
              <a:extLst>
                <a:ext uri="{FF2B5EF4-FFF2-40B4-BE49-F238E27FC236}">
                  <a16:creationId xmlns:a16="http://schemas.microsoft.com/office/drawing/2014/main" id="{3D51BAA7-E3AA-296D-B390-C20466A5DAAB}"/>
                </a:ext>
              </a:extLst>
            </p:cNvPr>
            <p:cNvSpPr txBox="1"/>
            <p:nvPr/>
          </p:nvSpPr>
          <p:spPr>
            <a:xfrm>
              <a:off x="7382132" y="3472024"/>
              <a:ext cx="2162013" cy="276999"/>
            </a:xfrm>
            <a:prstGeom prst="rect">
              <a:avLst/>
            </a:prstGeom>
            <a:noFill/>
          </p:spPr>
          <p:txBody>
            <a:bodyPr wrap="square" rtlCol="0">
              <a:spAutoFit/>
            </a:bodyPr>
            <a:lstStyle/>
            <a:p>
              <a:r>
                <a:rPr lang="ca-ES" sz="1200" b="1" dirty="0"/>
                <a:t>5th </a:t>
              </a:r>
              <a:r>
                <a:rPr lang="ca-ES" sz="1200" b="1" dirty="0" err="1"/>
                <a:t>position</a:t>
              </a:r>
              <a:r>
                <a:rPr lang="ca-ES" sz="1200" b="1" dirty="0"/>
                <a:t> </a:t>
              </a:r>
              <a:r>
                <a:rPr lang="ca-ES" sz="1200" b="1" dirty="0" err="1"/>
                <a:t>shares</a:t>
              </a:r>
              <a:endParaRPr lang="ca-ES" sz="1200" b="1" dirty="0"/>
            </a:p>
          </p:txBody>
        </p:sp>
        <p:sp>
          <p:nvSpPr>
            <p:cNvPr id="18" name="QuadreDeText 23">
              <a:extLst>
                <a:ext uri="{FF2B5EF4-FFF2-40B4-BE49-F238E27FC236}">
                  <a16:creationId xmlns:a16="http://schemas.microsoft.com/office/drawing/2014/main" id="{7FB2884C-6A6B-4B58-A88F-4B2A1F0116AC}"/>
                </a:ext>
              </a:extLst>
            </p:cNvPr>
            <p:cNvSpPr txBox="1"/>
            <p:nvPr/>
          </p:nvSpPr>
          <p:spPr>
            <a:xfrm>
              <a:off x="7382132" y="3770467"/>
              <a:ext cx="2162013" cy="276999"/>
            </a:xfrm>
            <a:prstGeom prst="rect">
              <a:avLst/>
            </a:prstGeom>
            <a:noFill/>
          </p:spPr>
          <p:txBody>
            <a:bodyPr wrap="square" rtlCol="0">
              <a:spAutoFit/>
            </a:bodyPr>
            <a:lstStyle/>
            <a:p>
              <a:r>
                <a:rPr lang="ca-ES" sz="1200" b="1" dirty="0"/>
                <a:t>6th </a:t>
              </a:r>
              <a:r>
                <a:rPr lang="ca-ES" sz="1200" b="1" dirty="0" err="1"/>
                <a:t>position</a:t>
              </a:r>
              <a:r>
                <a:rPr lang="ca-ES" sz="1200" b="1" dirty="0"/>
                <a:t> </a:t>
              </a:r>
              <a:r>
                <a:rPr lang="ca-ES" sz="1200" b="1" dirty="0" err="1"/>
                <a:t>shares</a:t>
              </a:r>
              <a:endParaRPr lang="ca-ES" sz="1200" b="1" dirty="0"/>
            </a:p>
          </p:txBody>
        </p:sp>
        <p:sp>
          <p:nvSpPr>
            <p:cNvPr id="19" name="QuadreDeText 24">
              <a:extLst>
                <a:ext uri="{FF2B5EF4-FFF2-40B4-BE49-F238E27FC236}">
                  <a16:creationId xmlns:a16="http://schemas.microsoft.com/office/drawing/2014/main" id="{50FB1344-E60A-6B61-C3D6-245DA6DE5139}"/>
                </a:ext>
              </a:extLst>
            </p:cNvPr>
            <p:cNvSpPr txBox="1"/>
            <p:nvPr/>
          </p:nvSpPr>
          <p:spPr>
            <a:xfrm>
              <a:off x="7382132" y="4068909"/>
              <a:ext cx="2162013" cy="276999"/>
            </a:xfrm>
            <a:prstGeom prst="rect">
              <a:avLst/>
            </a:prstGeom>
            <a:noFill/>
          </p:spPr>
          <p:txBody>
            <a:bodyPr wrap="square" rtlCol="0">
              <a:spAutoFit/>
            </a:bodyPr>
            <a:lstStyle/>
            <a:p>
              <a:r>
                <a:rPr lang="ca-ES" sz="1200" b="1" dirty="0"/>
                <a:t>7th </a:t>
              </a:r>
              <a:r>
                <a:rPr lang="ca-ES" sz="1200" b="1" dirty="0" err="1"/>
                <a:t>position</a:t>
              </a:r>
              <a:r>
                <a:rPr lang="ca-ES" sz="1200" b="1" dirty="0"/>
                <a:t> </a:t>
              </a:r>
              <a:r>
                <a:rPr lang="ca-ES" sz="1200" b="1" dirty="0" err="1"/>
                <a:t>shares</a:t>
              </a:r>
              <a:endParaRPr lang="ca-ES" sz="1200" b="1" dirty="0"/>
            </a:p>
          </p:txBody>
        </p:sp>
      </p:grpSp>
      <p:sp>
        <p:nvSpPr>
          <p:cNvPr id="20" name="Marcador de pie de página 4">
            <a:extLst>
              <a:ext uri="{FF2B5EF4-FFF2-40B4-BE49-F238E27FC236}">
                <a16:creationId xmlns:a16="http://schemas.microsoft.com/office/drawing/2014/main" id="{7D669256-588C-05D2-1E47-53121D12981B}"/>
              </a:ext>
            </a:extLst>
          </p:cNvPr>
          <p:cNvSpPr>
            <a:spLocks noGrp="1"/>
          </p:cNvSpPr>
          <p:nvPr>
            <p:ph type="ftr" sz="quarter" idx="24"/>
          </p:nvPr>
        </p:nvSpPr>
        <p:spPr>
          <a:xfrm>
            <a:off x="8573240" y="6396867"/>
            <a:ext cx="3252929" cy="200830"/>
          </a:xfrm>
        </p:spPr>
        <p:txBody>
          <a:bodyPr/>
          <a:lstStyle/>
          <a:p>
            <a:pPr algn="r"/>
            <a:r>
              <a:rPr lang="es-ES" sz="800" dirty="0">
                <a:solidFill>
                  <a:schemeClr val="bg1">
                    <a:lumMod val="50000"/>
                  </a:schemeClr>
                </a:solidFill>
              </a:rPr>
              <a:t>de los Rios P et al. </a:t>
            </a:r>
            <a:r>
              <a:rPr lang="es-ES" sz="800" dirty="0" err="1">
                <a:solidFill>
                  <a:schemeClr val="bg1">
                    <a:lumMod val="50000"/>
                  </a:schemeClr>
                </a:solidFill>
              </a:rPr>
              <a:t>Popul</a:t>
            </a:r>
            <a:r>
              <a:rPr lang="es-ES" sz="800" dirty="0">
                <a:solidFill>
                  <a:schemeClr val="bg1">
                    <a:lumMod val="50000"/>
                  </a:schemeClr>
                </a:solidFill>
              </a:rPr>
              <a:t>. Med. 2020;2(</a:t>
            </a:r>
            <a:r>
              <a:rPr lang="es-ES" sz="800" dirty="0" err="1">
                <a:solidFill>
                  <a:schemeClr val="bg1">
                    <a:lumMod val="50000"/>
                  </a:schemeClr>
                </a:solidFill>
              </a:rPr>
              <a:t>July</a:t>
            </a:r>
            <a:r>
              <a:rPr lang="es-ES" sz="800" dirty="0">
                <a:solidFill>
                  <a:schemeClr val="bg1">
                    <a:lumMod val="50000"/>
                  </a:schemeClr>
                </a:solidFill>
              </a:rPr>
              <a:t>):23.</a:t>
            </a:r>
          </a:p>
        </p:txBody>
      </p:sp>
      <p:sp>
        <p:nvSpPr>
          <p:cNvPr id="21" name="CuadroTexto 20">
            <a:extLst>
              <a:ext uri="{FF2B5EF4-FFF2-40B4-BE49-F238E27FC236}">
                <a16:creationId xmlns:a16="http://schemas.microsoft.com/office/drawing/2014/main" id="{E9F03CFA-3D27-CB10-8FE1-A00FB8A1DE30}"/>
              </a:ext>
            </a:extLst>
          </p:cNvPr>
          <p:cNvSpPr txBox="1"/>
          <p:nvPr/>
        </p:nvSpPr>
        <p:spPr>
          <a:xfrm>
            <a:off x="-650983" y="6293980"/>
            <a:ext cx="2737449" cy="276999"/>
          </a:xfrm>
          <a:prstGeom prst="rect">
            <a:avLst/>
          </a:prstGeom>
          <a:noFill/>
        </p:spPr>
        <p:txBody>
          <a:bodyPr wrap="square" rtlCol="0">
            <a:spAutoFit/>
          </a:bodyPr>
          <a:lstStyle/>
          <a:p>
            <a:pPr algn="r"/>
            <a:r>
              <a:rPr lang="es-ES" sz="1200" dirty="0">
                <a:solidFill>
                  <a:schemeClr val="bg1">
                    <a:lumMod val="65000"/>
                  </a:schemeClr>
                </a:solidFill>
              </a:rPr>
              <a:t>*Cortesía de Jordi Navarro</a:t>
            </a:r>
          </a:p>
        </p:txBody>
      </p:sp>
    </p:spTree>
    <p:extLst>
      <p:ext uri="{BB962C8B-B14F-4D97-AF65-F5344CB8AC3E}">
        <p14:creationId xmlns:p14="http://schemas.microsoft.com/office/powerpoint/2010/main" val="246418572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3596A27-6723-EA0A-306E-7EC5B69C2559}"/>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E96CC2BD-063A-AA10-A312-E74FDCA221BC}"/>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pic>
        <p:nvPicPr>
          <p:cNvPr id="2" name="Imatge 3">
            <a:extLst>
              <a:ext uri="{FF2B5EF4-FFF2-40B4-BE49-F238E27FC236}">
                <a16:creationId xmlns:a16="http://schemas.microsoft.com/office/drawing/2014/main" id="{4440D6AA-D13E-7321-5388-270966502106}"/>
              </a:ext>
            </a:extLst>
          </p:cNvPr>
          <p:cNvPicPr>
            <a:picLocks noChangeAspect="1"/>
          </p:cNvPicPr>
          <p:nvPr/>
        </p:nvPicPr>
        <p:blipFill>
          <a:blip r:embed="rId2"/>
          <a:stretch>
            <a:fillRect/>
          </a:stretch>
        </p:blipFill>
        <p:spPr>
          <a:xfrm>
            <a:off x="6023916" y="2910558"/>
            <a:ext cx="5058731" cy="1036883"/>
          </a:xfrm>
          <a:prstGeom prst="rect">
            <a:avLst/>
          </a:prstGeom>
        </p:spPr>
      </p:pic>
      <p:pic>
        <p:nvPicPr>
          <p:cNvPr id="3" name="Imatge 5">
            <a:extLst>
              <a:ext uri="{FF2B5EF4-FFF2-40B4-BE49-F238E27FC236}">
                <a16:creationId xmlns:a16="http://schemas.microsoft.com/office/drawing/2014/main" id="{70F33463-BFAF-EBE2-1021-827774264C57}"/>
              </a:ext>
            </a:extLst>
          </p:cNvPr>
          <p:cNvPicPr>
            <a:picLocks noChangeAspect="1"/>
          </p:cNvPicPr>
          <p:nvPr/>
        </p:nvPicPr>
        <p:blipFill>
          <a:blip r:embed="rId3"/>
          <a:stretch>
            <a:fillRect/>
          </a:stretch>
        </p:blipFill>
        <p:spPr>
          <a:xfrm>
            <a:off x="780474" y="1224951"/>
            <a:ext cx="5368130" cy="5251150"/>
          </a:xfrm>
          <a:prstGeom prst="rect">
            <a:avLst/>
          </a:prstGeom>
        </p:spPr>
      </p:pic>
      <p:sp>
        <p:nvSpPr>
          <p:cNvPr id="5" name="Marcador de pie de página 4">
            <a:extLst>
              <a:ext uri="{FF2B5EF4-FFF2-40B4-BE49-F238E27FC236}">
                <a16:creationId xmlns:a16="http://schemas.microsoft.com/office/drawing/2014/main" id="{BC8118D4-67C5-E773-F600-4F2138C08935}"/>
              </a:ext>
            </a:extLst>
          </p:cNvPr>
          <p:cNvSpPr>
            <a:spLocks noGrp="1"/>
          </p:cNvSpPr>
          <p:nvPr>
            <p:ph type="ftr" sz="quarter" idx="24"/>
          </p:nvPr>
        </p:nvSpPr>
        <p:spPr>
          <a:xfrm>
            <a:off x="8573240" y="6396867"/>
            <a:ext cx="3252929" cy="200830"/>
          </a:xfrm>
        </p:spPr>
        <p:txBody>
          <a:bodyPr/>
          <a:lstStyle/>
          <a:p>
            <a:pPr algn="r"/>
            <a:r>
              <a:rPr lang="es-ES" sz="800" dirty="0">
                <a:solidFill>
                  <a:schemeClr val="bg1">
                    <a:lumMod val="50000"/>
                  </a:schemeClr>
                </a:solidFill>
              </a:rPr>
              <a:t>Van Dyk R et al. </a:t>
            </a:r>
            <a:r>
              <a:rPr lang="es-ES" sz="800" dirty="0" err="1">
                <a:solidFill>
                  <a:schemeClr val="bg1">
                    <a:lumMod val="50000"/>
                  </a:schemeClr>
                </a:solidFill>
              </a:rPr>
              <a:t>Popul</a:t>
            </a:r>
            <a:r>
              <a:rPr lang="es-ES" sz="800" dirty="0">
                <a:solidFill>
                  <a:schemeClr val="bg1">
                    <a:lumMod val="50000"/>
                  </a:schemeClr>
                </a:solidFill>
              </a:rPr>
              <a:t>. Med. 2022;4:31.</a:t>
            </a:r>
          </a:p>
        </p:txBody>
      </p:sp>
    </p:spTree>
    <p:extLst>
      <p:ext uri="{BB962C8B-B14F-4D97-AF65-F5344CB8AC3E}">
        <p14:creationId xmlns:p14="http://schemas.microsoft.com/office/powerpoint/2010/main" val="69585759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E4CB2-C750-812C-49C8-C57FF84D5316}"/>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0869C047-59C3-3B96-48F2-A9D41F088218}"/>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sp>
        <p:nvSpPr>
          <p:cNvPr id="14" name="Marcador de pie de página 4">
            <a:extLst>
              <a:ext uri="{FF2B5EF4-FFF2-40B4-BE49-F238E27FC236}">
                <a16:creationId xmlns:a16="http://schemas.microsoft.com/office/drawing/2014/main" id="{55D0CE39-8FF2-6A34-B793-0CD4C1DE41AF}"/>
              </a:ext>
            </a:extLst>
          </p:cNvPr>
          <p:cNvSpPr>
            <a:spLocks noGrp="1"/>
          </p:cNvSpPr>
          <p:nvPr>
            <p:ph type="ftr" sz="quarter" idx="24"/>
          </p:nvPr>
        </p:nvSpPr>
        <p:spPr>
          <a:xfrm>
            <a:off x="7198765" y="6373864"/>
            <a:ext cx="3252929" cy="200830"/>
          </a:xfrm>
        </p:spPr>
        <p:txBody>
          <a:bodyPr/>
          <a:lstStyle/>
          <a:p>
            <a:pPr algn="r"/>
            <a:r>
              <a:rPr lang="en-US" sz="800">
                <a:solidFill>
                  <a:schemeClr val="bg1">
                    <a:lumMod val="50000"/>
                  </a:schemeClr>
                </a:solidFill>
              </a:rPr>
              <a:t>Graham SM et al. J Int AIDS Soc. 2023;26(Suppl 2):e26099.</a:t>
            </a:r>
            <a:endParaRPr lang="pt-BR" sz="800">
              <a:solidFill>
                <a:schemeClr val="bg1">
                  <a:lumMod val="50000"/>
                </a:schemeClr>
              </a:solidFill>
            </a:endParaRPr>
          </a:p>
        </p:txBody>
      </p:sp>
      <p:pic>
        <p:nvPicPr>
          <p:cNvPr id="3" name="Imagen 2">
            <a:extLst>
              <a:ext uri="{FF2B5EF4-FFF2-40B4-BE49-F238E27FC236}">
                <a16:creationId xmlns:a16="http://schemas.microsoft.com/office/drawing/2014/main" id="{BE298D24-4867-43FA-F677-8D0D2CF206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704" y="1376868"/>
            <a:ext cx="7914592" cy="4731797"/>
          </a:xfrm>
          <a:prstGeom prst="rect">
            <a:avLst/>
          </a:prstGeom>
        </p:spPr>
      </p:pic>
    </p:spTree>
    <p:extLst>
      <p:ext uri="{BB962C8B-B14F-4D97-AF65-F5344CB8AC3E}">
        <p14:creationId xmlns:p14="http://schemas.microsoft.com/office/powerpoint/2010/main" val="170597675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1EBB7-B120-9E7A-76EC-BCF1F227372F}"/>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DBB24606-BBC0-3091-9D78-680974A2F579}"/>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pic>
        <p:nvPicPr>
          <p:cNvPr id="2" name="Imatge 1" descr="Imatge que conté mapa, Mon, text, Atles&#10;&#10;Pot ser que el contingut generat per IA no sigui correcte.">
            <a:extLst>
              <a:ext uri="{FF2B5EF4-FFF2-40B4-BE49-F238E27FC236}">
                <a16:creationId xmlns:a16="http://schemas.microsoft.com/office/drawing/2014/main" id="{027C924A-7602-14B7-D88E-AC6E6AAEE985}"/>
              </a:ext>
            </a:extLst>
          </p:cNvPr>
          <p:cNvPicPr>
            <a:picLocks noChangeAspect="1"/>
          </p:cNvPicPr>
          <p:nvPr/>
        </p:nvPicPr>
        <p:blipFill>
          <a:blip r:embed="rId3"/>
          <a:stretch>
            <a:fillRect/>
          </a:stretch>
        </p:blipFill>
        <p:spPr>
          <a:xfrm>
            <a:off x="851065" y="1184388"/>
            <a:ext cx="10489871" cy="5350186"/>
          </a:xfrm>
          <a:prstGeom prst="rect">
            <a:avLst/>
          </a:prstGeom>
        </p:spPr>
      </p:pic>
    </p:spTree>
    <p:extLst>
      <p:ext uri="{BB962C8B-B14F-4D97-AF65-F5344CB8AC3E}">
        <p14:creationId xmlns:p14="http://schemas.microsoft.com/office/powerpoint/2010/main" val="247472661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AA9B5-9413-FCE3-D768-12EE9FA1506D}"/>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63E5AF28-7EBF-145B-132D-1DB571E08343}"/>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pic>
        <p:nvPicPr>
          <p:cNvPr id="5" name="Imatge 4" descr="Imatge que conté text, captura de pantalla, Gràfics, clipart&#10;&#10;Pot ser que el contingut generat per IA no sigui correcte.">
            <a:extLst>
              <a:ext uri="{FF2B5EF4-FFF2-40B4-BE49-F238E27FC236}">
                <a16:creationId xmlns:a16="http://schemas.microsoft.com/office/drawing/2014/main" id="{9601BD14-4B3B-9052-FF37-3634EF4BE75B}"/>
              </a:ext>
            </a:extLst>
          </p:cNvPr>
          <p:cNvPicPr>
            <a:picLocks noChangeAspect="1"/>
          </p:cNvPicPr>
          <p:nvPr/>
        </p:nvPicPr>
        <p:blipFill>
          <a:blip r:embed="rId3"/>
          <a:stretch>
            <a:fillRect/>
          </a:stretch>
        </p:blipFill>
        <p:spPr>
          <a:xfrm>
            <a:off x="1282783" y="1153947"/>
            <a:ext cx="9626435" cy="5420962"/>
          </a:xfrm>
          <a:prstGeom prst="rect">
            <a:avLst/>
          </a:prstGeom>
        </p:spPr>
      </p:pic>
    </p:spTree>
    <p:extLst>
      <p:ext uri="{BB962C8B-B14F-4D97-AF65-F5344CB8AC3E}">
        <p14:creationId xmlns:p14="http://schemas.microsoft.com/office/powerpoint/2010/main" val="182460295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7A81531D-9349-F32D-9B7D-3B31B402C9F6}"/>
              </a:ext>
            </a:extLst>
          </p:cNvPr>
          <p:cNvSpPr>
            <a:spLocks noGrp="1"/>
          </p:cNvSpPr>
          <p:nvPr>
            <p:ph type="title"/>
          </p:nvPr>
        </p:nvSpPr>
        <p:spPr>
          <a:xfrm>
            <a:off x="944880" y="2605248"/>
            <a:ext cx="10302239" cy="678993"/>
          </a:xfrm>
        </p:spPr>
        <p:txBody>
          <a:bodyPr/>
          <a:lstStyle/>
          <a:p>
            <a:pPr algn="ctr"/>
            <a:r>
              <a:rPr lang="es-ES"/>
              <a:t>Conflictos de interés</a:t>
            </a:r>
          </a:p>
        </p:txBody>
      </p:sp>
      <p:sp>
        <p:nvSpPr>
          <p:cNvPr id="9" name="Marcador de texto 8">
            <a:extLst>
              <a:ext uri="{FF2B5EF4-FFF2-40B4-BE49-F238E27FC236}">
                <a16:creationId xmlns:a16="http://schemas.microsoft.com/office/drawing/2014/main" id="{5C3935B8-6ACF-840D-11ED-90F609634697}"/>
              </a:ext>
            </a:extLst>
          </p:cNvPr>
          <p:cNvSpPr>
            <a:spLocks noGrp="1"/>
          </p:cNvSpPr>
          <p:nvPr>
            <p:ph type="body" sz="quarter" idx="10"/>
          </p:nvPr>
        </p:nvSpPr>
        <p:spPr/>
        <p:txBody>
          <a:bodyPr/>
          <a:lstStyle/>
          <a:p>
            <a:r>
              <a:rPr lang="es-ES"/>
              <a:t>Limitaciones y necesidades no cubiertas del TAR actual. ¿Qué aportarán los nuevos fármacos?</a:t>
            </a:r>
          </a:p>
        </p:txBody>
      </p:sp>
      <p:pic>
        <p:nvPicPr>
          <p:cNvPr id="4" name="Imagen 3" descr="Imagen que contiene dibujo&#10;&#10;Descripción generada automáticamente">
            <a:extLst>
              <a:ext uri="{FF2B5EF4-FFF2-40B4-BE49-F238E27FC236}">
                <a16:creationId xmlns:a16="http://schemas.microsoft.com/office/drawing/2014/main" id="{2E60FDF8-84B7-C080-4A7A-A6CE3E69F5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432" y="3800509"/>
            <a:ext cx="1314564" cy="556308"/>
          </a:xfrm>
          <a:prstGeom prst="rect">
            <a:avLst/>
          </a:prstGeom>
        </p:spPr>
      </p:pic>
      <p:pic>
        <p:nvPicPr>
          <p:cNvPr id="8" name="Imagen 7" descr="Logotipo, nombre de la empresa&#10;&#10;Descripción generada automáticamente">
            <a:extLst>
              <a:ext uri="{FF2B5EF4-FFF2-40B4-BE49-F238E27FC236}">
                <a16:creationId xmlns:a16="http://schemas.microsoft.com/office/drawing/2014/main" id="{FD73617A-C35C-553E-727D-B474B324F3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930" y="3817656"/>
            <a:ext cx="1402201" cy="522015"/>
          </a:xfrm>
          <a:prstGeom prst="rect">
            <a:avLst/>
          </a:prstGeom>
        </p:spPr>
      </p:pic>
      <p:pic>
        <p:nvPicPr>
          <p:cNvPr id="10" name="Imagen 9" descr="Logotipo, nombre de la empresa&#10;&#10;Descripción generada automáticamente">
            <a:extLst>
              <a:ext uri="{FF2B5EF4-FFF2-40B4-BE49-F238E27FC236}">
                <a16:creationId xmlns:a16="http://schemas.microsoft.com/office/drawing/2014/main" id="{4045982A-5708-8838-8EA2-8DAEC1B1813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182916" y="3644234"/>
            <a:ext cx="1662886" cy="868858"/>
          </a:xfrm>
          <a:prstGeom prst="rect">
            <a:avLst/>
          </a:prstGeom>
        </p:spPr>
      </p:pic>
      <p:pic>
        <p:nvPicPr>
          <p:cNvPr id="11" name="Imagen 10">
            <a:extLst>
              <a:ext uri="{FF2B5EF4-FFF2-40B4-BE49-F238E27FC236}">
                <a16:creationId xmlns:a16="http://schemas.microsoft.com/office/drawing/2014/main" id="{B7E4E3A1-ED3E-1A37-1E29-8F5ECE052AB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184781" y="3573759"/>
            <a:ext cx="1628364" cy="1009809"/>
          </a:xfrm>
          <a:prstGeom prst="rect">
            <a:avLst/>
          </a:prstGeom>
        </p:spPr>
      </p:pic>
      <p:pic>
        <p:nvPicPr>
          <p:cNvPr id="12" name="Imagen 11" descr="Un dibujo de una cara feliz&#10;&#10;El contenido generado por IA puede ser incorrecto.">
            <a:extLst>
              <a:ext uri="{FF2B5EF4-FFF2-40B4-BE49-F238E27FC236}">
                <a16:creationId xmlns:a16="http://schemas.microsoft.com/office/drawing/2014/main" id="{E1367B99-A74A-4B0C-50F2-BBCE57F2DD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29586" y="3647021"/>
            <a:ext cx="1652220" cy="863285"/>
          </a:xfrm>
          <a:prstGeom prst="rect">
            <a:avLst/>
          </a:prstGeom>
        </p:spPr>
      </p:pic>
    </p:spTree>
    <p:extLst>
      <p:ext uri="{BB962C8B-B14F-4D97-AF65-F5344CB8AC3E}">
        <p14:creationId xmlns:p14="http://schemas.microsoft.com/office/powerpoint/2010/main" val="271430226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A64EF-F1F3-4EB7-DECE-EC95850CA3ED}"/>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25BFC2BB-9B8D-8FE7-8924-5E8FF21D15F8}"/>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sp>
        <p:nvSpPr>
          <p:cNvPr id="3" name="Título 5">
            <a:extLst>
              <a:ext uri="{FF2B5EF4-FFF2-40B4-BE49-F238E27FC236}">
                <a16:creationId xmlns:a16="http://schemas.microsoft.com/office/drawing/2014/main" id="{4C285CB3-CEFE-B6D0-3A7E-6518F82C77E9}"/>
              </a:ext>
            </a:extLst>
          </p:cNvPr>
          <p:cNvSpPr>
            <a:spLocks noGrp="1"/>
          </p:cNvSpPr>
          <p:nvPr>
            <p:ph type="title"/>
          </p:nvPr>
        </p:nvSpPr>
        <p:spPr>
          <a:xfrm>
            <a:off x="942703" y="3640063"/>
            <a:ext cx="10302240" cy="678993"/>
          </a:xfrm>
        </p:spPr>
        <p:txBody>
          <a:bodyPr>
            <a:noAutofit/>
          </a:bodyPr>
          <a:lstStyle/>
          <a:p>
            <a:pPr algn="ctr"/>
            <a:r>
              <a:rPr lang="es-ES" sz="4400" dirty="0">
                <a:latin typeface="Aptos"/>
                <a:cs typeface="Arial"/>
              </a:rPr>
              <a:t>El futuro del TAR</a:t>
            </a:r>
            <a:endParaRPr lang="es-ES" sz="4400" dirty="0"/>
          </a:p>
        </p:txBody>
      </p:sp>
    </p:spTree>
    <p:extLst>
      <p:ext uri="{BB962C8B-B14F-4D97-AF65-F5344CB8AC3E}">
        <p14:creationId xmlns:p14="http://schemas.microsoft.com/office/powerpoint/2010/main" val="385853262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EE4D4-D5F1-0AA9-BDE1-2B1964CDE456}"/>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B359193D-9AB0-60A4-B70B-EA83D2872ECD}"/>
              </a:ext>
            </a:extLst>
          </p:cNvPr>
          <p:cNvSpPr>
            <a:spLocks noGrp="1"/>
          </p:cNvSpPr>
          <p:nvPr>
            <p:ph type="body" sz="quarter" idx="10"/>
          </p:nvPr>
        </p:nvSpPr>
        <p:spPr/>
        <p:txBody>
          <a:bodyPr>
            <a:normAutofit/>
          </a:bodyPr>
          <a:lstStyle/>
          <a:p>
            <a:r>
              <a:rPr lang="es-ES" sz="1100">
                <a:latin typeface="+mn-lt"/>
              </a:rPr>
              <a:t>Limitaciones y necesidades no cubiertas del TAR actual. ¿Qué aportarán los nuevos fármacos?</a:t>
            </a:r>
          </a:p>
        </p:txBody>
      </p:sp>
      <p:sp>
        <p:nvSpPr>
          <p:cNvPr id="10" name="1ª JORNADA…">
            <a:extLst>
              <a:ext uri="{FF2B5EF4-FFF2-40B4-BE49-F238E27FC236}">
                <a16:creationId xmlns:a16="http://schemas.microsoft.com/office/drawing/2014/main" id="{8BC754EB-3471-9ED6-8EC8-EC7774C78333}"/>
              </a:ext>
            </a:extLst>
          </p:cNvPr>
          <p:cNvSpPr txBox="1"/>
          <p:nvPr/>
        </p:nvSpPr>
        <p:spPr>
          <a:xfrm>
            <a:off x="198986" y="643548"/>
            <a:ext cx="51361" cy="266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algn="l">
              <a:defRPr sz="3800" b="1" i="1">
                <a:solidFill>
                  <a:srgbClr val="000000"/>
                </a:solidFill>
                <a:latin typeface="Arial"/>
                <a:ea typeface="Arial"/>
                <a:cs typeface="Arial"/>
                <a:sym typeface="Arial"/>
              </a:defRPr>
            </a:pPr>
            <a:endParaRPr lang="es-ES" sz="1400" dirty="0"/>
          </a:p>
        </p:txBody>
      </p:sp>
      <p:sp>
        <p:nvSpPr>
          <p:cNvPr id="40" name="1ª JORNADA…">
            <a:extLst>
              <a:ext uri="{FF2B5EF4-FFF2-40B4-BE49-F238E27FC236}">
                <a16:creationId xmlns:a16="http://schemas.microsoft.com/office/drawing/2014/main" id="{4278E041-D6EB-BCB0-12C5-889C9D4CA6AC}"/>
              </a:ext>
            </a:extLst>
          </p:cNvPr>
          <p:cNvSpPr txBox="1"/>
          <p:nvPr/>
        </p:nvSpPr>
        <p:spPr>
          <a:xfrm>
            <a:off x="198986" y="643548"/>
            <a:ext cx="51361" cy="266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algn="l">
              <a:defRPr sz="3800" b="1" i="1">
                <a:solidFill>
                  <a:srgbClr val="000000"/>
                </a:solidFill>
                <a:latin typeface="Arial"/>
                <a:ea typeface="Arial"/>
                <a:cs typeface="Arial"/>
                <a:sym typeface="Arial"/>
              </a:defRPr>
            </a:pPr>
            <a:endParaRPr lang="es-ES" sz="1400" dirty="0"/>
          </a:p>
        </p:txBody>
      </p:sp>
      <p:sp>
        <p:nvSpPr>
          <p:cNvPr id="2" name="Título 5">
            <a:extLst>
              <a:ext uri="{FF2B5EF4-FFF2-40B4-BE49-F238E27FC236}">
                <a16:creationId xmlns:a16="http://schemas.microsoft.com/office/drawing/2014/main" id="{F35204F8-16E3-D0A6-3F88-2183D7E59939}"/>
              </a:ext>
            </a:extLst>
          </p:cNvPr>
          <p:cNvSpPr>
            <a:spLocks noGrp="1"/>
          </p:cNvSpPr>
          <p:nvPr>
            <p:ph type="title"/>
          </p:nvPr>
        </p:nvSpPr>
        <p:spPr>
          <a:xfrm>
            <a:off x="1149737" y="1322433"/>
            <a:ext cx="10302240" cy="678993"/>
          </a:xfrm>
        </p:spPr>
        <p:txBody>
          <a:bodyPr>
            <a:noAutofit/>
          </a:bodyPr>
          <a:lstStyle/>
          <a:p>
            <a:pPr algn="ctr"/>
            <a:r>
              <a:rPr lang="es-ES" sz="4000" dirty="0">
                <a:latin typeface="Aptos"/>
                <a:cs typeface="Arial"/>
              </a:rPr>
              <a:t>¿Qué quiere decir “nuevos fármacos”?</a:t>
            </a:r>
            <a:endParaRPr lang="es-ES" sz="4000" dirty="0"/>
          </a:p>
        </p:txBody>
      </p:sp>
      <p:sp>
        <p:nvSpPr>
          <p:cNvPr id="5" name="CuadroTexto 4">
            <a:extLst>
              <a:ext uri="{FF2B5EF4-FFF2-40B4-BE49-F238E27FC236}">
                <a16:creationId xmlns:a16="http://schemas.microsoft.com/office/drawing/2014/main" id="{A00C940F-9BE1-1912-D6FE-FFC2D9B96D86}"/>
              </a:ext>
            </a:extLst>
          </p:cNvPr>
          <p:cNvSpPr txBox="1"/>
          <p:nvPr/>
        </p:nvSpPr>
        <p:spPr>
          <a:xfrm>
            <a:off x="9213011" y="6246001"/>
            <a:ext cx="2737449" cy="276999"/>
          </a:xfrm>
          <a:prstGeom prst="rect">
            <a:avLst/>
          </a:prstGeom>
          <a:noFill/>
        </p:spPr>
        <p:txBody>
          <a:bodyPr wrap="square" rtlCol="0">
            <a:spAutoFit/>
          </a:bodyPr>
          <a:lstStyle/>
          <a:p>
            <a:pPr algn="r"/>
            <a:r>
              <a:rPr lang="es-ES" sz="1200" dirty="0">
                <a:solidFill>
                  <a:schemeClr val="bg1">
                    <a:lumMod val="65000"/>
                  </a:schemeClr>
                </a:solidFill>
              </a:rPr>
              <a:t>*Cortesía de Jordi Navarro</a:t>
            </a:r>
          </a:p>
        </p:txBody>
      </p:sp>
    </p:spTree>
    <p:extLst>
      <p:ext uri="{BB962C8B-B14F-4D97-AF65-F5344CB8AC3E}">
        <p14:creationId xmlns:p14="http://schemas.microsoft.com/office/powerpoint/2010/main" val="228171406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E75E3-D61F-4006-0686-08A10D526ED9}"/>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A5F270ED-E2F9-4871-7EB5-BE881480E292}"/>
              </a:ext>
            </a:extLst>
          </p:cNvPr>
          <p:cNvSpPr>
            <a:spLocks noGrp="1"/>
          </p:cNvSpPr>
          <p:nvPr>
            <p:ph type="body" sz="quarter" idx="10"/>
          </p:nvPr>
        </p:nvSpPr>
        <p:spPr/>
        <p:txBody>
          <a:bodyPr>
            <a:normAutofit/>
          </a:bodyPr>
          <a:lstStyle/>
          <a:p>
            <a:r>
              <a:rPr lang="es-ES" sz="1100">
                <a:latin typeface="+mn-lt"/>
              </a:rPr>
              <a:t>Limitaciones y necesidades no cubiertas del TAR actual. ¿Qué aportarán los nuevos fármacos?</a:t>
            </a:r>
          </a:p>
        </p:txBody>
      </p:sp>
      <p:sp>
        <p:nvSpPr>
          <p:cNvPr id="10" name="1ª JORNADA…">
            <a:extLst>
              <a:ext uri="{FF2B5EF4-FFF2-40B4-BE49-F238E27FC236}">
                <a16:creationId xmlns:a16="http://schemas.microsoft.com/office/drawing/2014/main" id="{7A35CABD-FC22-F53E-0E68-34AD01E0E80A}"/>
              </a:ext>
            </a:extLst>
          </p:cNvPr>
          <p:cNvSpPr txBox="1"/>
          <p:nvPr/>
        </p:nvSpPr>
        <p:spPr>
          <a:xfrm>
            <a:off x="198986" y="643548"/>
            <a:ext cx="51361" cy="266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algn="l">
              <a:defRPr sz="3800" b="1" i="1">
                <a:solidFill>
                  <a:srgbClr val="000000"/>
                </a:solidFill>
                <a:latin typeface="Arial"/>
                <a:ea typeface="Arial"/>
                <a:cs typeface="Arial"/>
                <a:sym typeface="Arial"/>
              </a:defRPr>
            </a:pPr>
            <a:endParaRPr lang="es-ES" sz="1400" dirty="0"/>
          </a:p>
        </p:txBody>
      </p:sp>
      <p:sp>
        <p:nvSpPr>
          <p:cNvPr id="40" name="1ª JORNADA…">
            <a:extLst>
              <a:ext uri="{FF2B5EF4-FFF2-40B4-BE49-F238E27FC236}">
                <a16:creationId xmlns:a16="http://schemas.microsoft.com/office/drawing/2014/main" id="{68D85FFD-2D54-4402-AD02-5C0B50ECE404}"/>
              </a:ext>
            </a:extLst>
          </p:cNvPr>
          <p:cNvSpPr txBox="1"/>
          <p:nvPr/>
        </p:nvSpPr>
        <p:spPr>
          <a:xfrm>
            <a:off x="198986" y="643548"/>
            <a:ext cx="51361" cy="266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algn="l">
              <a:defRPr sz="3800" b="1" i="1">
                <a:solidFill>
                  <a:srgbClr val="000000"/>
                </a:solidFill>
                <a:latin typeface="Arial"/>
                <a:ea typeface="Arial"/>
                <a:cs typeface="Arial"/>
                <a:sym typeface="Arial"/>
              </a:defRPr>
            </a:pPr>
            <a:endParaRPr lang="es-ES" sz="1400" dirty="0"/>
          </a:p>
        </p:txBody>
      </p:sp>
      <p:sp>
        <p:nvSpPr>
          <p:cNvPr id="2" name="Título 5">
            <a:extLst>
              <a:ext uri="{FF2B5EF4-FFF2-40B4-BE49-F238E27FC236}">
                <a16:creationId xmlns:a16="http://schemas.microsoft.com/office/drawing/2014/main" id="{6D3A5604-C778-6E95-7CF7-B99971849F57}"/>
              </a:ext>
            </a:extLst>
          </p:cNvPr>
          <p:cNvSpPr>
            <a:spLocks noGrp="1"/>
          </p:cNvSpPr>
          <p:nvPr>
            <p:ph type="title"/>
          </p:nvPr>
        </p:nvSpPr>
        <p:spPr>
          <a:xfrm>
            <a:off x="1149737" y="1322433"/>
            <a:ext cx="10302240" cy="678993"/>
          </a:xfrm>
        </p:spPr>
        <p:txBody>
          <a:bodyPr>
            <a:noAutofit/>
          </a:bodyPr>
          <a:lstStyle/>
          <a:p>
            <a:pPr algn="ctr"/>
            <a:r>
              <a:rPr lang="es-ES" sz="4000" dirty="0">
                <a:latin typeface="Aptos"/>
                <a:cs typeface="Arial"/>
              </a:rPr>
              <a:t>¿Qué quiere decir “nuevos fármacos”?</a:t>
            </a:r>
            <a:endParaRPr lang="es-ES" sz="4000" dirty="0"/>
          </a:p>
        </p:txBody>
      </p:sp>
      <p:sp>
        <p:nvSpPr>
          <p:cNvPr id="3" name="Marcador de texto 1">
            <a:extLst>
              <a:ext uri="{FF2B5EF4-FFF2-40B4-BE49-F238E27FC236}">
                <a16:creationId xmlns:a16="http://schemas.microsoft.com/office/drawing/2014/main" id="{E7007B26-7A28-2843-55B1-7A590E382C93}"/>
              </a:ext>
            </a:extLst>
          </p:cNvPr>
          <p:cNvSpPr txBox="1">
            <a:spLocks/>
          </p:cNvSpPr>
          <p:nvPr/>
        </p:nvSpPr>
        <p:spPr>
          <a:xfrm>
            <a:off x="1382075" y="2428057"/>
            <a:ext cx="10069902" cy="3429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1200"/>
              </a:spcAft>
              <a:buFontTx/>
              <a:buChar char="-"/>
            </a:pPr>
            <a:r>
              <a:rPr lang="es-ES" dirty="0"/>
              <a:t>Nuevas moléculas dirigidas a dianas terapéuticas ya conocidas</a:t>
            </a:r>
          </a:p>
        </p:txBody>
      </p:sp>
      <p:sp>
        <p:nvSpPr>
          <p:cNvPr id="5" name="CuadroTexto 4">
            <a:extLst>
              <a:ext uri="{FF2B5EF4-FFF2-40B4-BE49-F238E27FC236}">
                <a16:creationId xmlns:a16="http://schemas.microsoft.com/office/drawing/2014/main" id="{CBE38509-CF04-6AAC-9F1D-22948026700D}"/>
              </a:ext>
            </a:extLst>
          </p:cNvPr>
          <p:cNvSpPr txBox="1"/>
          <p:nvPr/>
        </p:nvSpPr>
        <p:spPr>
          <a:xfrm>
            <a:off x="9213011" y="6246001"/>
            <a:ext cx="2737449" cy="276999"/>
          </a:xfrm>
          <a:prstGeom prst="rect">
            <a:avLst/>
          </a:prstGeom>
          <a:noFill/>
        </p:spPr>
        <p:txBody>
          <a:bodyPr wrap="square" rtlCol="0">
            <a:spAutoFit/>
          </a:bodyPr>
          <a:lstStyle/>
          <a:p>
            <a:pPr algn="r"/>
            <a:r>
              <a:rPr lang="es-ES" sz="1200" dirty="0">
                <a:solidFill>
                  <a:schemeClr val="bg1">
                    <a:lumMod val="65000"/>
                  </a:schemeClr>
                </a:solidFill>
              </a:rPr>
              <a:t>*Cortesía de Jordi Navarro</a:t>
            </a:r>
          </a:p>
        </p:txBody>
      </p:sp>
    </p:spTree>
    <p:extLst>
      <p:ext uri="{BB962C8B-B14F-4D97-AF65-F5344CB8AC3E}">
        <p14:creationId xmlns:p14="http://schemas.microsoft.com/office/powerpoint/2010/main" val="423388289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DDD6B-AC65-6C0A-46FF-CF133F5C8A1D}"/>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C4BD9434-6C8E-84CA-D769-04ADCC544A5B}"/>
              </a:ext>
            </a:extLst>
          </p:cNvPr>
          <p:cNvSpPr>
            <a:spLocks noGrp="1"/>
          </p:cNvSpPr>
          <p:nvPr>
            <p:ph type="body" sz="quarter" idx="10"/>
          </p:nvPr>
        </p:nvSpPr>
        <p:spPr/>
        <p:txBody>
          <a:bodyPr>
            <a:normAutofit/>
          </a:bodyPr>
          <a:lstStyle/>
          <a:p>
            <a:r>
              <a:rPr lang="es-ES" sz="1100">
                <a:latin typeface="+mn-lt"/>
              </a:rPr>
              <a:t>Limitaciones y necesidades no cubiertas del TAR actual. ¿Qué aportarán los nuevos fármacos?</a:t>
            </a:r>
          </a:p>
        </p:txBody>
      </p:sp>
      <p:sp>
        <p:nvSpPr>
          <p:cNvPr id="10" name="1ª JORNADA…">
            <a:extLst>
              <a:ext uri="{FF2B5EF4-FFF2-40B4-BE49-F238E27FC236}">
                <a16:creationId xmlns:a16="http://schemas.microsoft.com/office/drawing/2014/main" id="{E88F5395-CD58-CAAA-76CA-2A4FF67E2CDC}"/>
              </a:ext>
            </a:extLst>
          </p:cNvPr>
          <p:cNvSpPr txBox="1"/>
          <p:nvPr/>
        </p:nvSpPr>
        <p:spPr>
          <a:xfrm>
            <a:off x="198986" y="643548"/>
            <a:ext cx="51361" cy="266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algn="l">
              <a:defRPr sz="3800" b="1" i="1">
                <a:solidFill>
                  <a:srgbClr val="000000"/>
                </a:solidFill>
                <a:latin typeface="Arial"/>
                <a:ea typeface="Arial"/>
                <a:cs typeface="Arial"/>
                <a:sym typeface="Arial"/>
              </a:defRPr>
            </a:pPr>
            <a:endParaRPr lang="es-ES" sz="1400" dirty="0"/>
          </a:p>
        </p:txBody>
      </p:sp>
      <p:sp>
        <p:nvSpPr>
          <p:cNvPr id="40" name="1ª JORNADA…">
            <a:extLst>
              <a:ext uri="{FF2B5EF4-FFF2-40B4-BE49-F238E27FC236}">
                <a16:creationId xmlns:a16="http://schemas.microsoft.com/office/drawing/2014/main" id="{766B6523-427C-DD47-0F4D-F927FFDD9A04}"/>
              </a:ext>
            </a:extLst>
          </p:cNvPr>
          <p:cNvSpPr txBox="1"/>
          <p:nvPr/>
        </p:nvSpPr>
        <p:spPr>
          <a:xfrm>
            <a:off x="198986" y="643548"/>
            <a:ext cx="51361" cy="266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algn="l">
              <a:defRPr sz="3800" b="1" i="1">
                <a:solidFill>
                  <a:srgbClr val="000000"/>
                </a:solidFill>
                <a:latin typeface="Arial"/>
                <a:ea typeface="Arial"/>
                <a:cs typeface="Arial"/>
                <a:sym typeface="Arial"/>
              </a:defRPr>
            </a:pPr>
            <a:endParaRPr lang="es-ES" sz="1400" dirty="0"/>
          </a:p>
        </p:txBody>
      </p:sp>
      <p:sp>
        <p:nvSpPr>
          <p:cNvPr id="2" name="Título 5">
            <a:extLst>
              <a:ext uri="{FF2B5EF4-FFF2-40B4-BE49-F238E27FC236}">
                <a16:creationId xmlns:a16="http://schemas.microsoft.com/office/drawing/2014/main" id="{7B207460-8830-FF0F-05FE-9422423BA68D}"/>
              </a:ext>
            </a:extLst>
          </p:cNvPr>
          <p:cNvSpPr>
            <a:spLocks noGrp="1"/>
          </p:cNvSpPr>
          <p:nvPr>
            <p:ph type="title"/>
          </p:nvPr>
        </p:nvSpPr>
        <p:spPr>
          <a:xfrm>
            <a:off x="1149737" y="1322433"/>
            <a:ext cx="10302240" cy="678993"/>
          </a:xfrm>
        </p:spPr>
        <p:txBody>
          <a:bodyPr>
            <a:noAutofit/>
          </a:bodyPr>
          <a:lstStyle/>
          <a:p>
            <a:pPr algn="ctr"/>
            <a:r>
              <a:rPr lang="es-ES" sz="4000" dirty="0">
                <a:latin typeface="Aptos"/>
                <a:cs typeface="Arial"/>
              </a:rPr>
              <a:t>¿Qué quiere decir “nuevos fármacos”?</a:t>
            </a:r>
            <a:endParaRPr lang="es-ES" sz="4000" dirty="0"/>
          </a:p>
        </p:txBody>
      </p:sp>
      <p:sp>
        <p:nvSpPr>
          <p:cNvPr id="3" name="Marcador de texto 1">
            <a:extLst>
              <a:ext uri="{FF2B5EF4-FFF2-40B4-BE49-F238E27FC236}">
                <a16:creationId xmlns:a16="http://schemas.microsoft.com/office/drawing/2014/main" id="{D641B300-54CF-4346-66EA-033268940ECE}"/>
              </a:ext>
            </a:extLst>
          </p:cNvPr>
          <p:cNvSpPr txBox="1">
            <a:spLocks/>
          </p:cNvSpPr>
          <p:nvPr/>
        </p:nvSpPr>
        <p:spPr>
          <a:xfrm>
            <a:off x="1382075" y="2428057"/>
            <a:ext cx="10069902" cy="3429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1200"/>
              </a:spcAft>
              <a:buFontTx/>
              <a:buChar char="-"/>
            </a:pPr>
            <a:r>
              <a:rPr lang="es-ES" dirty="0"/>
              <a:t>Nuevas moléculas dirigidas a dianas terapéuticas ya conocidas</a:t>
            </a:r>
          </a:p>
          <a:p>
            <a:pPr>
              <a:spcBef>
                <a:spcPts val="600"/>
              </a:spcBef>
              <a:spcAft>
                <a:spcPts val="1200"/>
              </a:spcAft>
              <a:buFontTx/>
              <a:buChar char="-"/>
            </a:pPr>
            <a:r>
              <a:rPr lang="es-ES" dirty="0"/>
              <a:t>Moléculas dirigidas a nuevas dianas terapéuticas del virus</a:t>
            </a:r>
          </a:p>
        </p:txBody>
      </p:sp>
      <p:sp>
        <p:nvSpPr>
          <p:cNvPr id="4" name="CuadroTexto 3">
            <a:extLst>
              <a:ext uri="{FF2B5EF4-FFF2-40B4-BE49-F238E27FC236}">
                <a16:creationId xmlns:a16="http://schemas.microsoft.com/office/drawing/2014/main" id="{35745ADE-5B86-8189-0C3A-5C0196F15DEE}"/>
              </a:ext>
            </a:extLst>
          </p:cNvPr>
          <p:cNvSpPr txBox="1"/>
          <p:nvPr/>
        </p:nvSpPr>
        <p:spPr>
          <a:xfrm>
            <a:off x="9213011" y="6246001"/>
            <a:ext cx="2737449" cy="276999"/>
          </a:xfrm>
          <a:prstGeom prst="rect">
            <a:avLst/>
          </a:prstGeom>
          <a:noFill/>
        </p:spPr>
        <p:txBody>
          <a:bodyPr wrap="square" rtlCol="0">
            <a:spAutoFit/>
          </a:bodyPr>
          <a:lstStyle/>
          <a:p>
            <a:pPr algn="r"/>
            <a:r>
              <a:rPr lang="es-ES" sz="1200" dirty="0">
                <a:solidFill>
                  <a:schemeClr val="bg1">
                    <a:lumMod val="65000"/>
                  </a:schemeClr>
                </a:solidFill>
              </a:rPr>
              <a:t>*Cortesía de Jordi Navarro</a:t>
            </a:r>
          </a:p>
        </p:txBody>
      </p:sp>
    </p:spTree>
    <p:extLst>
      <p:ext uri="{BB962C8B-B14F-4D97-AF65-F5344CB8AC3E}">
        <p14:creationId xmlns:p14="http://schemas.microsoft.com/office/powerpoint/2010/main" val="339676094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DFFEA-C1BA-43FA-3273-F127B45FC791}"/>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BCB0BBC0-39C7-5435-E691-7FC25AC44FF9}"/>
              </a:ext>
            </a:extLst>
          </p:cNvPr>
          <p:cNvSpPr>
            <a:spLocks noGrp="1"/>
          </p:cNvSpPr>
          <p:nvPr>
            <p:ph type="body" sz="quarter" idx="10"/>
          </p:nvPr>
        </p:nvSpPr>
        <p:spPr/>
        <p:txBody>
          <a:bodyPr>
            <a:normAutofit/>
          </a:bodyPr>
          <a:lstStyle/>
          <a:p>
            <a:r>
              <a:rPr lang="es-ES" sz="1100">
                <a:latin typeface="+mn-lt"/>
              </a:rPr>
              <a:t>Limitaciones y necesidades no cubiertas del TAR actual. ¿Qué aportarán los nuevos fármacos?</a:t>
            </a:r>
          </a:p>
        </p:txBody>
      </p:sp>
      <p:sp>
        <p:nvSpPr>
          <p:cNvPr id="10" name="1ª JORNADA…">
            <a:extLst>
              <a:ext uri="{FF2B5EF4-FFF2-40B4-BE49-F238E27FC236}">
                <a16:creationId xmlns:a16="http://schemas.microsoft.com/office/drawing/2014/main" id="{25187335-49F9-67BF-6655-9CE69AA18AF1}"/>
              </a:ext>
            </a:extLst>
          </p:cNvPr>
          <p:cNvSpPr txBox="1"/>
          <p:nvPr/>
        </p:nvSpPr>
        <p:spPr>
          <a:xfrm>
            <a:off x="198986" y="643548"/>
            <a:ext cx="51361" cy="266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algn="l">
              <a:defRPr sz="3800" b="1" i="1">
                <a:solidFill>
                  <a:srgbClr val="000000"/>
                </a:solidFill>
                <a:latin typeface="Arial"/>
                <a:ea typeface="Arial"/>
                <a:cs typeface="Arial"/>
                <a:sym typeface="Arial"/>
              </a:defRPr>
            </a:pPr>
            <a:endParaRPr lang="es-ES" sz="1400" dirty="0"/>
          </a:p>
        </p:txBody>
      </p:sp>
      <p:sp>
        <p:nvSpPr>
          <p:cNvPr id="40" name="1ª JORNADA…">
            <a:extLst>
              <a:ext uri="{FF2B5EF4-FFF2-40B4-BE49-F238E27FC236}">
                <a16:creationId xmlns:a16="http://schemas.microsoft.com/office/drawing/2014/main" id="{2228AF7F-C67E-568C-F266-767D13938136}"/>
              </a:ext>
            </a:extLst>
          </p:cNvPr>
          <p:cNvSpPr txBox="1"/>
          <p:nvPr/>
        </p:nvSpPr>
        <p:spPr>
          <a:xfrm>
            <a:off x="198986" y="643548"/>
            <a:ext cx="51361" cy="266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algn="l">
              <a:defRPr sz="3800" b="1" i="1">
                <a:solidFill>
                  <a:srgbClr val="000000"/>
                </a:solidFill>
                <a:latin typeface="Arial"/>
                <a:ea typeface="Arial"/>
                <a:cs typeface="Arial"/>
                <a:sym typeface="Arial"/>
              </a:defRPr>
            </a:pPr>
            <a:endParaRPr lang="es-ES" sz="1400" dirty="0"/>
          </a:p>
        </p:txBody>
      </p:sp>
      <p:sp>
        <p:nvSpPr>
          <p:cNvPr id="2" name="Título 5">
            <a:extLst>
              <a:ext uri="{FF2B5EF4-FFF2-40B4-BE49-F238E27FC236}">
                <a16:creationId xmlns:a16="http://schemas.microsoft.com/office/drawing/2014/main" id="{7836F856-E1E4-9F19-F22A-F5F41E0EA2BE}"/>
              </a:ext>
            </a:extLst>
          </p:cNvPr>
          <p:cNvSpPr>
            <a:spLocks noGrp="1"/>
          </p:cNvSpPr>
          <p:nvPr>
            <p:ph type="title"/>
          </p:nvPr>
        </p:nvSpPr>
        <p:spPr>
          <a:xfrm>
            <a:off x="1149737" y="1322433"/>
            <a:ext cx="10302240" cy="678993"/>
          </a:xfrm>
        </p:spPr>
        <p:txBody>
          <a:bodyPr>
            <a:noAutofit/>
          </a:bodyPr>
          <a:lstStyle/>
          <a:p>
            <a:pPr algn="ctr"/>
            <a:r>
              <a:rPr lang="es-ES" sz="4000" dirty="0">
                <a:latin typeface="Aptos"/>
                <a:cs typeface="Arial"/>
              </a:rPr>
              <a:t>¿Qué quiere decir “nuevos fármacos”?</a:t>
            </a:r>
            <a:endParaRPr lang="es-ES" sz="4000" dirty="0"/>
          </a:p>
        </p:txBody>
      </p:sp>
      <p:sp>
        <p:nvSpPr>
          <p:cNvPr id="3" name="Marcador de texto 1">
            <a:extLst>
              <a:ext uri="{FF2B5EF4-FFF2-40B4-BE49-F238E27FC236}">
                <a16:creationId xmlns:a16="http://schemas.microsoft.com/office/drawing/2014/main" id="{49DAE4DC-21E8-8361-93B7-569ADCF722CA}"/>
              </a:ext>
            </a:extLst>
          </p:cNvPr>
          <p:cNvSpPr txBox="1">
            <a:spLocks/>
          </p:cNvSpPr>
          <p:nvPr/>
        </p:nvSpPr>
        <p:spPr>
          <a:xfrm>
            <a:off x="1382075" y="2428057"/>
            <a:ext cx="10069902" cy="3429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1200"/>
              </a:spcAft>
              <a:buFontTx/>
              <a:buChar char="-"/>
            </a:pPr>
            <a:r>
              <a:rPr lang="es-ES" dirty="0"/>
              <a:t>Nuevas moléculas dirigidas a dianas terapéuticas ya conocidas</a:t>
            </a:r>
          </a:p>
          <a:p>
            <a:pPr>
              <a:spcBef>
                <a:spcPts val="600"/>
              </a:spcBef>
              <a:spcAft>
                <a:spcPts val="1200"/>
              </a:spcAft>
              <a:buFontTx/>
              <a:buChar char="-"/>
            </a:pPr>
            <a:r>
              <a:rPr lang="es-ES" dirty="0"/>
              <a:t>Moléculas dirigidas a nuevas dianas terapéuticas del virus</a:t>
            </a:r>
          </a:p>
          <a:p>
            <a:pPr>
              <a:spcBef>
                <a:spcPts val="600"/>
              </a:spcBef>
              <a:spcAft>
                <a:spcPts val="1200"/>
              </a:spcAft>
              <a:buFontTx/>
              <a:buChar char="-"/>
            </a:pPr>
            <a:r>
              <a:rPr lang="es-ES" dirty="0"/>
              <a:t>Nuevas formulaciones de fármacos ya conocidos</a:t>
            </a:r>
          </a:p>
        </p:txBody>
      </p:sp>
      <p:sp>
        <p:nvSpPr>
          <p:cNvPr id="5" name="CuadroTexto 4">
            <a:extLst>
              <a:ext uri="{FF2B5EF4-FFF2-40B4-BE49-F238E27FC236}">
                <a16:creationId xmlns:a16="http://schemas.microsoft.com/office/drawing/2014/main" id="{3D60FEAF-FE6D-201A-0A9F-ABCB5FBB257E}"/>
              </a:ext>
            </a:extLst>
          </p:cNvPr>
          <p:cNvSpPr txBox="1"/>
          <p:nvPr/>
        </p:nvSpPr>
        <p:spPr>
          <a:xfrm>
            <a:off x="9213011" y="6246001"/>
            <a:ext cx="2737449" cy="276999"/>
          </a:xfrm>
          <a:prstGeom prst="rect">
            <a:avLst/>
          </a:prstGeom>
          <a:noFill/>
        </p:spPr>
        <p:txBody>
          <a:bodyPr wrap="square" rtlCol="0">
            <a:spAutoFit/>
          </a:bodyPr>
          <a:lstStyle/>
          <a:p>
            <a:pPr algn="r"/>
            <a:r>
              <a:rPr lang="es-ES" sz="1200" dirty="0">
                <a:solidFill>
                  <a:schemeClr val="bg1">
                    <a:lumMod val="65000"/>
                  </a:schemeClr>
                </a:solidFill>
              </a:rPr>
              <a:t>*Cortesía de Jordi Navarro</a:t>
            </a:r>
          </a:p>
        </p:txBody>
      </p:sp>
    </p:spTree>
    <p:extLst>
      <p:ext uri="{BB962C8B-B14F-4D97-AF65-F5344CB8AC3E}">
        <p14:creationId xmlns:p14="http://schemas.microsoft.com/office/powerpoint/2010/main" val="425293787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03619-9E90-3EC7-733F-C3A79504544F}"/>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05A09036-A80C-65FF-E4F0-7CB341CE7A75}"/>
              </a:ext>
            </a:extLst>
          </p:cNvPr>
          <p:cNvSpPr>
            <a:spLocks noGrp="1"/>
          </p:cNvSpPr>
          <p:nvPr>
            <p:ph type="body" sz="quarter" idx="10"/>
          </p:nvPr>
        </p:nvSpPr>
        <p:spPr/>
        <p:txBody>
          <a:bodyPr>
            <a:normAutofit/>
          </a:bodyPr>
          <a:lstStyle/>
          <a:p>
            <a:r>
              <a:rPr lang="es-ES" sz="1100">
                <a:latin typeface="+mn-lt"/>
              </a:rPr>
              <a:t>Limitaciones y necesidades no cubiertas del TAR actual. ¿Qué aportarán los nuevos fármacos?</a:t>
            </a:r>
          </a:p>
        </p:txBody>
      </p:sp>
      <p:sp>
        <p:nvSpPr>
          <p:cNvPr id="10" name="1ª JORNADA…">
            <a:extLst>
              <a:ext uri="{FF2B5EF4-FFF2-40B4-BE49-F238E27FC236}">
                <a16:creationId xmlns:a16="http://schemas.microsoft.com/office/drawing/2014/main" id="{5DB4A01E-A40B-6512-4D6A-9728C3B0DC16}"/>
              </a:ext>
            </a:extLst>
          </p:cNvPr>
          <p:cNvSpPr txBox="1"/>
          <p:nvPr/>
        </p:nvSpPr>
        <p:spPr>
          <a:xfrm>
            <a:off x="198986" y="643548"/>
            <a:ext cx="51361" cy="266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algn="l">
              <a:defRPr sz="3800" b="1" i="1">
                <a:solidFill>
                  <a:srgbClr val="000000"/>
                </a:solidFill>
                <a:latin typeface="Arial"/>
                <a:ea typeface="Arial"/>
                <a:cs typeface="Arial"/>
                <a:sym typeface="Arial"/>
              </a:defRPr>
            </a:pPr>
            <a:endParaRPr lang="es-ES" sz="1400" dirty="0"/>
          </a:p>
        </p:txBody>
      </p:sp>
      <p:sp>
        <p:nvSpPr>
          <p:cNvPr id="40" name="1ª JORNADA…">
            <a:extLst>
              <a:ext uri="{FF2B5EF4-FFF2-40B4-BE49-F238E27FC236}">
                <a16:creationId xmlns:a16="http://schemas.microsoft.com/office/drawing/2014/main" id="{CB490BBC-9876-DF35-26F0-D8D126CD754D}"/>
              </a:ext>
            </a:extLst>
          </p:cNvPr>
          <p:cNvSpPr txBox="1"/>
          <p:nvPr/>
        </p:nvSpPr>
        <p:spPr>
          <a:xfrm>
            <a:off x="198986" y="643548"/>
            <a:ext cx="51361" cy="266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algn="l">
              <a:defRPr sz="3800" b="1" i="1">
                <a:solidFill>
                  <a:srgbClr val="000000"/>
                </a:solidFill>
                <a:latin typeface="Arial"/>
                <a:ea typeface="Arial"/>
                <a:cs typeface="Arial"/>
                <a:sym typeface="Arial"/>
              </a:defRPr>
            </a:pPr>
            <a:endParaRPr lang="es-ES" sz="1400" dirty="0"/>
          </a:p>
        </p:txBody>
      </p:sp>
      <p:sp>
        <p:nvSpPr>
          <p:cNvPr id="2" name="Título 5">
            <a:extLst>
              <a:ext uri="{FF2B5EF4-FFF2-40B4-BE49-F238E27FC236}">
                <a16:creationId xmlns:a16="http://schemas.microsoft.com/office/drawing/2014/main" id="{BF44044D-E93A-1292-170C-87310AFAAE6B}"/>
              </a:ext>
            </a:extLst>
          </p:cNvPr>
          <p:cNvSpPr>
            <a:spLocks noGrp="1"/>
          </p:cNvSpPr>
          <p:nvPr>
            <p:ph type="title"/>
          </p:nvPr>
        </p:nvSpPr>
        <p:spPr>
          <a:xfrm>
            <a:off x="1149737" y="1322433"/>
            <a:ext cx="10302240" cy="678993"/>
          </a:xfrm>
        </p:spPr>
        <p:txBody>
          <a:bodyPr>
            <a:noAutofit/>
          </a:bodyPr>
          <a:lstStyle/>
          <a:p>
            <a:pPr algn="ctr"/>
            <a:r>
              <a:rPr lang="es-ES" sz="4000" dirty="0">
                <a:latin typeface="Aptos"/>
                <a:cs typeface="Arial"/>
              </a:rPr>
              <a:t>¿Qué quiere decir “nuevos fármacos”?</a:t>
            </a:r>
            <a:endParaRPr lang="es-ES" sz="4000" dirty="0"/>
          </a:p>
        </p:txBody>
      </p:sp>
      <p:sp>
        <p:nvSpPr>
          <p:cNvPr id="3" name="Marcador de texto 1">
            <a:extLst>
              <a:ext uri="{FF2B5EF4-FFF2-40B4-BE49-F238E27FC236}">
                <a16:creationId xmlns:a16="http://schemas.microsoft.com/office/drawing/2014/main" id="{1C4F9104-284A-A6C6-1BE6-F9EEB4C45172}"/>
              </a:ext>
            </a:extLst>
          </p:cNvPr>
          <p:cNvSpPr txBox="1">
            <a:spLocks/>
          </p:cNvSpPr>
          <p:nvPr/>
        </p:nvSpPr>
        <p:spPr>
          <a:xfrm>
            <a:off x="1382075" y="2428057"/>
            <a:ext cx="10069902" cy="3429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1200"/>
              </a:spcAft>
              <a:buFontTx/>
              <a:buChar char="-"/>
            </a:pPr>
            <a:r>
              <a:rPr lang="es-ES" dirty="0"/>
              <a:t>Nuevas moléculas dirigidas a dianas terapéuticas ya conocidas</a:t>
            </a:r>
          </a:p>
          <a:p>
            <a:pPr>
              <a:spcBef>
                <a:spcPts val="600"/>
              </a:spcBef>
              <a:spcAft>
                <a:spcPts val="1200"/>
              </a:spcAft>
              <a:buFontTx/>
              <a:buChar char="-"/>
            </a:pPr>
            <a:r>
              <a:rPr lang="es-ES" dirty="0"/>
              <a:t>Moléculas dirigidas a nuevas dianas terapéuticas del virus</a:t>
            </a:r>
          </a:p>
          <a:p>
            <a:pPr>
              <a:spcBef>
                <a:spcPts val="600"/>
              </a:spcBef>
              <a:spcAft>
                <a:spcPts val="1200"/>
              </a:spcAft>
              <a:buFontTx/>
              <a:buChar char="-"/>
            </a:pPr>
            <a:r>
              <a:rPr lang="es-ES" dirty="0"/>
              <a:t>Nuevas formulaciones de fármacos ya conocidos</a:t>
            </a:r>
          </a:p>
          <a:p>
            <a:pPr>
              <a:spcBef>
                <a:spcPts val="600"/>
              </a:spcBef>
              <a:spcAft>
                <a:spcPts val="1200"/>
              </a:spcAft>
              <a:buFontTx/>
              <a:buChar char="-"/>
            </a:pPr>
            <a:r>
              <a:rPr lang="es-ES" dirty="0"/>
              <a:t>Tratamientos que actúan de manera diferente a lo existente hasta ahora</a:t>
            </a:r>
          </a:p>
        </p:txBody>
      </p:sp>
      <p:sp>
        <p:nvSpPr>
          <p:cNvPr id="5" name="CuadroTexto 4">
            <a:extLst>
              <a:ext uri="{FF2B5EF4-FFF2-40B4-BE49-F238E27FC236}">
                <a16:creationId xmlns:a16="http://schemas.microsoft.com/office/drawing/2014/main" id="{0B0D59A8-6A1E-C100-DDC4-308503493FB7}"/>
              </a:ext>
            </a:extLst>
          </p:cNvPr>
          <p:cNvSpPr txBox="1"/>
          <p:nvPr/>
        </p:nvSpPr>
        <p:spPr>
          <a:xfrm>
            <a:off x="9213011" y="6246001"/>
            <a:ext cx="2737449" cy="276999"/>
          </a:xfrm>
          <a:prstGeom prst="rect">
            <a:avLst/>
          </a:prstGeom>
          <a:noFill/>
        </p:spPr>
        <p:txBody>
          <a:bodyPr wrap="square" rtlCol="0">
            <a:spAutoFit/>
          </a:bodyPr>
          <a:lstStyle/>
          <a:p>
            <a:pPr algn="r"/>
            <a:r>
              <a:rPr lang="es-ES" sz="1200" dirty="0">
                <a:solidFill>
                  <a:schemeClr val="bg1">
                    <a:lumMod val="65000"/>
                  </a:schemeClr>
                </a:solidFill>
              </a:rPr>
              <a:t>*Cortesía de Jordi Navarro</a:t>
            </a:r>
          </a:p>
        </p:txBody>
      </p:sp>
    </p:spTree>
    <p:extLst>
      <p:ext uri="{BB962C8B-B14F-4D97-AF65-F5344CB8AC3E}">
        <p14:creationId xmlns:p14="http://schemas.microsoft.com/office/powerpoint/2010/main" val="368847187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2A320-4645-2854-9FCC-FE0585E7E821}"/>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472EAFC6-9A5C-FD53-ADBD-C31F86A42E72}"/>
              </a:ext>
            </a:extLst>
          </p:cNvPr>
          <p:cNvSpPr>
            <a:spLocks noGrp="1"/>
          </p:cNvSpPr>
          <p:nvPr>
            <p:ph type="body" sz="quarter" idx="10"/>
          </p:nvPr>
        </p:nvSpPr>
        <p:spPr/>
        <p:txBody>
          <a:bodyPr>
            <a:normAutofit/>
          </a:bodyPr>
          <a:lstStyle/>
          <a:p>
            <a:r>
              <a:rPr lang="es-ES" sz="1100">
                <a:latin typeface="+mn-lt"/>
              </a:rPr>
              <a:t>Limitaciones y necesidades no cubiertas del TAR actual. ¿Qué aportarán los nuevos fármacos?</a:t>
            </a:r>
          </a:p>
        </p:txBody>
      </p:sp>
      <p:pic>
        <p:nvPicPr>
          <p:cNvPr id="8" name="Imagen 7" descr="Diagrama&#10;&#10;El contenido generado por IA puede ser incorrecto.">
            <a:extLst>
              <a:ext uri="{FF2B5EF4-FFF2-40B4-BE49-F238E27FC236}">
                <a16:creationId xmlns:a16="http://schemas.microsoft.com/office/drawing/2014/main" id="{C7DC8A70-5555-97D4-CF78-32E17E0C77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6773" y="3664895"/>
            <a:ext cx="1765083" cy="1465882"/>
          </a:xfrm>
          <a:prstGeom prst="rect">
            <a:avLst/>
          </a:prstGeom>
        </p:spPr>
      </p:pic>
      <p:sp>
        <p:nvSpPr>
          <p:cNvPr id="10" name="1ª JORNADA…">
            <a:extLst>
              <a:ext uri="{FF2B5EF4-FFF2-40B4-BE49-F238E27FC236}">
                <a16:creationId xmlns:a16="http://schemas.microsoft.com/office/drawing/2014/main" id="{520AF33F-E71C-6206-1EA9-688F9A82F3A5}"/>
              </a:ext>
            </a:extLst>
          </p:cNvPr>
          <p:cNvSpPr txBox="1"/>
          <p:nvPr/>
        </p:nvSpPr>
        <p:spPr>
          <a:xfrm>
            <a:off x="198986" y="643548"/>
            <a:ext cx="51361" cy="266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algn="l">
              <a:defRPr sz="3800" b="1" i="1">
                <a:solidFill>
                  <a:srgbClr val="000000"/>
                </a:solidFill>
                <a:latin typeface="Arial"/>
                <a:ea typeface="Arial"/>
                <a:cs typeface="Arial"/>
                <a:sym typeface="Arial"/>
              </a:defRPr>
            </a:pPr>
            <a:endParaRPr lang="es-ES" sz="1400" dirty="0"/>
          </a:p>
        </p:txBody>
      </p:sp>
      <p:sp>
        <p:nvSpPr>
          <p:cNvPr id="13" name="Rectángulo 12">
            <a:extLst>
              <a:ext uri="{FF2B5EF4-FFF2-40B4-BE49-F238E27FC236}">
                <a16:creationId xmlns:a16="http://schemas.microsoft.com/office/drawing/2014/main" id="{C8B1C9B9-22B0-2DF6-EFBB-E37A5A5C4A58}"/>
              </a:ext>
            </a:extLst>
          </p:cNvPr>
          <p:cNvSpPr/>
          <p:nvPr/>
        </p:nvSpPr>
        <p:spPr>
          <a:xfrm>
            <a:off x="6261235" y="1149434"/>
            <a:ext cx="5637762" cy="820738"/>
          </a:xfrm>
          <a:prstGeom prst="rect">
            <a:avLst/>
          </a:prstGeom>
          <a:solidFill>
            <a:srgbClr val="13D3B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25400" rIns="108000" bIns="25400" numCol="1" spcCol="38100" rtlCol="0" anchor="ctr">
            <a:spAutoFit/>
          </a:bodyPr>
          <a:lstStyle/>
          <a:p>
            <a:pPr algn="ctr" defTabSz="412750">
              <a:spcBef>
                <a:spcPts val="600"/>
              </a:spcBef>
              <a:spcAft>
                <a:spcPts val="600"/>
              </a:spcAft>
            </a:pPr>
            <a:r>
              <a:rPr lang="es-ES" sz="2000" b="1">
                <a:solidFill>
                  <a:schemeClr val="tx1"/>
                </a:solidFill>
                <a:ea typeface="Helvetica Neue Medium"/>
                <a:cs typeface="Helvetica Neue Medium"/>
                <a:sym typeface="Helvetica Neue Medium"/>
              </a:rPr>
              <a:t>Anticuerpos neutralizantes de amplio espectro (</a:t>
            </a:r>
            <a:r>
              <a:rPr lang="es-ES" sz="2000" b="1" err="1">
                <a:solidFill>
                  <a:schemeClr val="tx1"/>
                </a:solidFill>
                <a:ea typeface="Helvetica Neue Medium"/>
                <a:cs typeface="Helvetica Neue Medium"/>
                <a:sym typeface="Helvetica Neue Medium"/>
              </a:rPr>
              <a:t>bNAbs</a:t>
            </a:r>
            <a:r>
              <a:rPr lang="es-ES" sz="2000" b="1">
                <a:solidFill>
                  <a:schemeClr val="tx1"/>
                </a:solidFill>
                <a:ea typeface="Helvetica Neue Medium"/>
                <a:cs typeface="Helvetica Neue Medium"/>
                <a:sym typeface="Helvetica Neue Medium"/>
              </a:rPr>
              <a:t>)</a:t>
            </a:r>
          </a:p>
        </p:txBody>
      </p:sp>
      <p:pic>
        <p:nvPicPr>
          <p:cNvPr id="14" name="Imagen 13" descr="Diagrama&#10;&#10;El contenido generado por IA puede ser incorrecto.">
            <a:extLst>
              <a:ext uri="{FF2B5EF4-FFF2-40B4-BE49-F238E27FC236}">
                <a16:creationId xmlns:a16="http://schemas.microsoft.com/office/drawing/2014/main" id="{4B49BC06-909D-D3F6-2088-983460CDC7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236" y="2717307"/>
            <a:ext cx="5187651" cy="3630174"/>
          </a:xfrm>
          <a:prstGeom prst="rect">
            <a:avLst/>
          </a:prstGeom>
        </p:spPr>
      </p:pic>
      <p:sp>
        <p:nvSpPr>
          <p:cNvPr id="17" name="CuadroTexto 16">
            <a:extLst>
              <a:ext uri="{FF2B5EF4-FFF2-40B4-BE49-F238E27FC236}">
                <a16:creationId xmlns:a16="http://schemas.microsoft.com/office/drawing/2014/main" id="{9C9D040F-4E45-A393-D4E6-653355D9445E}"/>
              </a:ext>
            </a:extLst>
          </p:cNvPr>
          <p:cNvSpPr txBox="1"/>
          <p:nvPr/>
        </p:nvSpPr>
        <p:spPr>
          <a:xfrm>
            <a:off x="293000" y="2077563"/>
            <a:ext cx="5637763" cy="512961"/>
          </a:xfrm>
          <a:prstGeom prst="rect">
            <a:avLst/>
          </a:prstGeom>
          <a:noFill/>
          <a:ln w="12700" cap="flat">
            <a:solidFill>
              <a:schemeClr val="tx1">
                <a:lumMod val="40000"/>
                <a:lumOff val="6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25400" rIns="108000" bIns="25400" numCol="1" spcCol="38100" rtlCol="0" anchor="ctr">
            <a:spAutoFit/>
          </a:bodyPr>
          <a:lstStyle/>
          <a:p>
            <a:pPr defTabSz="1219169"/>
            <a:r>
              <a:rPr lang="es-ES" sz="1500"/>
              <a:t>Fármacos sintetizados químicamente que bloquean pasos concretos del ciclo del VIH.</a:t>
            </a:r>
            <a:endParaRPr lang="es-ES" sz="1500">
              <a:solidFill>
                <a:srgbClr val="5E5E5E"/>
              </a:solidFill>
              <a:ea typeface="+mn-ea"/>
              <a:cs typeface="+mn-cs"/>
              <a:sym typeface="Helvetica Neue"/>
            </a:endParaRPr>
          </a:p>
        </p:txBody>
      </p:sp>
      <p:sp>
        <p:nvSpPr>
          <p:cNvPr id="34" name="CuadroTexto 33">
            <a:extLst>
              <a:ext uri="{FF2B5EF4-FFF2-40B4-BE49-F238E27FC236}">
                <a16:creationId xmlns:a16="http://schemas.microsoft.com/office/drawing/2014/main" id="{8ADA8DFE-3C11-6E3B-6510-F96AAB783D04}"/>
              </a:ext>
            </a:extLst>
          </p:cNvPr>
          <p:cNvSpPr txBox="1"/>
          <p:nvPr/>
        </p:nvSpPr>
        <p:spPr>
          <a:xfrm>
            <a:off x="6261235" y="2077564"/>
            <a:ext cx="5637763" cy="512961"/>
          </a:xfrm>
          <a:prstGeom prst="rect">
            <a:avLst/>
          </a:prstGeom>
          <a:noFill/>
          <a:ln w="12700" cap="flat">
            <a:solidFill>
              <a:schemeClr val="tx1">
                <a:lumMod val="40000"/>
                <a:lumOff val="6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25400" rIns="108000" bIns="25400" numCol="1" spcCol="38100" rtlCol="0" anchor="ctr">
            <a:spAutoFit/>
          </a:bodyPr>
          <a:lstStyle/>
          <a:p>
            <a:r>
              <a:rPr lang="es-ES" sz="1500"/>
              <a:t>Ac monoclonales sintetizados en células vivas que</a:t>
            </a:r>
            <a:r>
              <a:rPr lang="es-ES" sz="1500">
                <a:solidFill>
                  <a:srgbClr val="5E5E5E"/>
                </a:solidFill>
                <a:ea typeface="+mn-ea"/>
                <a:cs typeface="+mn-cs"/>
                <a:sym typeface="Helvetica Neue"/>
              </a:rPr>
              <a:t> son capaces de neutralizar múltiples cepas del virus </a:t>
            </a:r>
            <a:r>
              <a:rPr lang="es-ES" sz="1500"/>
              <a:t>(“inmunización pasiva”).</a:t>
            </a:r>
            <a:endParaRPr lang="es-ES" sz="1500">
              <a:solidFill>
                <a:srgbClr val="5E5E5E"/>
              </a:solidFill>
              <a:ea typeface="+mn-ea"/>
              <a:cs typeface="+mn-cs"/>
              <a:sym typeface="Helvetica Neue"/>
            </a:endParaRPr>
          </a:p>
        </p:txBody>
      </p:sp>
      <p:sp>
        <p:nvSpPr>
          <p:cNvPr id="35" name="CuadroTexto 34">
            <a:extLst>
              <a:ext uri="{FF2B5EF4-FFF2-40B4-BE49-F238E27FC236}">
                <a16:creationId xmlns:a16="http://schemas.microsoft.com/office/drawing/2014/main" id="{A0C29B7E-6977-60B5-1CC5-A07828240A3F}"/>
              </a:ext>
            </a:extLst>
          </p:cNvPr>
          <p:cNvSpPr txBox="1"/>
          <p:nvPr/>
        </p:nvSpPr>
        <p:spPr>
          <a:xfrm>
            <a:off x="3052062" y="6431280"/>
            <a:ext cx="2530611" cy="1744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1219169"/>
            <a:r>
              <a:rPr lang="es-ES" sz="800" err="1">
                <a:solidFill>
                  <a:schemeClr val="bg1">
                    <a:lumMod val="50000"/>
                  </a:schemeClr>
                </a:solidFill>
                <a:ea typeface="+mn-ea"/>
                <a:cs typeface="+mn-cs"/>
                <a:sym typeface="Helvetica Neue"/>
              </a:rPr>
              <a:t>Temereanca</a:t>
            </a:r>
            <a:r>
              <a:rPr lang="es-ES" sz="800">
                <a:solidFill>
                  <a:schemeClr val="bg1">
                    <a:lumMod val="50000"/>
                  </a:schemeClr>
                </a:solidFill>
                <a:ea typeface="+mn-ea"/>
                <a:cs typeface="+mn-cs"/>
                <a:sym typeface="Helvetica Neue"/>
              </a:rPr>
              <a:t> A et al. Front </a:t>
            </a:r>
            <a:r>
              <a:rPr lang="es-ES" sz="800" err="1">
                <a:solidFill>
                  <a:schemeClr val="bg1">
                    <a:lumMod val="50000"/>
                  </a:schemeClr>
                </a:solidFill>
                <a:ea typeface="+mn-ea"/>
                <a:cs typeface="+mn-cs"/>
                <a:sym typeface="Helvetica Neue"/>
              </a:rPr>
              <a:t>Microbiol</a:t>
            </a:r>
            <a:r>
              <a:rPr lang="es-ES" sz="800">
                <a:solidFill>
                  <a:schemeClr val="bg1">
                    <a:lumMod val="50000"/>
                  </a:schemeClr>
                </a:solidFill>
              </a:rPr>
              <a:t>,</a:t>
            </a:r>
            <a:r>
              <a:rPr lang="es-ES" sz="800">
                <a:solidFill>
                  <a:schemeClr val="bg1">
                    <a:lumMod val="50000"/>
                  </a:schemeClr>
                </a:solidFill>
                <a:ea typeface="+mn-ea"/>
                <a:cs typeface="+mn-cs"/>
                <a:sym typeface="Helvetica Neue"/>
              </a:rPr>
              <a:t> 2023.</a:t>
            </a:r>
          </a:p>
        </p:txBody>
      </p:sp>
      <p:sp>
        <p:nvSpPr>
          <p:cNvPr id="37" name="CuadroTexto 36">
            <a:extLst>
              <a:ext uri="{FF2B5EF4-FFF2-40B4-BE49-F238E27FC236}">
                <a16:creationId xmlns:a16="http://schemas.microsoft.com/office/drawing/2014/main" id="{A813B0FE-995A-87AB-C38B-4FAE8CB3B8A5}"/>
              </a:ext>
            </a:extLst>
          </p:cNvPr>
          <p:cNvSpPr txBox="1"/>
          <p:nvPr/>
        </p:nvSpPr>
        <p:spPr>
          <a:xfrm>
            <a:off x="6261234" y="2717307"/>
            <a:ext cx="5637763" cy="765200"/>
          </a:xfrm>
          <a:prstGeom prst="rect">
            <a:avLst/>
          </a:prstGeom>
          <a:solidFill>
            <a:schemeClr val="bg1">
              <a:lumMod val="95000"/>
            </a:schemeClr>
          </a:solidFill>
          <a:ln w="12700" cap="flat">
            <a:solidFill>
              <a:schemeClr val="tx1">
                <a:lumMod val="40000"/>
                <a:lumOff val="6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36000" rIns="108000" bIns="36000" numCol="1" spcCol="38100" rtlCol="0" anchor="ctr">
            <a:spAutoFit/>
          </a:bodyPr>
          <a:lstStyle/>
          <a:p>
            <a:pPr marL="228600" indent="-228600">
              <a:buFontTx/>
              <a:buChar char="-"/>
            </a:pPr>
            <a:r>
              <a:rPr lang="es-ES" sz="1500">
                <a:solidFill>
                  <a:srgbClr val="5E5E5E"/>
                </a:solidFill>
                <a:ea typeface="+mn-ea"/>
                <a:cs typeface="+mn-cs"/>
                <a:sym typeface="Helvetica Neue"/>
              </a:rPr>
              <a:t>Bloquean la capacidad del virus de infectar n</a:t>
            </a:r>
            <a:r>
              <a:rPr lang="es-ES" sz="1500"/>
              <a:t>uevas células huésped (región Fab).</a:t>
            </a:r>
          </a:p>
          <a:p>
            <a:pPr marL="228600" indent="-228600">
              <a:buFontTx/>
              <a:buChar char="-"/>
            </a:pPr>
            <a:r>
              <a:rPr lang="es-ES" sz="1500">
                <a:solidFill>
                  <a:srgbClr val="5E5E5E"/>
                </a:solidFill>
                <a:ea typeface="+mn-ea"/>
                <a:cs typeface="+mn-cs"/>
                <a:sym typeface="Helvetica Neue"/>
              </a:rPr>
              <a:t>Median en la función de células efectoras inmunes (región </a:t>
            </a:r>
            <a:r>
              <a:rPr lang="es-ES" sz="1500" err="1">
                <a:solidFill>
                  <a:srgbClr val="5E5E5E"/>
                </a:solidFill>
                <a:ea typeface="+mn-ea"/>
                <a:cs typeface="+mn-cs"/>
                <a:sym typeface="Helvetica Neue"/>
              </a:rPr>
              <a:t>Fc</a:t>
            </a:r>
            <a:r>
              <a:rPr lang="es-ES" sz="1500">
                <a:solidFill>
                  <a:srgbClr val="5E5E5E"/>
                </a:solidFill>
                <a:ea typeface="+mn-ea"/>
                <a:cs typeface="+mn-cs"/>
                <a:sym typeface="Helvetica Neue"/>
              </a:rPr>
              <a:t>).</a:t>
            </a:r>
          </a:p>
        </p:txBody>
      </p:sp>
      <p:sp>
        <p:nvSpPr>
          <p:cNvPr id="38" name="CuadroTexto 37">
            <a:extLst>
              <a:ext uri="{FF2B5EF4-FFF2-40B4-BE49-F238E27FC236}">
                <a16:creationId xmlns:a16="http://schemas.microsoft.com/office/drawing/2014/main" id="{F9FBE4B3-870B-A0F1-E297-6E999B3D6A7A}"/>
              </a:ext>
            </a:extLst>
          </p:cNvPr>
          <p:cNvSpPr txBox="1"/>
          <p:nvPr/>
        </p:nvSpPr>
        <p:spPr>
          <a:xfrm>
            <a:off x="9981619" y="5177230"/>
            <a:ext cx="1917941" cy="1149921"/>
          </a:xfrm>
          <a:prstGeom prst="rect">
            <a:avLst/>
          </a:prstGeom>
          <a:solidFill>
            <a:schemeClr val="accent5">
              <a:lumMod val="20000"/>
              <a:lumOff val="80000"/>
            </a:schemeClr>
          </a:solid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36000" rIns="72000" bIns="36000" numCol="1" spcCol="38100" rtlCol="0" anchor="ctr">
            <a:spAutoFit/>
          </a:bodyPr>
          <a:lstStyle/>
          <a:p>
            <a:pPr algn="l"/>
            <a:r>
              <a:rPr lang="es-ES" sz="1400">
                <a:ea typeface="+mn-ea"/>
                <a:cs typeface="+mn-cs"/>
                <a:sym typeface="Helvetica Neue"/>
              </a:rPr>
              <a:t>Problemas:</a:t>
            </a:r>
          </a:p>
          <a:p>
            <a:pPr marL="228600" indent="-228600">
              <a:buFontTx/>
              <a:buChar char="-"/>
            </a:pPr>
            <a:r>
              <a:rPr lang="es-ES" sz="1400"/>
              <a:t>Resistencia preexistente</a:t>
            </a:r>
          </a:p>
          <a:p>
            <a:pPr marL="228600" indent="-228600">
              <a:buFontTx/>
              <a:buChar char="-"/>
            </a:pPr>
            <a:r>
              <a:rPr lang="es-ES" sz="1400">
                <a:ea typeface="+mn-ea"/>
                <a:cs typeface="+mn-cs"/>
                <a:sym typeface="Helvetica Neue"/>
              </a:rPr>
              <a:t>Escape viral</a:t>
            </a:r>
          </a:p>
          <a:p>
            <a:pPr marL="228600" indent="-228600">
              <a:buFontTx/>
              <a:buChar char="-"/>
            </a:pPr>
            <a:r>
              <a:rPr lang="es-ES" sz="1400"/>
              <a:t>Desarrollo de </a:t>
            </a:r>
            <a:r>
              <a:rPr lang="es-ES" sz="1400" err="1"/>
              <a:t>ADAs</a:t>
            </a:r>
            <a:endParaRPr lang="es-ES" sz="1400">
              <a:ea typeface="+mn-ea"/>
              <a:cs typeface="+mn-cs"/>
              <a:sym typeface="Helvetica Neue"/>
            </a:endParaRPr>
          </a:p>
        </p:txBody>
      </p:sp>
      <p:sp>
        <p:nvSpPr>
          <p:cNvPr id="40" name="1ª JORNADA…">
            <a:extLst>
              <a:ext uri="{FF2B5EF4-FFF2-40B4-BE49-F238E27FC236}">
                <a16:creationId xmlns:a16="http://schemas.microsoft.com/office/drawing/2014/main" id="{01AFE16B-FCAC-94FD-7A3D-2F2EE9416A41}"/>
              </a:ext>
            </a:extLst>
          </p:cNvPr>
          <p:cNvSpPr txBox="1"/>
          <p:nvPr/>
        </p:nvSpPr>
        <p:spPr>
          <a:xfrm>
            <a:off x="198986" y="643548"/>
            <a:ext cx="51361" cy="266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algn="l">
              <a:defRPr sz="3800" b="1" i="1">
                <a:solidFill>
                  <a:srgbClr val="000000"/>
                </a:solidFill>
                <a:latin typeface="Arial"/>
                <a:ea typeface="Arial"/>
                <a:cs typeface="Arial"/>
                <a:sym typeface="Arial"/>
              </a:defRPr>
            </a:pPr>
            <a:endParaRPr lang="es-ES" sz="1400" dirty="0"/>
          </a:p>
        </p:txBody>
      </p:sp>
      <p:pic>
        <p:nvPicPr>
          <p:cNvPr id="42" name="Imagen 41" descr="Diagrama&#10;&#10;El contenido generado por IA puede ser incorrecto.">
            <a:extLst>
              <a:ext uri="{FF2B5EF4-FFF2-40B4-BE49-F238E27FC236}">
                <a16:creationId xmlns:a16="http://schemas.microsoft.com/office/drawing/2014/main" id="{2A0408BE-9DD3-2265-5FBF-26D3A87A7BC8}"/>
              </a:ext>
            </a:extLst>
          </p:cNvPr>
          <p:cNvPicPr>
            <a:picLocks noChangeAspect="1"/>
          </p:cNvPicPr>
          <p:nvPr/>
        </p:nvPicPr>
        <p:blipFill>
          <a:blip r:embed="rId5">
            <a:extLst>
              <a:ext uri="{28A0092B-C50C-407E-A947-70E740481C1C}">
                <a14:useLocalDpi xmlns:a14="http://schemas.microsoft.com/office/drawing/2010/main" val="0"/>
              </a:ext>
            </a:extLst>
          </a:blip>
          <a:srcRect r="27973"/>
          <a:stretch>
            <a:fillRect/>
          </a:stretch>
        </p:blipFill>
        <p:spPr>
          <a:xfrm>
            <a:off x="6134785" y="3487479"/>
            <a:ext cx="3792276" cy="3118207"/>
          </a:xfrm>
          <a:prstGeom prst="rect">
            <a:avLst/>
          </a:prstGeom>
        </p:spPr>
      </p:pic>
      <p:sp>
        <p:nvSpPr>
          <p:cNvPr id="39" name="CuadroTexto 38">
            <a:extLst>
              <a:ext uri="{FF2B5EF4-FFF2-40B4-BE49-F238E27FC236}">
                <a16:creationId xmlns:a16="http://schemas.microsoft.com/office/drawing/2014/main" id="{7368CF53-2934-CC28-5D2D-7CD455836B7E}"/>
              </a:ext>
            </a:extLst>
          </p:cNvPr>
          <p:cNvSpPr txBox="1"/>
          <p:nvPr/>
        </p:nvSpPr>
        <p:spPr>
          <a:xfrm>
            <a:off x="7091266" y="6428563"/>
            <a:ext cx="4862852" cy="1744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1219169"/>
            <a:r>
              <a:rPr lang="es-ES" sz="800" err="1">
                <a:solidFill>
                  <a:schemeClr val="bg1">
                    <a:lumMod val="50000"/>
                  </a:schemeClr>
                </a:solidFill>
                <a:ea typeface="+mn-ea"/>
                <a:cs typeface="+mn-cs"/>
                <a:sym typeface="Helvetica Neue"/>
              </a:rPr>
              <a:t>Thavarajah</a:t>
            </a:r>
            <a:r>
              <a:rPr lang="es-ES" sz="800">
                <a:solidFill>
                  <a:schemeClr val="bg1">
                    <a:lumMod val="50000"/>
                  </a:schemeClr>
                </a:solidFill>
                <a:ea typeface="+mn-ea"/>
                <a:cs typeface="+mn-cs"/>
                <a:sym typeface="Helvetica Neue"/>
              </a:rPr>
              <a:t> JJ et al. </a:t>
            </a:r>
            <a:r>
              <a:rPr lang="es-ES" sz="800" err="1">
                <a:solidFill>
                  <a:schemeClr val="bg1">
                    <a:lumMod val="50000"/>
                  </a:schemeClr>
                </a:solidFill>
                <a:ea typeface="+mn-ea"/>
                <a:cs typeface="+mn-cs"/>
                <a:sym typeface="Helvetica Neue"/>
              </a:rPr>
              <a:t>Viruses</a:t>
            </a:r>
            <a:r>
              <a:rPr lang="es-ES" sz="800">
                <a:solidFill>
                  <a:schemeClr val="bg1">
                    <a:lumMod val="50000"/>
                  </a:schemeClr>
                </a:solidFill>
                <a:ea typeface="+mn-ea"/>
                <a:cs typeface="+mn-cs"/>
                <a:sym typeface="Helvetica Neue"/>
              </a:rPr>
              <a:t>, 2024. Hansel TT et al. </a:t>
            </a:r>
            <a:r>
              <a:rPr lang="es-ES" sz="800" err="1">
                <a:solidFill>
                  <a:schemeClr val="bg1">
                    <a:lumMod val="50000"/>
                  </a:schemeClr>
                </a:solidFill>
                <a:ea typeface="+mn-ea"/>
                <a:cs typeface="+mn-cs"/>
                <a:sym typeface="Helvetica Neue"/>
              </a:rPr>
              <a:t>Nat</a:t>
            </a:r>
            <a:r>
              <a:rPr lang="es-ES" sz="800">
                <a:solidFill>
                  <a:schemeClr val="bg1">
                    <a:lumMod val="50000"/>
                  </a:schemeClr>
                </a:solidFill>
                <a:ea typeface="+mn-ea"/>
                <a:cs typeface="+mn-cs"/>
                <a:sym typeface="Helvetica Neue"/>
              </a:rPr>
              <a:t> </a:t>
            </a:r>
            <a:r>
              <a:rPr lang="es-ES" sz="800" err="1">
                <a:solidFill>
                  <a:schemeClr val="bg1">
                    <a:lumMod val="50000"/>
                  </a:schemeClr>
                </a:solidFill>
                <a:ea typeface="+mn-ea"/>
                <a:cs typeface="+mn-cs"/>
                <a:sym typeface="Helvetica Neue"/>
              </a:rPr>
              <a:t>Rev</a:t>
            </a:r>
            <a:r>
              <a:rPr lang="es-ES" sz="800">
                <a:solidFill>
                  <a:schemeClr val="bg1">
                    <a:lumMod val="50000"/>
                  </a:schemeClr>
                </a:solidFill>
                <a:ea typeface="+mn-ea"/>
                <a:cs typeface="+mn-cs"/>
                <a:sym typeface="Helvetica Neue"/>
              </a:rPr>
              <a:t> </a:t>
            </a:r>
            <a:r>
              <a:rPr lang="es-ES" sz="800" err="1">
                <a:solidFill>
                  <a:schemeClr val="bg1">
                    <a:lumMod val="50000"/>
                  </a:schemeClr>
                </a:solidFill>
                <a:ea typeface="+mn-ea"/>
                <a:cs typeface="+mn-cs"/>
                <a:sym typeface="Helvetica Neue"/>
              </a:rPr>
              <a:t>Drug</a:t>
            </a:r>
            <a:r>
              <a:rPr lang="es-ES" sz="800">
                <a:solidFill>
                  <a:schemeClr val="bg1">
                    <a:lumMod val="50000"/>
                  </a:schemeClr>
                </a:solidFill>
                <a:ea typeface="+mn-ea"/>
                <a:cs typeface="+mn-cs"/>
                <a:sym typeface="Helvetica Neue"/>
              </a:rPr>
              <a:t> </a:t>
            </a:r>
            <a:r>
              <a:rPr lang="es-ES" sz="800" err="1">
                <a:solidFill>
                  <a:schemeClr val="bg1">
                    <a:lumMod val="50000"/>
                  </a:schemeClr>
                </a:solidFill>
                <a:ea typeface="+mn-ea"/>
                <a:cs typeface="+mn-cs"/>
                <a:sym typeface="Helvetica Neue"/>
              </a:rPr>
              <a:t>Discov</a:t>
            </a:r>
            <a:r>
              <a:rPr lang="es-ES" sz="800">
                <a:solidFill>
                  <a:schemeClr val="bg1">
                    <a:lumMod val="50000"/>
                  </a:schemeClr>
                </a:solidFill>
                <a:ea typeface="+mn-ea"/>
                <a:cs typeface="+mn-cs"/>
                <a:sym typeface="Helvetica Neue"/>
              </a:rPr>
              <a:t>, 2010.</a:t>
            </a:r>
          </a:p>
        </p:txBody>
      </p:sp>
      <p:sp>
        <p:nvSpPr>
          <p:cNvPr id="43" name="Rectángulo 42">
            <a:extLst>
              <a:ext uri="{FF2B5EF4-FFF2-40B4-BE49-F238E27FC236}">
                <a16:creationId xmlns:a16="http://schemas.microsoft.com/office/drawing/2014/main" id="{74E90681-D104-B133-C5E8-9F81531B23BE}"/>
              </a:ext>
            </a:extLst>
          </p:cNvPr>
          <p:cNvSpPr/>
          <p:nvPr/>
        </p:nvSpPr>
        <p:spPr>
          <a:xfrm>
            <a:off x="293001" y="1149434"/>
            <a:ext cx="5637763" cy="820738"/>
          </a:xfrm>
          <a:prstGeom prst="rect">
            <a:avLst/>
          </a:prstGeom>
          <a:solidFill>
            <a:srgbClr val="E5B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12750">
              <a:spcBef>
                <a:spcPts val="600"/>
              </a:spcBef>
              <a:spcAft>
                <a:spcPts val="600"/>
              </a:spcAft>
            </a:pPr>
            <a:r>
              <a:rPr lang="es-ES" b="1">
                <a:solidFill>
                  <a:schemeClr val="tx1"/>
                </a:solidFill>
                <a:ea typeface="Helvetica Neue Medium"/>
                <a:cs typeface="Helvetica Neue Medium"/>
                <a:sym typeface="Helvetica Neue Medium"/>
              </a:rPr>
              <a:t>Tratamiento antirretroviral “clásico”</a:t>
            </a:r>
          </a:p>
        </p:txBody>
      </p:sp>
    </p:spTree>
    <p:extLst>
      <p:ext uri="{BB962C8B-B14F-4D97-AF65-F5344CB8AC3E}">
        <p14:creationId xmlns:p14="http://schemas.microsoft.com/office/powerpoint/2010/main" val="85882850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AC788-A099-0752-4C64-EA18BEAF0DA6}"/>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DF640F81-A7A6-22A0-2A3C-89D9667541BC}"/>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sp>
        <p:nvSpPr>
          <p:cNvPr id="2" name="Rectángulo 1">
            <a:extLst>
              <a:ext uri="{FF2B5EF4-FFF2-40B4-BE49-F238E27FC236}">
                <a16:creationId xmlns:a16="http://schemas.microsoft.com/office/drawing/2014/main" id="{4D77030F-3838-AAD6-01AB-62689A6C1A32}"/>
              </a:ext>
            </a:extLst>
          </p:cNvPr>
          <p:cNvSpPr/>
          <p:nvPr/>
        </p:nvSpPr>
        <p:spPr>
          <a:xfrm>
            <a:off x="529000" y="1493853"/>
            <a:ext cx="1489225" cy="512961"/>
          </a:xfrm>
          <a:prstGeom prst="rect">
            <a:avLst/>
          </a:prstGeom>
          <a:solidFill>
            <a:srgbClr val="FF8EC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spcBef>
                <a:spcPts val="600"/>
              </a:spcBef>
              <a:spcAft>
                <a:spcPts val="600"/>
              </a:spcAft>
            </a:pPr>
            <a:r>
              <a:rPr lang="es-ES" sz="2000" b="1">
                <a:solidFill>
                  <a:schemeClr val="tx1"/>
                </a:solidFill>
                <a:ea typeface="Helvetica Neue Medium"/>
                <a:cs typeface="Helvetica Neue Medium"/>
                <a:sym typeface="Helvetica Neue Medium"/>
              </a:rPr>
              <a:t>Oral diario</a:t>
            </a:r>
          </a:p>
        </p:txBody>
      </p:sp>
      <p:sp>
        <p:nvSpPr>
          <p:cNvPr id="3" name="Rectángulo: esquinas redondeadas 2">
            <a:extLst>
              <a:ext uri="{FF2B5EF4-FFF2-40B4-BE49-F238E27FC236}">
                <a16:creationId xmlns:a16="http://schemas.microsoft.com/office/drawing/2014/main" id="{D6403A18-9425-06DC-698E-F9338616C93E}"/>
              </a:ext>
            </a:extLst>
          </p:cNvPr>
          <p:cNvSpPr/>
          <p:nvPr/>
        </p:nvSpPr>
        <p:spPr>
          <a:xfrm>
            <a:off x="528999" y="3485646"/>
            <a:ext cx="1489226" cy="873998"/>
          </a:xfrm>
          <a:prstGeom prst="roundRect">
            <a:avLst/>
          </a:prstGeom>
          <a:solidFill>
            <a:schemeClr val="accent6">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BIC/LEN</a:t>
            </a:r>
          </a:p>
          <a:p>
            <a:pPr algn="ctr" defTabSz="412750"/>
            <a:r>
              <a:rPr lang="es-ES" sz="1600">
                <a:solidFill>
                  <a:sysClr val="windowText" lastClr="000000"/>
                </a:solidFill>
                <a:ea typeface="Helvetica Neue Medium"/>
                <a:cs typeface="Helvetica Neue Medium"/>
                <a:sym typeface="Helvetica Neue Medium"/>
              </a:rPr>
              <a:t>(INI+IC)</a:t>
            </a:r>
          </a:p>
          <a:p>
            <a:pPr algn="ctr" defTabSz="412750"/>
            <a:r>
              <a:rPr lang="es-ES" sz="1600">
                <a:solidFill>
                  <a:sysClr val="windowText" lastClr="000000"/>
                </a:solidFill>
                <a:ea typeface="Helvetica Neue Medium"/>
                <a:cs typeface="Helvetica Neue Medium"/>
                <a:sym typeface="Helvetica Neue Medium"/>
              </a:rPr>
              <a:t>Fase 3</a:t>
            </a:r>
          </a:p>
        </p:txBody>
      </p:sp>
      <p:sp>
        <p:nvSpPr>
          <p:cNvPr id="4" name="Rectángulo: esquinas redondeadas 3">
            <a:extLst>
              <a:ext uri="{FF2B5EF4-FFF2-40B4-BE49-F238E27FC236}">
                <a16:creationId xmlns:a16="http://schemas.microsoft.com/office/drawing/2014/main" id="{7CF1C784-24AF-7E8C-8BA3-D3EB0429075B}"/>
              </a:ext>
            </a:extLst>
          </p:cNvPr>
          <p:cNvSpPr/>
          <p:nvPr/>
        </p:nvSpPr>
        <p:spPr>
          <a:xfrm>
            <a:off x="528999" y="2438361"/>
            <a:ext cx="1489225" cy="873998"/>
          </a:xfrm>
          <a:prstGeom prst="roundRect">
            <a:avLst/>
          </a:prstGeom>
          <a:solidFill>
            <a:schemeClr val="accent6">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DOR/ISL</a:t>
            </a:r>
          </a:p>
          <a:p>
            <a:pPr algn="ctr" defTabSz="412750"/>
            <a:r>
              <a:rPr lang="es-ES" sz="1600">
                <a:solidFill>
                  <a:sysClr val="windowText" lastClr="000000"/>
                </a:solidFill>
                <a:ea typeface="Helvetica Neue Medium"/>
                <a:cs typeface="Helvetica Neue Medium"/>
                <a:sym typeface="Helvetica Neue Medium"/>
              </a:rPr>
              <a:t>(ITINAN/INTTI)</a:t>
            </a:r>
          </a:p>
          <a:p>
            <a:pPr algn="ctr" defTabSz="412750"/>
            <a:r>
              <a:rPr lang="es-ES" sz="1600">
                <a:solidFill>
                  <a:sysClr val="windowText" lastClr="000000"/>
                </a:solidFill>
                <a:ea typeface="Helvetica Neue Medium"/>
                <a:cs typeface="Helvetica Neue Medium"/>
                <a:sym typeface="Helvetica Neue Medium"/>
              </a:rPr>
              <a:t>Fase 3</a:t>
            </a:r>
          </a:p>
        </p:txBody>
      </p:sp>
      <p:sp>
        <p:nvSpPr>
          <p:cNvPr id="5" name="Rectángulo 4">
            <a:extLst>
              <a:ext uri="{FF2B5EF4-FFF2-40B4-BE49-F238E27FC236}">
                <a16:creationId xmlns:a16="http://schemas.microsoft.com/office/drawing/2014/main" id="{C6581E4B-3FFE-D783-C55B-5C2EF1F270D2}"/>
              </a:ext>
            </a:extLst>
          </p:cNvPr>
          <p:cNvSpPr/>
          <p:nvPr/>
        </p:nvSpPr>
        <p:spPr>
          <a:xfrm>
            <a:off x="2837411" y="1495406"/>
            <a:ext cx="3202783" cy="512961"/>
          </a:xfrm>
          <a:prstGeom prst="rect">
            <a:avLst/>
          </a:prstGeom>
          <a:solidFill>
            <a:schemeClr val="accent3">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spcBef>
                <a:spcPts val="600"/>
              </a:spcBef>
              <a:spcAft>
                <a:spcPts val="600"/>
              </a:spcAft>
            </a:pPr>
            <a:r>
              <a:rPr lang="es-ES" sz="2000" b="1">
                <a:solidFill>
                  <a:schemeClr val="tx1"/>
                </a:solidFill>
                <a:ea typeface="Helvetica Neue Medium"/>
                <a:cs typeface="Helvetica Neue Medium"/>
                <a:sym typeface="Helvetica Neue Medium"/>
              </a:rPr>
              <a:t>Oral LA</a:t>
            </a:r>
          </a:p>
        </p:txBody>
      </p:sp>
      <p:sp>
        <p:nvSpPr>
          <p:cNvPr id="6" name="Rectángulo: esquinas redondeadas 5">
            <a:extLst>
              <a:ext uri="{FF2B5EF4-FFF2-40B4-BE49-F238E27FC236}">
                <a16:creationId xmlns:a16="http://schemas.microsoft.com/office/drawing/2014/main" id="{CF9C7F47-B9BD-545B-8FC2-4A0B581DC838}"/>
              </a:ext>
            </a:extLst>
          </p:cNvPr>
          <p:cNvSpPr/>
          <p:nvPr/>
        </p:nvSpPr>
        <p:spPr>
          <a:xfrm>
            <a:off x="2837411" y="2438362"/>
            <a:ext cx="1489227" cy="1146413"/>
          </a:xfrm>
          <a:prstGeom prst="roundRect">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ISL/LEN</a:t>
            </a:r>
          </a:p>
          <a:p>
            <a:pPr algn="ctr" defTabSz="412750"/>
            <a:r>
              <a:rPr lang="es-ES" sz="1600">
                <a:solidFill>
                  <a:sysClr val="windowText" lastClr="000000"/>
                </a:solidFill>
                <a:ea typeface="Helvetica Neue Medium"/>
                <a:cs typeface="Helvetica Neue Medium"/>
                <a:sym typeface="Helvetica Neue Medium"/>
              </a:rPr>
              <a:t>(INTTI/IC)</a:t>
            </a:r>
          </a:p>
          <a:p>
            <a:pPr algn="ctr" defTabSz="412750"/>
            <a:r>
              <a:rPr lang="es-ES" sz="1600">
                <a:solidFill>
                  <a:sysClr val="windowText" lastClr="000000"/>
                </a:solidFill>
                <a:ea typeface="Helvetica Neue Medium"/>
                <a:cs typeface="Helvetica Neue Medium"/>
                <a:sym typeface="Helvetica Neue Medium"/>
              </a:rPr>
              <a:t>c/semana</a:t>
            </a:r>
          </a:p>
          <a:p>
            <a:pPr algn="ctr" defTabSz="412750"/>
            <a:r>
              <a:rPr lang="es-ES" sz="1600">
                <a:solidFill>
                  <a:sysClr val="windowText" lastClr="000000"/>
                </a:solidFill>
                <a:ea typeface="Helvetica Neue Medium"/>
                <a:cs typeface="Helvetica Neue Medium"/>
                <a:sym typeface="Helvetica Neue Medium"/>
              </a:rPr>
              <a:t>Fase 3</a:t>
            </a:r>
          </a:p>
        </p:txBody>
      </p:sp>
      <p:sp>
        <p:nvSpPr>
          <p:cNvPr id="7" name="Rectángulo: esquinas redondeadas 6">
            <a:extLst>
              <a:ext uri="{FF2B5EF4-FFF2-40B4-BE49-F238E27FC236}">
                <a16:creationId xmlns:a16="http://schemas.microsoft.com/office/drawing/2014/main" id="{F19A678F-8BDC-68FE-14BE-A3CFF8B7A8FD}"/>
              </a:ext>
            </a:extLst>
          </p:cNvPr>
          <p:cNvSpPr/>
          <p:nvPr/>
        </p:nvSpPr>
        <p:spPr>
          <a:xfrm>
            <a:off x="2837411" y="3766782"/>
            <a:ext cx="1489228" cy="1146413"/>
          </a:xfrm>
          <a:prstGeom prst="roundRect">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ISL/ULO</a:t>
            </a:r>
          </a:p>
          <a:p>
            <a:pPr algn="ctr" defTabSz="412750"/>
            <a:r>
              <a:rPr lang="es-ES" sz="1600">
                <a:solidFill>
                  <a:sysClr val="windowText" lastClr="000000"/>
                </a:solidFill>
                <a:ea typeface="Helvetica Neue Medium"/>
                <a:cs typeface="Helvetica Neue Medium"/>
                <a:sym typeface="Helvetica Neue Medium"/>
              </a:rPr>
              <a:t>(INTTI/ITINAN)</a:t>
            </a:r>
          </a:p>
          <a:p>
            <a:pPr algn="ctr" defTabSz="412750"/>
            <a:r>
              <a:rPr lang="es-ES" sz="1600">
                <a:solidFill>
                  <a:sysClr val="windowText" lastClr="000000"/>
                </a:solidFill>
                <a:ea typeface="Helvetica Neue Medium"/>
                <a:cs typeface="Helvetica Neue Medium"/>
                <a:sym typeface="Helvetica Neue Medium"/>
              </a:rPr>
              <a:t>c/semana</a:t>
            </a:r>
          </a:p>
          <a:p>
            <a:pPr algn="ctr" defTabSz="412750"/>
            <a:r>
              <a:rPr lang="es-ES" sz="1600">
                <a:solidFill>
                  <a:sysClr val="windowText" lastClr="000000"/>
                </a:solidFill>
                <a:ea typeface="Helvetica Neue Medium"/>
                <a:cs typeface="Helvetica Neue Medium"/>
                <a:sym typeface="Helvetica Neue Medium"/>
              </a:rPr>
              <a:t>Fase 2-3</a:t>
            </a:r>
          </a:p>
        </p:txBody>
      </p:sp>
      <p:sp>
        <p:nvSpPr>
          <p:cNvPr id="9" name="Rectángulo: esquinas redondeadas 8">
            <a:extLst>
              <a:ext uri="{FF2B5EF4-FFF2-40B4-BE49-F238E27FC236}">
                <a16:creationId xmlns:a16="http://schemas.microsoft.com/office/drawing/2014/main" id="{531C13F4-A88C-3DC8-8BBE-5EE231FD0BEA}"/>
              </a:ext>
            </a:extLst>
          </p:cNvPr>
          <p:cNvSpPr/>
          <p:nvPr/>
        </p:nvSpPr>
        <p:spPr>
          <a:xfrm>
            <a:off x="4550968" y="2438361"/>
            <a:ext cx="1489226" cy="1146413"/>
          </a:xfrm>
          <a:prstGeom prst="roundRect">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GS-1720 (INI) + </a:t>
            </a:r>
          </a:p>
          <a:p>
            <a:pPr algn="ctr" defTabSz="412750"/>
            <a:r>
              <a:rPr lang="es-ES" sz="1600">
                <a:solidFill>
                  <a:sysClr val="windowText" lastClr="000000"/>
                </a:solidFill>
                <a:ea typeface="Helvetica Neue Medium"/>
                <a:cs typeface="Helvetica Neue Medium"/>
                <a:sym typeface="Helvetica Neue Medium"/>
              </a:rPr>
              <a:t>GS-4182 (IC)</a:t>
            </a:r>
          </a:p>
          <a:p>
            <a:pPr algn="ctr" defTabSz="412750"/>
            <a:r>
              <a:rPr lang="es-ES" sz="1600">
                <a:solidFill>
                  <a:sysClr val="windowText" lastClr="000000"/>
                </a:solidFill>
                <a:ea typeface="Helvetica Neue Medium"/>
                <a:cs typeface="Helvetica Neue Medium"/>
                <a:sym typeface="Helvetica Neue Medium"/>
              </a:rPr>
              <a:t>c/semana</a:t>
            </a:r>
          </a:p>
          <a:p>
            <a:pPr algn="ctr" defTabSz="412750"/>
            <a:r>
              <a:rPr lang="es-ES" sz="1600">
                <a:solidFill>
                  <a:sysClr val="windowText" lastClr="000000"/>
                </a:solidFill>
                <a:ea typeface="Helvetica Neue Medium"/>
                <a:cs typeface="Helvetica Neue Medium"/>
                <a:sym typeface="Helvetica Neue Medium"/>
              </a:rPr>
              <a:t>Fase 2</a:t>
            </a:r>
          </a:p>
        </p:txBody>
      </p:sp>
      <p:sp>
        <p:nvSpPr>
          <p:cNvPr id="15" name="Rectángulo 14">
            <a:extLst>
              <a:ext uri="{FF2B5EF4-FFF2-40B4-BE49-F238E27FC236}">
                <a16:creationId xmlns:a16="http://schemas.microsoft.com/office/drawing/2014/main" id="{EE14A073-1275-2B5D-A585-E0357412DBC6}"/>
              </a:ext>
            </a:extLst>
          </p:cNvPr>
          <p:cNvSpPr/>
          <p:nvPr/>
        </p:nvSpPr>
        <p:spPr>
          <a:xfrm>
            <a:off x="6859380" y="1495406"/>
            <a:ext cx="4916341" cy="512961"/>
          </a:xfrm>
          <a:prstGeom prst="rect">
            <a:avLst/>
          </a:prstGeom>
          <a:solidFill>
            <a:schemeClr val="accent1">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spcBef>
                <a:spcPts val="600"/>
              </a:spcBef>
              <a:spcAft>
                <a:spcPts val="600"/>
              </a:spcAft>
            </a:pPr>
            <a:r>
              <a:rPr lang="es-ES" sz="2000" b="1">
                <a:solidFill>
                  <a:schemeClr val="tx1"/>
                </a:solidFill>
                <a:ea typeface="Helvetica Neue Medium"/>
                <a:cs typeface="Helvetica Neue Medium"/>
                <a:sym typeface="Helvetica Neue Medium"/>
              </a:rPr>
              <a:t>Inyectable LA</a:t>
            </a:r>
          </a:p>
        </p:txBody>
      </p:sp>
      <p:sp>
        <p:nvSpPr>
          <p:cNvPr id="18" name="Rectángulo: esquinas redondeadas 17">
            <a:extLst>
              <a:ext uri="{FF2B5EF4-FFF2-40B4-BE49-F238E27FC236}">
                <a16:creationId xmlns:a16="http://schemas.microsoft.com/office/drawing/2014/main" id="{EA94A509-692C-AA93-A249-A1EC9C396619}"/>
              </a:ext>
            </a:extLst>
          </p:cNvPr>
          <p:cNvSpPr/>
          <p:nvPr/>
        </p:nvSpPr>
        <p:spPr>
          <a:xfrm>
            <a:off x="6859377" y="2438360"/>
            <a:ext cx="1489226" cy="1146413"/>
          </a:xfrm>
          <a:prstGeom prst="roundRect">
            <a:avLst/>
          </a:prstGeom>
          <a:solidFill>
            <a:srgbClr val="E5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CAB+RPV ULA</a:t>
            </a:r>
          </a:p>
          <a:p>
            <a:pPr algn="ctr" defTabSz="412750"/>
            <a:r>
              <a:rPr lang="es-ES" sz="1600">
                <a:solidFill>
                  <a:sysClr val="windowText" lastClr="000000"/>
                </a:solidFill>
                <a:ea typeface="Helvetica Neue Medium"/>
                <a:cs typeface="Helvetica Neue Medium"/>
                <a:sym typeface="Helvetica Neue Medium"/>
              </a:rPr>
              <a:t>(INI/ITINAN)</a:t>
            </a:r>
          </a:p>
          <a:p>
            <a:pPr algn="ctr" defTabSz="412750"/>
            <a:r>
              <a:rPr lang="es-ES" sz="1600">
                <a:solidFill>
                  <a:sysClr val="windowText" lastClr="000000"/>
                </a:solidFill>
                <a:ea typeface="Helvetica Neue Medium"/>
                <a:cs typeface="Helvetica Neue Medium"/>
                <a:sym typeface="Helvetica Neue Medium"/>
              </a:rPr>
              <a:t>c/4m</a:t>
            </a:r>
          </a:p>
          <a:p>
            <a:pPr algn="ctr" defTabSz="412750"/>
            <a:r>
              <a:rPr lang="es-ES" sz="1600">
                <a:solidFill>
                  <a:sysClr val="windowText" lastClr="000000"/>
                </a:solidFill>
                <a:ea typeface="Helvetica Neue Medium"/>
                <a:cs typeface="Helvetica Neue Medium"/>
                <a:sym typeface="Helvetica Neue Medium"/>
              </a:rPr>
              <a:t>Fase 3</a:t>
            </a:r>
          </a:p>
        </p:txBody>
      </p:sp>
      <p:sp>
        <p:nvSpPr>
          <p:cNvPr id="19" name="Rectángulo: esquinas redondeadas 18">
            <a:extLst>
              <a:ext uri="{FF2B5EF4-FFF2-40B4-BE49-F238E27FC236}">
                <a16:creationId xmlns:a16="http://schemas.microsoft.com/office/drawing/2014/main" id="{52A70072-62D6-8D16-9773-38B6053C5521}"/>
              </a:ext>
            </a:extLst>
          </p:cNvPr>
          <p:cNvSpPr/>
          <p:nvPr/>
        </p:nvSpPr>
        <p:spPr>
          <a:xfrm>
            <a:off x="8572934" y="2450160"/>
            <a:ext cx="1489226" cy="1146413"/>
          </a:xfrm>
          <a:prstGeom prst="roundRect">
            <a:avLst/>
          </a:prstGeom>
          <a:solidFill>
            <a:srgbClr val="E5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LEN+TAB/ZAB</a:t>
            </a:r>
          </a:p>
          <a:p>
            <a:pPr algn="ctr" defTabSz="412750"/>
            <a:r>
              <a:rPr lang="es-ES" sz="1600">
                <a:solidFill>
                  <a:sysClr val="windowText" lastClr="000000"/>
                </a:solidFill>
                <a:ea typeface="Helvetica Neue Medium"/>
                <a:cs typeface="Helvetica Neue Medium"/>
                <a:sym typeface="Helvetica Neue Medium"/>
              </a:rPr>
              <a:t>(</a:t>
            </a:r>
            <a:r>
              <a:rPr lang="es-ES" sz="1600" err="1">
                <a:solidFill>
                  <a:sysClr val="windowText" lastClr="000000"/>
                </a:solidFill>
                <a:ea typeface="Helvetica Neue Medium"/>
                <a:cs typeface="Helvetica Neue Medium"/>
                <a:sym typeface="Helvetica Neue Medium"/>
              </a:rPr>
              <a:t>IC+bNAbs</a:t>
            </a:r>
            <a:r>
              <a:rPr lang="es-ES" sz="1600">
                <a:solidFill>
                  <a:sysClr val="windowText" lastClr="000000"/>
                </a:solidFill>
                <a:ea typeface="Helvetica Neue Medium"/>
                <a:cs typeface="Helvetica Neue Medium"/>
                <a:sym typeface="Helvetica Neue Medium"/>
              </a:rPr>
              <a:t>)</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2</a:t>
            </a:r>
          </a:p>
        </p:txBody>
      </p:sp>
      <p:sp>
        <p:nvSpPr>
          <p:cNvPr id="20" name="Rectángulo: esquinas redondeadas 19">
            <a:extLst>
              <a:ext uri="{FF2B5EF4-FFF2-40B4-BE49-F238E27FC236}">
                <a16:creationId xmlns:a16="http://schemas.microsoft.com/office/drawing/2014/main" id="{A1E99CF5-1526-75BB-9E52-0AD96F56063A}"/>
              </a:ext>
            </a:extLst>
          </p:cNvPr>
          <p:cNvSpPr/>
          <p:nvPr/>
        </p:nvSpPr>
        <p:spPr>
          <a:xfrm>
            <a:off x="6859374" y="5089913"/>
            <a:ext cx="1489229" cy="1146413"/>
          </a:xfrm>
          <a:prstGeom prst="roundRect">
            <a:avLst/>
          </a:prstGeom>
          <a:solidFill>
            <a:srgbClr val="E5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err="1">
                <a:solidFill>
                  <a:sysClr val="windowText" lastClr="000000"/>
                </a:solidFill>
                <a:ea typeface="Helvetica Neue Medium"/>
                <a:cs typeface="Helvetica Neue Medium"/>
                <a:sym typeface="Helvetica Neue Medium"/>
              </a:rPr>
              <a:t>Lotivibart</a:t>
            </a:r>
            <a:endParaRPr lang="es-ES" sz="1600">
              <a:solidFill>
                <a:sysClr val="windowText" lastClr="000000"/>
              </a:solidFill>
              <a:ea typeface="Helvetica Neue Medium"/>
              <a:cs typeface="Helvetica Neue Medium"/>
              <a:sym typeface="Helvetica Neue Medium"/>
            </a:endParaRPr>
          </a:p>
          <a:p>
            <a:pPr algn="ctr" defTabSz="412750"/>
            <a:r>
              <a:rPr lang="es-ES" sz="1600">
                <a:solidFill>
                  <a:sysClr val="windowText" lastClr="000000"/>
                </a:solidFill>
                <a:ea typeface="Helvetica Neue Medium"/>
                <a:cs typeface="Helvetica Neue Medium"/>
                <a:sym typeface="Helvetica Neue Medium"/>
              </a:rPr>
              <a:t>(</a:t>
            </a:r>
            <a:r>
              <a:rPr lang="es-ES" sz="1600" err="1">
                <a:solidFill>
                  <a:sysClr val="windowText" lastClr="000000"/>
                </a:solidFill>
                <a:ea typeface="Helvetica Neue Medium"/>
                <a:cs typeface="Helvetica Neue Medium"/>
                <a:sym typeface="Helvetica Neue Medium"/>
              </a:rPr>
              <a:t>bNAb</a:t>
            </a:r>
            <a:r>
              <a:rPr lang="es-ES" sz="1600">
                <a:solidFill>
                  <a:sysClr val="windowText" lastClr="000000"/>
                </a:solidFill>
                <a:ea typeface="Helvetica Neue Medium"/>
                <a:cs typeface="Helvetica Neue Medium"/>
                <a:sym typeface="Helvetica Neue Medium"/>
              </a:rPr>
              <a:t>)</a:t>
            </a:r>
          </a:p>
          <a:p>
            <a:pPr algn="ctr" defTabSz="412750"/>
            <a:r>
              <a:rPr lang="es-ES" sz="1600">
                <a:solidFill>
                  <a:sysClr val="windowText" lastClr="000000"/>
                </a:solidFill>
                <a:ea typeface="Helvetica Neue Medium"/>
                <a:cs typeface="Helvetica Neue Medium"/>
                <a:sym typeface="Helvetica Neue Medium"/>
              </a:rPr>
              <a:t>c/4-6m</a:t>
            </a:r>
          </a:p>
          <a:p>
            <a:pPr algn="ctr" defTabSz="412750"/>
            <a:r>
              <a:rPr lang="es-ES" sz="1600">
                <a:solidFill>
                  <a:sysClr val="windowText" lastClr="000000"/>
                </a:solidFill>
                <a:ea typeface="Helvetica Neue Medium"/>
                <a:cs typeface="Helvetica Neue Medium"/>
                <a:sym typeface="Helvetica Neue Medium"/>
              </a:rPr>
              <a:t>Fase 2</a:t>
            </a:r>
          </a:p>
        </p:txBody>
      </p:sp>
      <p:sp>
        <p:nvSpPr>
          <p:cNvPr id="21" name="Rectángulo: esquinas redondeadas 20">
            <a:extLst>
              <a:ext uri="{FF2B5EF4-FFF2-40B4-BE49-F238E27FC236}">
                <a16:creationId xmlns:a16="http://schemas.microsoft.com/office/drawing/2014/main" id="{412A8FC4-DD03-9CCA-304F-011E2BB57490}"/>
              </a:ext>
            </a:extLst>
          </p:cNvPr>
          <p:cNvSpPr/>
          <p:nvPr/>
        </p:nvSpPr>
        <p:spPr>
          <a:xfrm>
            <a:off x="8572934" y="5089913"/>
            <a:ext cx="1489226" cy="1146413"/>
          </a:xfrm>
          <a:prstGeom prst="roundRect">
            <a:avLst/>
          </a:prstGeom>
          <a:solidFill>
            <a:srgbClr val="E5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VH-184</a:t>
            </a:r>
          </a:p>
          <a:p>
            <a:pPr algn="ctr" defTabSz="412750"/>
            <a:r>
              <a:rPr lang="es-ES" sz="1600">
                <a:solidFill>
                  <a:sysClr val="windowText" lastClr="000000"/>
                </a:solidFill>
                <a:ea typeface="Helvetica Neue Medium"/>
                <a:cs typeface="Helvetica Neue Medium"/>
                <a:sym typeface="Helvetica Neue Medium"/>
              </a:rPr>
              <a:t>(INI)</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1-2</a:t>
            </a:r>
          </a:p>
        </p:txBody>
      </p:sp>
      <p:sp>
        <p:nvSpPr>
          <p:cNvPr id="22" name="Rectángulo: esquinas redondeadas 21">
            <a:extLst>
              <a:ext uri="{FF2B5EF4-FFF2-40B4-BE49-F238E27FC236}">
                <a16:creationId xmlns:a16="http://schemas.microsoft.com/office/drawing/2014/main" id="{AE8E4D15-E5FD-74CB-3F38-2D082A4CF24C}"/>
              </a:ext>
            </a:extLst>
          </p:cNvPr>
          <p:cNvSpPr/>
          <p:nvPr/>
        </p:nvSpPr>
        <p:spPr>
          <a:xfrm>
            <a:off x="8572934" y="3764136"/>
            <a:ext cx="1489226" cy="1146413"/>
          </a:xfrm>
          <a:prstGeom prst="roundRect">
            <a:avLst/>
          </a:prstGeom>
          <a:solidFill>
            <a:srgbClr val="E5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VH-499</a:t>
            </a:r>
          </a:p>
          <a:p>
            <a:pPr algn="ctr" defTabSz="412750"/>
            <a:r>
              <a:rPr lang="es-ES" sz="1600">
                <a:solidFill>
                  <a:sysClr val="windowText" lastClr="000000"/>
                </a:solidFill>
                <a:ea typeface="Helvetica Neue Medium"/>
                <a:cs typeface="Helvetica Neue Medium"/>
                <a:sym typeface="Helvetica Neue Medium"/>
              </a:rPr>
              <a:t>(IC)</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1-2</a:t>
            </a:r>
          </a:p>
        </p:txBody>
      </p:sp>
      <p:sp>
        <p:nvSpPr>
          <p:cNvPr id="23" name="Rectángulo: esquinas redondeadas 22">
            <a:extLst>
              <a:ext uri="{FF2B5EF4-FFF2-40B4-BE49-F238E27FC236}">
                <a16:creationId xmlns:a16="http://schemas.microsoft.com/office/drawing/2014/main" id="{24C7FC43-7F90-0358-A47D-354964642C65}"/>
              </a:ext>
            </a:extLst>
          </p:cNvPr>
          <p:cNvSpPr/>
          <p:nvPr/>
        </p:nvSpPr>
        <p:spPr>
          <a:xfrm>
            <a:off x="4550968" y="3766782"/>
            <a:ext cx="1489227" cy="1146413"/>
          </a:xfrm>
          <a:prstGeom prst="roundRect">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GS-3107</a:t>
            </a:r>
          </a:p>
          <a:p>
            <a:pPr algn="ctr" defTabSz="412750"/>
            <a:r>
              <a:rPr lang="es-ES" sz="1600">
                <a:solidFill>
                  <a:sysClr val="windowText" lastClr="000000"/>
                </a:solidFill>
                <a:ea typeface="Helvetica Neue Medium"/>
                <a:cs typeface="Helvetica Neue Medium"/>
                <a:sym typeface="Helvetica Neue Medium"/>
              </a:rPr>
              <a:t>(IC)</a:t>
            </a:r>
          </a:p>
          <a:p>
            <a:pPr algn="ctr" defTabSz="412750"/>
            <a:r>
              <a:rPr lang="es-ES" sz="1600">
                <a:solidFill>
                  <a:sysClr val="windowText" lastClr="000000"/>
                </a:solidFill>
                <a:ea typeface="Helvetica Neue Medium"/>
                <a:cs typeface="Helvetica Neue Medium"/>
                <a:sym typeface="Helvetica Neue Medium"/>
              </a:rPr>
              <a:t>c/mes</a:t>
            </a:r>
          </a:p>
          <a:p>
            <a:pPr algn="ctr" defTabSz="412750"/>
            <a:r>
              <a:rPr lang="es-ES" sz="1600">
                <a:solidFill>
                  <a:sysClr val="windowText" lastClr="000000"/>
                </a:solidFill>
                <a:ea typeface="Helvetica Neue Medium"/>
                <a:cs typeface="Helvetica Neue Medium"/>
                <a:sym typeface="Helvetica Neue Medium"/>
              </a:rPr>
              <a:t>Fase 1</a:t>
            </a:r>
          </a:p>
        </p:txBody>
      </p:sp>
      <p:sp>
        <p:nvSpPr>
          <p:cNvPr id="24" name="Rectángulo: esquinas redondeadas 23">
            <a:extLst>
              <a:ext uri="{FF2B5EF4-FFF2-40B4-BE49-F238E27FC236}">
                <a16:creationId xmlns:a16="http://schemas.microsoft.com/office/drawing/2014/main" id="{B96FA5C4-762C-43E5-6C45-8529FE5B44E3}"/>
              </a:ext>
            </a:extLst>
          </p:cNvPr>
          <p:cNvSpPr/>
          <p:nvPr/>
        </p:nvSpPr>
        <p:spPr>
          <a:xfrm>
            <a:off x="6859380" y="3766782"/>
            <a:ext cx="1489227" cy="1146413"/>
          </a:xfrm>
          <a:prstGeom prst="roundRect">
            <a:avLst/>
          </a:prstGeom>
          <a:solidFill>
            <a:srgbClr val="E5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GS-3242</a:t>
            </a:r>
          </a:p>
          <a:p>
            <a:pPr algn="ctr" defTabSz="412750"/>
            <a:r>
              <a:rPr lang="es-ES" sz="1600">
                <a:solidFill>
                  <a:sysClr val="windowText" lastClr="000000"/>
                </a:solidFill>
                <a:ea typeface="Helvetica Neue Medium"/>
                <a:cs typeface="Helvetica Neue Medium"/>
                <a:sym typeface="Helvetica Neue Medium"/>
              </a:rPr>
              <a:t>(INI)</a:t>
            </a:r>
          </a:p>
          <a:p>
            <a:pPr algn="ctr" defTabSz="412750"/>
            <a:r>
              <a:rPr lang="es-ES" sz="1600">
                <a:solidFill>
                  <a:sysClr val="windowText" lastClr="000000"/>
                </a:solidFill>
                <a:ea typeface="Helvetica Neue Medium"/>
                <a:cs typeface="Helvetica Neue Medium"/>
                <a:sym typeface="Helvetica Neue Medium"/>
              </a:rPr>
              <a:t>c/4-6m</a:t>
            </a:r>
          </a:p>
          <a:p>
            <a:pPr algn="ctr" defTabSz="412750"/>
            <a:r>
              <a:rPr lang="es-ES" sz="1600">
                <a:solidFill>
                  <a:sysClr val="windowText" lastClr="000000"/>
                </a:solidFill>
                <a:ea typeface="Helvetica Neue Medium"/>
                <a:cs typeface="Helvetica Neue Medium"/>
                <a:sym typeface="Helvetica Neue Medium"/>
              </a:rPr>
              <a:t>Fase 1</a:t>
            </a:r>
          </a:p>
        </p:txBody>
      </p:sp>
      <p:sp>
        <p:nvSpPr>
          <p:cNvPr id="25" name="Rectángulo: esquinas redondeadas 24">
            <a:extLst>
              <a:ext uri="{FF2B5EF4-FFF2-40B4-BE49-F238E27FC236}">
                <a16:creationId xmlns:a16="http://schemas.microsoft.com/office/drawing/2014/main" id="{A8B6C9E7-F46E-1721-FB89-5E0D3B8A6473}"/>
              </a:ext>
            </a:extLst>
          </p:cNvPr>
          <p:cNvSpPr/>
          <p:nvPr/>
        </p:nvSpPr>
        <p:spPr>
          <a:xfrm>
            <a:off x="10286495" y="2450160"/>
            <a:ext cx="1489226" cy="1146413"/>
          </a:xfrm>
          <a:prstGeom prst="roundRect">
            <a:avLst/>
          </a:prstGeom>
          <a:solidFill>
            <a:srgbClr val="E5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VH-310</a:t>
            </a:r>
          </a:p>
          <a:p>
            <a:pPr algn="ctr" defTabSz="412750"/>
            <a:r>
              <a:rPr lang="es-ES" sz="1600">
                <a:solidFill>
                  <a:sysClr val="windowText" lastClr="000000"/>
                </a:solidFill>
                <a:ea typeface="Helvetica Neue Medium"/>
                <a:cs typeface="Helvetica Neue Medium"/>
                <a:sym typeface="Helvetica Neue Medium"/>
              </a:rPr>
              <a:t>(INI)</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1</a:t>
            </a:r>
          </a:p>
        </p:txBody>
      </p:sp>
      <p:sp>
        <p:nvSpPr>
          <p:cNvPr id="8" name="Rectángulo: esquinas redondeadas 7">
            <a:extLst>
              <a:ext uri="{FF2B5EF4-FFF2-40B4-BE49-F238E27FC236}">
                <a16:creationId xmlns:a16="http://schemas.microsoft.com/office/drawing/2014/main" id="{1F66E174-68D8-DCB5-C6B8-105794161F95}"/>
              </a:ext>
            </a:extLst>
          </p:cNvPr>
          <p:cNvSpPr/>
          <p:nvPr/>
        </p:nvSpPr>
        <p:spPr>
          <a:xfrm>
            <a:off x="10286495" y="3764165"/>
            <a:ext cx="1489226" cy="1146413"/>
          </a:xfrm>
          <a:prstGeom prst="roundRect">
            <a:avLst/>
          </a:prstGeom>
          <a:solidFill>
            <a:srgbClr val="E5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10E8.4/</a:t>
            </a:r>
            <a:r>
              <a:rPr lang="es-ES" sz="1600" err="1">
                <a:solidFill>
                  <a:sysClr val="windowText" lastClr="000000"/>
                </a:solidFill>
                <a:ea typeface="Helvetica Neue Medium"/>
                <a:cs typeface="Helvetica Neue Medium"/>
                <a:sym typeface="Helvetica Neue Medium"/>
              </a:rPr>
              <a:t>iMab</a:t>
            </a:r>
            <a:endParaRPr lang="es-ES" sz="1600">
              <a:solidFill>
                <a:sysClr val="windowText" lastClr="000000"/>
              </a:solidFill>
              <a:ea typeface="Helvetica Neue Medium"/>
              <a:cs typeface="Helvetica Neue Medium"/>
              <a:sym typeface="Helvetica Neue Medium"/>
            </a:endParaRPr>
          </a:p>
          <a:p>
            <a:pPr algn="ctr" defTabSz="412750"/>
            <a:r>
              <a:rPr lang="es-ES" sz="1600">
                <a:solidFill>
                  <a:sysClr val="windowText" lastClr="000000"/>
                </a:solidFill>
                <a:ea typeface="Helvetica Neue Medium"/>
                <a:cs typeface="Helvetica Neue Medium"/>
                <a:sym typeface="Helvetica Neue Medium"/>
              </a:rPr>
              <a:t>A. </a:t>
            </a:r>
            <a:r>
              <a:rPr lang="es-ES" sz="1600" err="1">
                <a:solidFill>
                  <a:sysClr val="windowText" lastClr="000000"/>
                </a:solidFill>
                <a:ea typeface="Helvetica Neue Medium"/>
                <a:cs typeface="Helvetica Neue Medium"/>
                <a:sym typeface="Helvetica Neue Medium"/>
              </a:rPr>
              <a:t>biespecífico</a:t>
            </a:r>
            <a:endParaRPr lang="es-ES" sz="1600">
              <a:solidFill>
                <a:sysClr val="windowText" lastClr="000000"/>
              </a:solidFill>
              <a:ea typeface="Helvetica Neue Medium"/>
              <a:cs typeface="Helvetica Neue Medium"/>
              <a:sym typeface="Helvetica Neue Medium"/>
            </a:endParaRPr>
          </a:p>
          <a:p>
            <a:pPr algn="ctr" defTabSz="412750"/>
            <a:r>
              <a:rPr lang="es-ES" sz="1600">
                <a:solidFill>
                  <a:sysClr val="windowText" lastClr="000000"/>
                </a:solidFill>
                <a:ea typeface="Helvetica Neue Medium"/>
                <a:cs typeface="Helvetica Neue Medium"/>
                <a:sym typeface="Helvetica Neue Medium"/>
              </a:rPr>
              <a:t>??</a:t>
            </a:r>
          </a:p>
          <a:p>
            <a:pPr algn="ctr" defTabSz="412750"/>
            <a:r>
              <a:rPr lang="es-ES" sz="1600">
                <a:solidFill>
                  <a:sysClr val="windowText" lastClr="000000"/>
                </a:solidFill>
                <a:ea typeface="Helvetica Neue Medium"/>
                <a:cs typeface="Helvetica Neue Medium"/>
                <a:sym typeface="Helvetica Neue Medium"/>
              </a:rPr>
              <a:t>Fase 1</a:t>
            </a:r>
          </a:p>
        </p:txBody>
      </p:sp>
    </p:spTree>
    <p:extLst>
      <p:ext uri="{BB962C8B-B14F-4D97-AF65-F5344CB8AC3E}">
        <p14:creationId xmlns:p14="http://schemas.microsoft.com/office/powerpoint/2010/main" val="215218145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F5BA7-DC68-12B0-6320-8FFDAC05FF02}"/>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D637EBA8-DF49-6DB3-64DB-81EB45268367}"/>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sp>
        <p:nvSpPr>
          <p:cNvPr id="2" name="QuadreDeText 9">
            <a:extLst>
              <a:ext uri="{FF2B5EF4-FFF2-40B4-BE49-F238E27FC236}">
                <a16:creationId xmlns:a16="http://schemas.microsoft.com/office/drawing/2014/main" id="{CE5A92FF-99B5-C513-FAA9-274705220181}"/>
              </a:ext>
            </a:extLst>
          </p:cNvPr>
          <p:cNvSpPr txBox="1"/>
          <p:nvPr/>
        </p:nvSpPr>
        <p:spPr>
          <a:xfrm>
            <a:off x="5503383" y="1198258"/>
            <a:ext cx="6391024" cy="603396"/>
          </a:xfrm>
          <a:prstGeom prst="rect">
            <a:avLst/>
          </a:prstGeom>
          <a:solidFill>
            <a:schemeClr val="accent6">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400" b="1"/>
              <a:t>DOR/ISL</a:t>
            </a:r>
          </a:p>
        </p:txBody>
      </p:sp>
      <p:sp>
        <p:nvSpPr>
          <p:cNvPr id="3" name="QuadreDeText 9">
            <a:extLst>
              <a:ext uri="{FF2B5EF4-FFF2-40B4-BE49-F238E27FC236}">
                <a16:creationId xmlns:a16="http://schemas.microsoft.com/office/drawing/2014/main" id="{82A9B1D3-1D6C-5C83-957E-A076B53AF742}"/>
              </a:ext>
            </a:extLst>
          </p:cNvPr>
          <p:cNvSpPr txBox="1"/>
          <p:nvPr/>
        </p:nvSpPr>
        <p:spPr>
          <a:xfrm>
            <a:off x="5503382" y="1922561"/>
            <a:ext cx="6391025" cy="464896"/>
          </a:xfrm>
          <a:prstGeom prst="rect">
            <a:avLst/>
          </a:prstGeom>
          <a:solidFill>
            <a:schemeClr val="accent6">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marL="342900" indent="-342900">
              <a:spcBef>
                <a:spcPts val="300"/>
              </a:spcBef>
              <a:spcAft>
                <a:spcPts val="300"/>
              </a:spcAft>
              <a:buFontTx/>
              <a:buChar char="-"/>
            </a:pPr>
            <a:r>
              <a:rPr lang="es-ES" sz="2000"/>
              <a:t>ITINAN + INTII</a:t>
            </a:r>
          </a:p>
        </p:txBody>
      </p:sp>
      <p:sp>
        <p:nvSpPr>
          <p:cNvPr id="5" name="QuadreDeText 9">
            <a:extLst>
              <a:ext uri="{FF2B5EF4-FFF2-40B4-BE49-F238E27FC236}">
                <a16:creationId xmlns:a16="http://schemas.microsoft.com/office/drawing/2014/main" id="{2E96AE16-1E9E-94FA-34AF-D3ABD0F50E8A}"/>
              </a:ext>
            </a:extLst>
          </p:cNvPr>
          <p:cNvSpPr txBox="1"/>
          <p:nvPr/>
        </p:nvSpPr>
        <p:spPr>
          <a:xfrm>
            <a:off x="5503385" y="5592112"/>
            <a:ext cx="6391024" cy="464896"/>
          </a:xfrm>
          <a:prstGeom prst="rect">
            <a:avLst/>
          </a:prstGeom>
          <a:solidFill>
            <a:schemeClr val="accent6">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marL="342900" indent="-342900">
              <a:spcBef>
                <a:spcPts val="300"/>
              </a:spcBef>
              <a:spcAft>
                <a:spcPts val="300"/>
              </a:spcAft>
              <a:buFontTx/>
              <a:buChar char="-"/>
            </a:pPr>
            <a:r>
              <a:rPr lang="es-ES" sz="2000" b="1">
                <a:solidFill>
                  <a:schemeClr val="accent6">
                    <a:lumMod val="75000"/>
                  </a:schemeClr>
                </a:solidFill>
              </a:rPr>
              <a:t>Aprobado por FDA en </a:t>
            </a:r>
            <a:r>
              <a:rPr lang="es-ES" sz="2000" b="1" i="1">
                <a:solidFill>
                  <a:schemeClr val="accent6">
                    <a:lumMod val="75000"/>
                  </a:schemeClr>
                </a:solidFill>
              </a:rPr>
              <a:t>switch </a:t>
            </a:r>
            <a:r>
              <a:rPr lang="es-ES" sz="2000" b="1">
                <a:solidFill>
                  <a:schemeClr val="accent6">
                    <a:lumMod val="75000"/>
                  </a:schemeClr>
                </a:solidFill>
              </a:rPr>
              <a:t>(IDVYNSO)</a:t>
            </a:r>
            <a:r>
              <a:rPr lang="es-ES" sz="2000" b="1" i="1">
                <a:solidFill>
                  <a:schemeClr val="accent6">
                    <a:lumMod val="75000"/>
                  </a:schemeClr>
                </a:solidFill>
              </a:rPr>
              <a:t>.</a:t>
            </a:r>
          </a:p>
        </p:txBody>
      </p:sp>
      <p:sp>
        <p:nvSpPr>
          <p:cNvPr id="6" name="CuadroTexto 5">
            <a:extLst>
              <a:ext uri="{FF2B5EF4-FFF2-40B4-BE49-F238E27FC236}">
                <a16:creationId xmlns:a16="http://schemas.microsoft.com/office/drawing/2014/main" id="{98503CD1-6319-C6CC-8C6E-8EDACB52633C}"/>
              </a:ext>
            </a:extLst>
          </p:cNvPr>
          <p:cNvSpPr txBox="1"/>
          <p:nvPr/>
        </p:nvSpPr>
        <p:spPr>
          <a:xfrm>
            <a:off x="552602" y="6282521"/>
            <a:ext cx="11341806" cy="2975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1219169"/>
            <a:r>
              <a:rPr lang="es-ES" sz="800">
                <a:solidFill>
                  <a:schemeClr val="bg1">
                    <a:lumMod val="50000"/>
                  </a:schemeClr>
                </a:solidFill>
                <a:sym typeface="Helvetica Neue"/>
              </a:rPr>
              <a:t>Colson AE et al. Lancet. 2026;407(10528):611-621. Orkin C et al. Lancet. 2026;407(10528):599-610. Rockstroh JK et al. Lancet HIV. 2026:S2352-3018(26)00033-0. . </a:t>
            </a:r>
          </a:p>
          <a:p>
            <a:pPr algn="r" defTabSz="1219169"/>
            <a:r>
              <a:rPr lang="es-ES" sz="800">
                <a:solidFill>
                  <a:schemeClr val="bg1">
                    <a:lumMod val="50000"/>
                  </a:schemeClr>
                </a:solidFill>
                <a:sym typeface="Helvetica Neue"/>
              </a:rPr>
              <a:t>https://www.merck.com/news/fda-approves-mercks-once-daily-idvynso-doravirine-islatravi, consultado el 18/05/202..</a:t>
            </a:r>
            <a:r>
              <a:rPr lang="es-ES" sz="800">
                <a:solidFill>
                  <a:schemeClr val="bg1">
                    <a:lumMod val="50000"/>
                  </a:schemeClr>
                </a:solidFill>
                <a:latin typeface="+mn-lt"/>
                <a:ea typeface="+mn-ea"/>
                <a:cs typeface="+mn-cs"/>
                <a:sym typeface="Helvetica Neue"/>
              </a:rPr>
              <a:t>.</a:t>
            </a:r>
          </a:p>
        </p:txBody>
      </p:sp>
      <p:sp>
        <p:nvSpPr>
          <p:cNvPr id="4" name="QuadreDeText 9">
            <a:extLst>
              <a:ext uri="{FF2B5EF4-FFF2-40B4-BE49-F238E27FC236}">
                <a16:creationId xmlns:a16="http://schemas.microsoft.com/office/drawing/2014/main" id="{7523BBEC-55D0-AAD5-2943-029A8798C449}"/>
              </a:ext>
            </a:extLst>
          </p:cNvPr>
          <p:cNvSpPr txBox="1"/>
          <p:nvPr/>
        </p:nvSpPr>
        <p:spPr>
          <a:xfrm>
            <a:off x="5503385" y="2654532"/>
            <a:ext cx="6391025" cy="2542388"/>
          </a:xfrm>
          <a:prstGeom prst="rect">
            <a:avLst/>
          </a:prstGeom>
          <a:solidFill>
            <a:schemeClr val="bg1"/>
          </a:solidFill>
          <a:ln w="12700" cap="flat">
            <a:solidFill>
              <a:schemeClr val="accent6">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300"/>
              </a:spcBef>
              <a:spcAft>
                <a:spcPts val="300"/>
              </a:spcAft>
            </a:pPr>
            <a:r>
              <a:rPr lang="es-ES" sz="2000" b="1" u="sng" dirty="0"/>
              <a:t>EC Fase 3</a:t>
            </a:r>
            <a:r>
              <a:rPr lang="es-ES" sz="2000" dirty="0"/>
              <a:t>: </a:t>
            </a:r>
            <a:r>
              <a:rPr lang="es-ES" sz="2000" i="1" dirty="0"/>
              <a:t>SWITCH</a:t>
            </a:r>
            <a:r>
              <a:rPr lang="es-ES" sz="2000" dirty="0"/>
              <a:t>. DOR 100 mg + ISL 0.25 mg vs BIC/TAF/FTC c/24h (n = 513) o vs SOT (n = 551).</a:t>
            </a:r>
          </a:p>
          <a:p>
            <a:pPr marL="285750" indent="-285750">
              <a:spcBef>
                <a:spcPts val="300"/>
              </a:spcBef>
              <a:spcAft>
                <a:spcPts val="300"/>
              </a:spcAft>
              <a:buFontTx/>
              <a:buChar char="-"/>
            </a:pPr>
            <a:r>
              <a:rPr lang="es-ES" sz="2000" u="sng" dirty="0"/>
              <a:t>SV S48</a:t>
            </a:r>
            <a:r>
              <a:rPr lang="es-ES" sz="2000" dirty="0"/>
              <a:t>: 91.5% (DOR/ISL) vs. 94.2%  (BIC/TAF/FTC) y 95.6% (DOR/ISL) vs. 91.9% (SOT)</a:t>
            </a:r>
          </a:p>
          <a:p>
            <a:pPr marL="285750" indent="-285750">
              <a:spcBef>
                <a:spcPts val="300"/>
              </a:spcBef>
              <a:spcAft>
                <a:spcPts val="300"/>
              </a:spcAft>
              <a:buFontTx/>
              <a:buChar char="-"/>
            </a:pPr>
            <a:r>
              <a:rPr lang="es-ES" sz="2000" dirty="0"/>
              <a:t>No MR emergentes (en 2 R DOR y ↓S a ISL, pero R basal DOR / FV previos, 1 T215I no ↓S ISL/DOR)</a:t>
            </a:r>
          </a:p>
          <a:p>
            <a:pPr marL="285750" indent="-285750">
              <a:spcBef>
                <a:spcPts val="300"/>
              </a:spcBef>
              <a:spcAft>
                <a:spcPts val="300"/>
              </a:spcAft>
              <a:buFontTx/>
              <a:buChar char="-"/>
            </a:pPr>
            <a:r>
              <a:rPr lang="es-ES" sz="2000" dirty="0"/>
              <a:t>No efecto en linfocitos totales ni CD4.</a:t>
            </a:r>
          </a:p>
        </p:txBody>
      </p:sp>
      <p:sp>
        <p:nvSpPr>
          <p:cNvPr id="16" name="Rectángulo 15">
            <a:extLst>
              <a:ext uri="{FF2B5EF4-FFF2-40B4-BE49-F238E27FC236}">
                <a16:creationId xmlns:a16="http://schemas.microsoft.com/office/drawing/2014/main" id="{7DFC89F4-A7EA-A341-11C0-D3F55E4A2C39}"/>
              </a:ext>
            </a:extLst>
          </p:cNvPr>
          <p:cNvSpPr/>
          <p:nvPr/>
        </p:nvSpPr>
        <p:spPr>
          <a:xfrm>
            <a:off x="1909549" y="1750333"/>
            <a:ext cx="1489225" cy="512961"/>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spcBef>
                <a:spcPts val="600"/>
              </a:spcBef>
              <a:spcAft>
                <a:spcPts val="600"/>
              </a:spcAft>
            </a:pPr>
            <a:r>
              <a:rPr lang="es-ES" sz="2000" b="1">
                <a:solidFill>
                  <a:schemeClr val="tx1"/>
                </a:solidFill>
                <a:ea typeface="Helvetica Neue Medium"/>
                <a:cs typeface="Helvetica Neue Medium"/>
                <a:sym typeface="Helvetica Neue Medium"/>
              </a:rPr>
              <a:t>Oral diario</a:t>
            </a:r>
          </a:p>
        </p:txBody>
      </p:sp>
      <p:sp>
        <p:nvSpPr>
          <p:cNvPr id="17" name="Rectángulo: esquinas redondeadas 16">
            <a:extLst>
              <a:ext uri="{FF2B5EF4-FFF2-40B4-BE49-F238E27FC236}">
                <a16:creationId xmlns:a16="http://schemas.microsoft.com/office/drawing/2014/main" id="{5B96DE7D-9B11-451F-4B17-E42DE11CCEE4}"/>
              </a:ext>
            </a:extLst>
          </p:cNvPr>
          <p:cNvSpPr/>
          <p:nvPr/>
        </p:nvSpPr>
        <p:spPr>
          <a:xfrm>
            <a:off x="1909548" y="3742126"/>
            <a:ext cx="1489226" cy="873998"/>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BIC/LEN</a:t>
            </a:r>
          </a:p>
          <a:p>
            <a:pPr algn="ctr" defTabSz="412750"/>
            <a:r>
              <a:rPr lang="es-ES" sz="1600">
                <a:solidFill>
                  <a:sysClr val="windowText" lastClr="000000"/>
                </a:solidFill>
                <a:ea typeface="Helvetica Neue Medium"/>
                <a:cs typeface="Helvetica Neue Medium"/>
                <a:sym typeface="Helvetica Neue Medium"/>
              </a:rPr>
              <a:t>(INI+IC)</a:t>
            </a:r>
          </a:p>
          <a:p>
            <a:pPr algn="ctr" defTabSz="412750"/>
            <a:r>
              <a:rPr lang="es-ES" sz="1600">
                <a:solidFill>
                  <a:sysClr val="windowText" lastClr="000000"/>
                </a:solidFill>
                <a:ea typeface="Helvetica Neue Medium"/>
                <a:cs typeface="Helvetica Neue Medium"/>
                <a:sym typeface="Helvetica Neue Medium"/>
              </a:rPr>
              <a:t>Fase 3</a:t>
            </a:r>
          </a:p>
        </p:txBody>
      </p:sp>
      <p:sp>
        <p:nvSpPr>
          <p:cNvPr id="18" name="Rectángulo: esquinas redondeadas 17">
            <a:extLst>
              <a:ext uri="{FF2B5EF4-FFF2-40B4-BE49-F238E27FC236}">
                <a16:creationId xmlns:a16="http://schemas.microsoft.com/office/drawing/2014/main" id="{02C842B2-FE01-C6A2-1B66-6841F82FE2ED}"/>
              </a:ext>
            </a:extLst>
          </p:cNvPr>
          <p:cNvSpPr/>
          <p:nvPr/>
        </p:nvSpPr>
        <p:spPr>
          <a:xfrm>
            <a:off x="1909548" y="2694841"/>
            <a:ext cx="1489225" cy="873998"/>
          </a:xfrm>
          <a:prstGeom prst="roundRect">
            <a:avLst/>
          </a:prstGeom>
          <a:solidFill>
            <a:schemeClr val="bg1">
              <a:lumMod val="95000"/>
            </a:schemeClr>
          </a:solidFill>
          <a:ln w="38100" cap="flat">
            <a:solidFill>
              <a:schemeClr val="accent6">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dirty="0">
                <a:solidFill>
                  <a:sysClr val="windowText" lastClr="000000"/>
                </a:solidFill>
                <a:ea typeface="Helvetica Neue Medium"/>
                <a:cs typeface="Helvetica Neue Medium"/>
                <a:sym typeface="Helvetica Neue Medium"/>
              </a:rPr>
              <a:t>DOR/ISL</a:t>
            </a:r>
          </a:p>
          <a:p>
            <a:pPr algn="ctr" defTabSz="412750"/>
            <a:r>
              <a:rPr lang="es-ES" sz="1600" dirty="0">
                <a:solidFill>
                  <a:sysClr val="windowText" lastClr="000000"/>
                </a:solidFill>
                <a:ea typeface="Helvetica Neue Medium"/>
                <a:cs typeface="Helvetica Neue Medium"/>
                <a:sym typeface="Helvetica Neue Medium"/>
              </a:rPr>
              <a:t>(ITINAN/INTTI)</a:t>
            </a:r>
          </a:p>
          <a:p>
            <a:pPr algn="ctr" defTabSz="412750"/>
            <a:r>
              <a:rPr lang="es-ES" sz="1600" dirty="0">
                <a:solidFill>
                  <a:sysClr val="windowText" lastClr="000000"/>
                </a:solidFill>
                <a:ea typeface="Helvetica Neue Medium"/>
                <a:cs typeface="Helvetica Neue Medium"/>
                <a:sym typeface="Helvetica Neue Medium"/>
              </a:rPr>
              <a:t>Fase 3</a:t>
            </a:r>
          </a:p>
        </p:txBody>
      </p:sp>
    </p:spTree>
    <p:extLst>
      <p:ext uri="{BB962C8B-B14F-4D97-AF65-F5344CB8AC3E}">
        <p14:creationId xmlns:p14="http://schemas.microsoft.com/office/powerpoint/2010/main" val="416602602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EEC67-8F84-C117-AB17-D1D18BE63D74}"/>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C24615CD-CE3B-C0C0-69AF-FC74A10A90FA}"/>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sp>
        <p:nvSpPr>
          <p:cNvPr id="2" name="QuadreDeText 9">
            <a:extLst>
              <a:ext uri="{FF2B5EF4-FFF2-40B4-BE49-F238E27FC236}">
                <a16:creationId xmlns:a16="http://schemas.microsoft.com/office/drawing/2014/main" id="{1E14A7DD-4EE2-B8C3-D9DE-89672BCBFD27}"/>
              </a:ext>
            </a:extLst>
          </p:cNvPr>
          <p:cNvSpPr txBox="1"/>
          <p:nvPr/>
        </p:nvSpPr>
        <p:spPr>
          <a:xfrm>
            <a:off x="5503383" y="1198258"/>
            <a:ext cx="6391024" cy="603396"/>
          </a:xfrm>
          <a:prstGeom prst="rect">
            <a:avLst/>
          </a:prstGeom>
          <a:solidFill>
            <a:schemeClr val="accent6">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400" b="1"/>
              <a:t>DOR/ISL</a:t>
            </a:r>
          </a:p>
        </p:txBody>
      </p:sp>
      <p:sp>
        <p:nvSpPr>
          <p:cNvPr id="3" name="QuadreDeText 9">
            <a:extLst>
              <a:ext uri="{FF2B5EF4-FFF2-40B4-BE49-F238E27FC236}">
                <a16:creationId xmlns:a16="http://schemas.microsoft.com/office/drawing/2014/main" id="{05B1C67E-4516-A620-FCDB-D71F438776DB}"/>
              </a:ext>
            </a:extLst>
          </p:cNvPr>
          <p:cNvSpPr txBox="1"/>
          <p:nvPr/>
        </p:nvSpPr>
        <p:spPr>
          <a:xfrm>
            <a:off x="5503382" y="1922561"/>
            <a:ext cx="6391025" cy="464896"/>
          </a:xfrm>
          <a:prstGeom prst="rect">
            <a:avLst/>
          </a:prstGeom>
          <a:solidFill>
            <a:schemeClr val="accent6">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marL="342900" indent="-342900">
              <a:spcBef>
                <a:spcPts val="300"/>
              </a:spcBef>
              <a:spcAft>
                <a:spcPts val="300"/>
              </a:spcAft>
              <a:buFontTx/>
              <a:buChar char="-"/>
            </a:pPr>
            <a:r>
              <a:rPr lang="es-ES" sz="2000"/>
              <a:t>ITINAN + INTII</a:t>
            </a:r>
          </a:p>
        </p:txBody>
      </p:sp>
      <p:sp>
        <p:nvSpPr>
          <p:cNvPr id="5" name="QuadreDeText 9">
            <a:extLst>
              <a:ext uri="{FF2B5EF4-FFF2-40B4-BE49-F238E27FC236}">
                <a16:creationId xmlns:a16="http://schemas.microsoft.com/office/drawing/2014/main" id="{ACFEE50F-4E30-0CFF-E2BC-5119924C532B}"/>
              </a:ext>
            </a:extLst>
          </p:cNvPr>
          <p:cNvSpPr txBox="1"/>
          <p:nvPr/>
        </p:nvSpPr>
        <p:spPr>
          <a:xfrm>
            <a:off x="5503385" y="5592112"/>
            <a:ext cx="6391024" cy="464896"/>
          </a:xfrm>
          <a:prstGeom prst="rect">
            <a:avLst/>
          </a:prstGeom>
          <a:solidFill>
            <a:schemeClr val="accent6">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marL="342900" indent="-342900">
              <a:spcBef>
                <a:spcPts val="300"/>
              </a:spcBef>
              <a:spcAft>
                <a:spcPts val="300"/>
              </a:spcAft>
              <a:buFontTx/>
              <a:buChar char="-"/>
            </a:pPr>
            <a:r>
              <a:rPr lang="es-ES" sz="2000" b="1">
                <a:solidFill>
                  <a:schemeClr val="accent6">
                    <a:lumMod val="75000"/>
                  </a:schemeClr>
                </a:solidFill>
              </a:rPr>
              <a:t>Aprobado por FDA en </a:t>
            </a:r>
            <a:r>
              <a:rPr lang="es-ES" sz="2000" b="1" i="1">
                <a:solidFill>
                  <a:schemeClr val="accent6">
                    <a:lumMod val="75000"/>
                  </a:schemeClr>
                </a:solidFill>
              </a:rPr>
              <a:t>switch </a:t>
            </a:r>
            <a:r>
              <a:rPr lang="es-ES" sz="2000" b="1">
                <a:solidFill>
                  <a:schemeClr val="accent6">
                    <a:lumMod val="75000"/>
                  </a:schemeClr>
                </a:solidFill>
              </a:rPr>
              <a:t>(IDVYNSO)</a:t>
            </a:r>
            <a:r>
              <a:rPr lang="es-ES" sz="2000" b="1" i="1">
                <a:solidFill>
                  <a:schemeClr val="accent6">
                    <a:lumMod val="75000"/>
                  </a:schemeClr>
                </a:solidFill>
              </a:rPr>
              <a:t>.</a:t>
            </a:r>
          </a:p>
        </p:txBody>
      </p:sp>
      <p:sp>
        <p:nvSpPr>
          <p:cNvPr id="6" name="CuadroTexto 5">
            <a:extLst>
              <a:ext uri="{FF2B5EF4-FFF2-40B4-BE49-F238E27FC236}">
                <a16:creationId xmlns:a16="http://schemas.microsoft.com/office/drawing/2014/main" id="{20D5D0EC-5327-0BF8-FF6A-01475788EE43}"/>
              </a:ext>
            </a:extLst>
          </p:cNvPr>
          <p:cNvSpPr txBox="1"/>
          <p:nvPr/>
        </p:nvSpPr>
        <p:spPr>
          <a:xfrm>
            <a:off x="552602" y="6282521"/>
            <a:ext cx="11341806" cy="2975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1219169"/>
            <a:r>
              <a:rPr lang="es-ES" sz="800">
                <a:solidFill>
                  <a:schemeClr val="bg1">
                    <a:lumMod val="50000"/>
                  </a:schemeClr>
                </a:solidFill>
                <a:sym typeface="Helvetica Neue"/>
              </a:rPr>
              <a:t>Colson AE et al. Lancet. 2026;407(10528):611-621. Orkin C et al. Lancet. 2026;407(10528):599-610. Rockstroh JK et al. Lancet HIV. 2026:S2352-3018(26)00033-0. . </a:t>
            </a:r>
          </a:p>
          <a:p>
            <a:pPr algn="r" defTabSz="1219169"/>
            <a:r>
              <a:rPr lang="es-ES" sz="800">
                <a:solidFill>
                  <a:schemeClr val="bg1">
                    <a:lumMod val="50000"/>
                  </a:schemeClr>
                </a:solidFill>
                <a:sym typeface="Helvetica Neue"/>
              </a:rPr>
              <a:t>https://www.merck.com/news/fda-approves-mercks-once-daily-idvynso-doravirine-islatravi, consultado el 18/05/202..</a:t>
            </a:r>
            <a:r>
              <a:rPr lang="es-ES" sz="800">
                <a:solidFill>
                  <a:schemeClr val="bg1">
                    <a:lumMod val="50000"/>
                  </a:schemeClr>
                </a:solidFill>
                <a:latin typeface="+mn-lt"/>
                <a:ea typeface="+mn-ea"/>
                <a:cs typeface="+mn-cs"/>
                <a:sym typeface="Helvetica Neue"/>
              </a:rPr>
              <a:t>.</a:t>
            </a:r>
          </a:p>
        </p:txBody>
      </p:sp>
      <p:sp>
        <p:nvSpPr>
          <p:cNvPr id="4" name="QuadreDeText 9">
            <a:extLst>
              <a:ext uri="{FF2B5EF4-FFF2-40B4-BE49-F238E27FC236}">
                <a16:creationId xmlns:a16="http://schemas.microsoft.com/office/drawing/2014/main" id="{A843E9B7-F8AE-9155-BBA8-E2EA8C2D271C}"/>
              </a:ext>
            </a:extLst>
          </p:cNvPr>
          <p:cNvSpPr txBox="1"/>
          <p:nvPr/>
        </p:nvSpPr>
        <p:spPr>
          <a:xfrm>
            <a:off x="5503381" y="2651126"/>
            <a:ext cx="6391025" cy="2311555"/>
          </a:xfrm>
          <a:prstGeom prst="rect">
            <a:avLst/>
          </a:prstGeom>
          <a:solidFill>
            <a:schemeClr val="bg1"/>
          </a:solidFill>
          <a:ln w="12700" cap="flat">
            <a:solidFill>
              <a:schemeClr val="accent6">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300"/>
              </a:spcBef>
              <a:spcAft>
                <a:spcPts val="300"/>
              </a:spcAft>
            </a:pPr>
            <a:r>
              <a:rPr lang="es-ES" sz="2000" b="1" u="sng" dirty="0"/>
              <a:t>EC Fase 3</a:t>
            </a:r>
            <a:r>
              <a:rPr lang="es-ES" sz="2000" dirty="0"/>
              <a:t>: </a:t>
            </a:r>
            <a:r>
              <a:rPr lang="es-ES" sz="2000" i="1" dirty="0" err="1"/>
              <a:t>Naive</a:t>
            </a:r>
            <a:r>
              <a:rPr lang="es-ES" sz="2000" dirty="0"/>
              <a:t>. DOR 100 mg + ISL 0.25 mg vs BIC/TAF/FTC c/24h (n = 536)</a:t>
            </a:r>
          </a:p>
          <a:p>
            <a:pPr marL="285750" indent="-285750">
              <a:spcBef>
                <a:spcPts val="300"/>
              </a:spcBef>
              <a:spcAft>
                <a:spcPts val="300"/>
              </a:spcAft>
              <a:buFontTx/>
              <a:buChar char="-"/>
            </a:pPr>
            <a:r>
              <a:rPr lang="es-ES" sz="2000" u="sng" dirty="0"/>
              <a:t>SV S48</a:t>
            </a:r>
            <a:r>
              <a:rPr lang="es-ES" sz="2000" dirty="0"/>
              <a:t>: 92% (DOR/ISL) vs. 91% (BIC/TAF/FTC)</a:t>
            </a:r>
          </a:p>
          <a:p>
            <a:pPr marL="285750" indent="-285750">
              <a:spcBef>
                <a:spcPts val="300"/>
              </a:spcBef>
              <a:spcAft>
                <a:spcPts val="300"/>
              </a:spcAft>
              <a:buFontTx/>
              <a:buChar char="-"/>
            </a:pPr>
            <a:r>
              <a:rPr lang="es-ES" sz="2000" dirty="0"/>
              <a:t>2 casos de MR emergentes: R DOR y ↓S ISL</a:t>
            </a:r>
          </a:p>
          <a:p>
            <a:pPr marL="285750" indent="-285750">
              <a:spcBef>
                <a:spcPts val="300"/>
              </a:spcBef>
              <a:spcAft>
                <a:spcPts val="300"/>
              </a:spcAft>
              <a:buFontTx/>
              <a:buChar char="-"/>
            </a:pPr>
            <a:r>
              <a:rPr lang="es-ES" sz="2000" dirty="0"/>
              <a:t>No efecto en linfocitos totales ni CD4.</a:t>
            </a:r>
          </a:p>
          <a:p>
            <a:pPr marL="285750" indent="-285750">
              <a:spcBef>
                <a:spcPts val="300"/>
              </a:spcBef>
              <a:spcAft>
                <a:spcPts val="300"/>
              </a:spcAft>
              <a:buFontTx/>
              <a:buChar char="-"/>
            </a:pPr>
            <a:r>
              <a:rPr lang="es-ES" sz="2000" dirty="0"/>
              <a:t>1 DRESS, 1 DILI.</a:t>
            </a:r>
          </a:p>
        </p:txBody>
      </p:sp>
      <p:sp>
        <p:nvSpPr>
          <p:cNvPr id="16" name="Rectángulo 15">
            <a:extLst>
              <a:ext uri="{FF2B5EF4-FFF2-40B4-BE49-F238E27FC236}">
                <a16:creationId xmlns:a16="http://schemas.microsoft.com/office/drawing/2014/main" id="{14BEC6C1-C3CB-7FC7-B258-BBCE289C3CF6}"/>
              </a:ext>
            </a:extLst>
          </p:cNvPr>
          <p:cNvSpPr/>
          <p:nvPr/>
        </p:nvSpPr>
        <p:spPr>
          <a:xfrm>
            <a:off x="1909549" y="1750333"/>
            <a:ext cx="1489225" cy="512961"/>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spcBef>
                <a:spcPts val="600"/>
              </a:spcBef>
              <a:spcAft>
                <a:spcPts val="600"/>
              </a:spcAft>
            </a:pPr>
            <a:r>
              <a:rPr lang="es-ES" sz="2000" b="1">
                <a:solidFill>
                  <a:schemeClr val="tx1"/>
                </a:solidFill>
                <a:ea typeface="Helvetica Neue Medium"/>
                <a:cs typeface="Helvetica Neue Medium"/>
                <a:sym typeface="Helvetica Neue Medium"/>
              </a:rPr>
              <a:t>Oral diario</a:t>
            </a:r>
          </a:p>
        </p:txBody>
      </p:sp>
      <p:sp>
        <p:nvSpPr>
          <p:cNvPr id="17" name="Rectángulo: esquinas redondeadas 16">
            <a:extLst>
              <a:ext uri="{FF2B5EF4-FFF2-40B4-BE49-F238E27FC236}">
                <a16:creationId xmlns:a16="http://schemas.microsoft.com/office/drawing/2014/main" id="{E77793B9-3CE1-8879-1623-088C89940BD3}"/>
              </a:ext>
            </a:extLst>
          </p:cNvPr>
          <p:cNvSpPr/>
          <p:nvPr/>
        </p:nvSpPr>
        <p:spPr>
          <a:xfrm>
            <a:off x="1909548" y="3742126"/>
            <a:ext cx="1489226" cy="873998"/>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BIC/LEN</a:t>
            </a:r>
          </a:p>
          <a:p>
            <a:pPr algn="ctr" defTabSz="412750"/>
            <a:r>
              <a:rPr lang="es-ES" sz="1600">
                <a:solidFill>
                  <a:sysClr val="windowText" lastClr="000000"/>
                </a:solidFill>
                <a:ea typeface="Helvetica Neue Medium"/>
                <a:cs typeface="Helvetica Neue Medium"/>
                <a:sym typeface="Helvetica Neue Medium"/>
              </a:rPr>
              <a:t>(INI+IC)</a:t>
            </a:r>
          </a:p>
          <a:p>
            <a:pPr algn="ctr" defTabSz="412750"/>
            <a:r>
              <a:rPr lang="es-ES" sz="1600">
                <a:solidFill>
                  <a:sysClr val="windowText" lastClr="000000"/>
                </a:solidFill>
                <a:ea typeface="Helvetica Neue Medium"/>
                <a:cs typeface="Helvetica Neue Medium"/>
                <a:sym typeface="Helvetica Neue Medium"/>
              </a:rPr>
              <a:t>Fase 3</a:t>
            </a:r>
          </a:p>
        </p:txBody>
      </p:sp>
      <p:sp>
        <p:nvSpPr>
          <p:cNvPr id="18" name="Rectángulo: esquinas redondeadas 17">
            <a:extLst>
              <a:ext uri="{FF2B5EF4-FFF2-40B4-BE49-F238E27FC236}">
                <a16:creationId xmlns:a16="http://schemas.microsoft.com/office/drawing/2014/main" id="{38B7694E-EED5-FAEB-E7F5-8522E8AB7340}"/>
              </a:ext>
            </a:extLst>
          </p:cNvPr>
          <p:cNvSpPr/>
          <p:nvPr/>
        </p:nvSpPr>
        <p:spPr>
          <a:xfrm>
            <a:off x="1909548" y="2694841"/>
            <a:ext cx="1489225" cy="873998"/>
          </a:xfrm>
          <a:prstGeom prst="roundRect">
            <a:avLst/>
          </a:prstGeom>
          <a:solidFill>
            <a:schemeClr val="bg1">
              <a:lumMod val="95000"/>
            </a:schemeClr>
          </a:solidFill>
          <a:ln w="38100" cap="flat">
            <a:solidFill>
              <a:schemeClr val="accent6">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dirty="0">
                <a:solidFill>
                  <a:sysClr val="windowText" lastClr="000000"/>
                </a:solidFill>
                <a:ea typeface="Helvetica Neue Medium"/>
                <a:cs typeface="Helvetica Neue Medium"/>
                <a:sym typeface="Helvetica Neue Medium"/>
              </a:rPr>
              <a:t>DOR/ISL</a:t>
            </a:r>
          </a:p>
          <a:p>
            <a:pPr algn="ctr" defTabSz="412750"/>
            <a:r>
              <a:rPr lang="es-ES" sz="1600" dirty="0">
                <a:solidFill>
                  <a:sysClr val="windowText" lastClr="000000"/>
                </a:solidFill>
                <a:ea typeface="Helvetica Neue Medium"/>
                <a:cs typeface="Helvetica Neue Medium"/>
                <a:sym typeface="Helvetica Neue Medium"/>
              </a:rPr>
              <a:t>(ITINAN/INTTI)</a:t>
            </a:r>
          </a:p>
          <a:p>
            <a:pPr algn="ctr" defTabSz="412750"/>
            <a:r>
              <a:rPr lang="es-ES" sz="1600" dirty="0">
                <a:solidFill>
                  <a:sysClr val="windowText" lastClr="000000"/>
                </a:solidFill>
                <a:ea typeface="Helvetica Neue Medium"/>
                <a:cs typeface="Helvetica Neue Medium"/>
                <a:sym typeface="Helvetica Neue Medium"/>
              </a:rPr>
              <a:t>Fase 3</a:t>
            </a:r>
          </a:p>
        </p:txBody>
      </p:sp>
    </p:spTree>
    <p:extLst>
      <p:ext uri="{BB962C8B-B14F-4D97-AF65-F5344CB8AC3E}">
        <p14:creationId xmlns:p14="http://schemas.microsoft.com/office/powerpoint/2010/main" val="77801262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36E11-CD1F-5887-EE57-A966CFBAE93C}"/>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D53A62DD-34AF-AA52-BCE6-6BBCA7E118D1}"/>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sp>
        <p:nvSpPr>
          <p:cNvPr id="3" name="Título 5">
            <a:extLst>
              <a:ext uri="{FF2B5EF4-FFF2-40B4-BE49-F238E27FC236}">
                <a16:creationId xmlns:a16="http://schemas.microsoft.com/office/drawing/2014/main" id="{C4B10760-9F09-E64E-DD96-084B1D4E3AD9}"/>
              </a:ext>
            </a:extLst>
          </p:cNvPr>
          <p:cNvSpPr>
            <a:spLocks noGrp="1"/>
          </p:cNvSpPr>
          <p:nvPr>
            <p:ph type="title"/>
          </p:nvPr>
        </p:nvSpPr>
        <p:spPr>
          <a:xfrm>
            <a:off x="942703" y="3640063"/>
            <a:ext cx="10302240" cy="678993"/>
          </a:xfrm>
        </p:spPr>
        <p:txBody>
          <a:bodyPr>
            <a:noAutofit/>
          </a:bodyPr>
          <a:lstStyle/>
          <a:p>
            <a:pPr algn="ctr"/>
            <a:r>
              <a:rPr lang="es-ES" sz="4400">
                <a:latin typeface="Aptos"/>
                <a:cs typeface="Arial"/>
              </a:rPr>
              <a:t>El TAR actual: un éxito extraordinario</a:t>
            </a:r>
            <a:endParaRPr lang="ca-ES" sz="4400"/>
          </a:p>
        </p:txBody>
      </p:sp>
    </p:spTree>
    <p:extLst>
      <p:ext uri="{BB962C8B-B14F-4D97-AF65-F5344CB8AC3E}">
        <p14:creationId xmlns:p14="http://schemas.microsoft.com/office/powerpoint/2010/main" val="679099732"/>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4B829-E5E6-95A1-E278-18053C6A1049}"/>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695CF9AB-C0D4-7359-8A86-3A8AAF28F6B1}"/>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sp>
        <p:nvSpPr>
          <p:cNvPr id="2" name="QuadreDeText 9">
            <a:extLst>
              <a:ext uri="{FF2B5EF4-FFF2-40B4-BE49-F238E27FC236}">
                <a16:creationId xmlns:a16="http://schemas.microsoft.com/office/drawing/2014/main" id="{C779B0E6-AB37-84FC-9A5A-736D0EC062A3}"/>
              </a:ext>
            </a:extLst>
          </p:cNvPr>
          <p:cNvSpPr txBox="1"/>
          <p:nvPr/>
        </p:nvSpPr>
        <p:spPr>
          <a:xfrm>
            <a:off x="5503383" y="1198258"/>
            <a:ext cx="6391024" cy="603396"/>
          </a:xfrm>
          <a:prstGeom prst="rect">
            <a:avLst/>
          </a:prstGeom>
          <a:solidFill>
            <a:schemeClr val="accent6">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400" b="1"/>
              <a:t>BIC/LEN</a:t>
            </a:r>
          </a:p>
        </p:txBody>
      </p:sp>
      <p:sp>
        <p:nvSpPr>
          <p:cNvPr id="3" name="QuadreDeText 9">
            <a:extLst>
              <a:ext uri="{FF2B5EF4-FFF2-40B4-BE49-F238E27FC236}">
                <a16:creationId xmlns:a16="http://schemas.microsoft.com/office/drawing/2014/main" id="{A954C091-1E7B-1461-9A87-2AAA9AAE2E4A}"/>
              </a:ext>
            </a:extLst>
          </p:cNvPr>
          <p:cNvSpPr txBox="1"/>
          <p:nvPr/>
        </p:nvSpPr>
        <p:spPr>
          <a:xfrm>
            <a:off x="5503382" y="1922561"/>
            <a:ext cx="6391025" cy="464896"/>
          </a:xfrm>
          <a:prstGeom prst="rect">
            <a:avLst/>
          </a:prstGeom>
          <a:solidFill>
            <a:schemeClr val="accent6">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marL="342900" indent="-342900">
              <a:spcBef>
                <a:spcPts val="300"/>
              </a:spcBef>
              <a:spcAft>
                <a:spcPts val="300"/>
              </a:spcAft>
              <a:buFontTx/>
              <a:buChar char="-"/>
            </a:pPr>
            <a:r>
              <a:rPr lang="es-ES" sz="2000"/>
              <a:t>INI + inhibidor de la cápside</a:t>
            </a:r>
          </a:p>
        </p:txBody>
      </p:sp>
      <p:sp>
        <p:nvSpPr>
          <p:cNvPr id="4" name="QuadreDeText 9">
            <a:extLst>
              <a:ext uri="{FF2B5EF4-FFF2-40B4-BE49-F238E27FC236}">
                <a16:creationId xmlns:a16="http://schemas.microsoft.com/office/drawing/2014/main" id="{F9ED7E0D-5FAF-1E57-7994-2B9F1AECE9DA}"/>
              </a:ext>
            </a:extLst>
          </p:cNvPr>
          <p:cNvSpPr txBox="1"/>
          <p:nvPr/>
        </p:nvSpPr>
        <p:spPr>
          <a:xfrm>
            <a:off x="5503384" y="2667847"/>
            <a:ext cx="6391025" cy="2234611"/>
          </a:xfrm>
          <a:prstGeom prst="rect">
            <a:avLst/>
          </a:prstGeom>
          <a:solidFill>
            <a:schemeClr val="bg1"/>
          </a:solidFill>
          <a:ln w="12700" cap="flat">
            <a:solidFill>
              <a:schemeClr val="accent6">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300"/>
              </a:spcBef>
              <a:spcAft>
                <a:spcPts val="300"/>
              </a:spcAft>
            </a:pPr>
            <a:r>
              <a:rPr lang="es-ES" sz="2000" b="1" u="sng" dirty="0"/>
              <a:t>EC Fase 3 (ARTISTRY-1)</a:t>
            </a:r>
            <a:r>
              <a:rPr lang="es-ES" sz="2000" dirty="0"/>
              <a:t>: </a:t>
            </a:r>
            <a:r>
              <a:rPr lang="es-ES" sz="2000" i="1" dirty="0"/>
              <a:t>SWITCH</a:t>
            </a:r>
            <a:r>
              <a:rPr lang="es-ES" sz="2000" dirty="0"/>
              <a:t>. BIC 75 mg + LEN 50 mg c/24h vs TAR complejo (n = 557). Alta prevalencia de MR basales.</a:t>
            </a:r>
          </a:p>
          <a:p>
            <a:pPr marL="285750" indent="-285750">
              <a:spcBef>
                <a:spcPts val="300"/>
              </a:spcBef>
              <a:spcAft>
                <a:spcPts val="300"/>
              </a:spcAft>
              <a:buFontTx/>
              <a:buChar char="-"/>
            </a:pPr>
            <a:r>
              <a:rPr lang="es-ES" sz="2000" u="sng" dirty="0"/>
              <a:t>SV S48</a:t>
            </a:r>
            <a:r>
              <a:rPr lang="es-ES" sz="2000" dirty="0"/>
              <a:t>: 96% (BIC/LEN) vs. 94% (TAR complejo)</a:t>
            </a:r>
          </a:p>
          <a:p>
            <a:pPr marL="285750" indent="-285750">
              <a:spcBef>
                <a:spcPts val="300"/>
              </a:spcBef>
              <a:spcAft>
                <a:spcPts val="300"/>
              </a:spcAft>
              <a:buFontTx/>
              <a:buChar char="-"/>
            </a:pPr>
            <a:r>
              <a:rPr lang="es-ES" sz="2000" dirty="0"/>
              <a:t>No MR emergentes.</a:t>
            </a:r>
          </a:p>
          <a:p>
            <a:pPr marL="285750" indent="-285750">
              <a:spcBef>
                <a:spcPts val="300"/>
              </a:spcBef>
              <a:spcAft>
                <a:spcPts val="300"/>
              </a:spcAft>
              <a:buFontTx/>
              <a:buChar char="-"/>
            </a:pPr>
            <a:r>
              <a:rPr lang="es-ES" sz="2000" dirty="0"/>
              <a:t>Seguridad y tolerancia aceptables.</a:t>
            </a:r>
          </a:p>
        </p:txBody>
      </p:sp>
      <p:sp>
        <p:nvSpPr>
          <p:cNvPr id="16" name="Rectángulo 15">
            <a:extLst>
              <a:ext uri="{FF2B5EF4-FFF2-40B4-BE49-F238E27FC236}">
                <a16:creationId xmlns:a16="http://schemas.microsoft.com/office/drawing/2014/main" id="{1764A738-2724-E564-DF99-CAF8AF8597A4}"/>
              </a:ext>
            </a:extLst>
          </p:cNvPr>
          <p:cNvSpPr/>
          <p:nvPr/>
        </p:nvSpPr>
        <p:spPr>
          <a:xfrm>
            <a:off x="1909549" y="1750333"/>
            <a:ext cx="1489225" cy="512961"/>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spcBef>
                <a:spcPts val="600"/>
              </a:spcBef>
              <a:spcAft>
                <a:spcPts val="600"/>
              </a:spcAft>
            </a:pPr>
            <a:r>
              <a:rPr lang="es-ES" sz="2000" b="1">
                <a:solidFill>
                  <a:schemeClr val="tx1"/>
                </a:solidFill>
                <a:ea typeface="Helvetica Neue Medium"/>
                <a:cs typeface="Helvetica Neue Medium"/>
                <a:sym typeface="Helvetica Neue Medium"/>
              </a:rPr>
              <a:t>Oral diario</a:t>
            </a:r>
          </a:p>
        </p:txBody>
      </p:sp>
      <p:sp>
        <p:nvSpPr>
          <p:cNvPr id="17" name="Rectángulo: esquinas redondeadas 16">
            <a:extLst>
              <a:ext uri="{FF2B5EF4-FFF2-40B4-BE49-F238E27FC236}">
                <a16:creationId xmlns:a16="http://schemas.microsoft.com/office/drawing/2014/main" id="{15D77F67-EA03-ED5C-3607-6AB375B27D76}"/>
              </a:ext>
            </a:extLst>
          </p:cNvPr>
          <p:cNvSpPr/>
          <p:nvPr/>
        </p:nvSpPr>
        <p:spPr>
          <a:xfrm>
            <a:off x="1909548" y="3742126"/>
            <a:ext cx="1489226" cy="873998"/>
          </a:xfrm>
          <a:prstGeom prst="roundRect">
            <a:avLst/>
          </a:prstGeom>
          <a:solidFill>
            <a:schemeClr val="bg1">
              <a:lumMod val="95000"/>
            </a:schemeClr>
          </a:solidFill>
          <a:ln w="38100" cap="flat">
            <a:solidFill>
              <a:schemeClr val="accent6">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BIC/LEN</a:t>
            </a:r>
          </a:p>
          <a:p>
            <a:pPr algn="ctr" defTabSz="412750"/>
            <a:r>
              <a:rPr lang="es-ES" sz="1600">
                <a:solidFill>
                  <a:sysClr val="windowText" lastClr="000000"/>
                </a:solidFill>
                <a:ea typeface="Helvetica Neue Medium"/>
                <a:cs typeface="Helvetica Neue Medium"/>
                <a:sym typeface="Helvetica Neue Medium"/>
              </a:rPr>
              <a:t>(INI+IC)</a:t>
            </a:r>
          </a:p>
          <a:p>
            <a:pPr algn="ctr" defTabSz="412750"/>
            <a:r>
              <a:rPr lang="es-ES" sz="1600">
                <a:solidFill>
                  <a:sysClr val="windowText" lastClr="000000"/>
                </a:solidFill>
                <a:ea typeface="Helvetica Neue Medium"/>
                <a:cs typeface="Helvetica Neue Medium"/>
                <a:sym typeface="Helvetica Neue Medium"/>
              </a:rPr>
              <a:t>Fase 3</a:t>
            </a:r>
          </a:p>
        </p:txBody>
      </p:sp>
      <p:sp>
        <p:nvSpPr>
          <p:cNvPr id="18" name="Rectángulo: esquinas redondeadas 17">
            <a:extLst>
              <a:ext uri="{FF2B5EF4-FFF2-40B4-BE49-F238E27FC236}">
                <a16:creationId xmlns:a16="http://schemas.microsoft.com/office/drawing/2014/main" id="{03C2278B-5D23-5F16-0091-2D20897501ED}"/>
              </a:ext>
            </a:extLst>
          </p:cNvPr>
          <p:cNvSpPr/>
          <p:nvPr/>
        </p:nvSpPr>
        <p:spPr>
          <a:xfrm>
            <a:off x="1909548" y="2694841"/>
            <a:ext cx="1489225" cy="873998"/>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DOR/ISL</a:t>
            </a:r>
          </a:p>
          <a:p>
            <a:pPr algn="ctr" defTabSz="412750"/>
            <a:r>
              <a:rPr lang="es-ES" sz="1600">
                <a:solidFill>
                  <a:sysClr val="windowText" lastClr="000000"/>
                </a:solidFill>
                <a:ea typeface="Helvetica Neue Medium"/>
                <a:cs typeface="Helvetica Neue Medium"/>
                <a:sym typeface="Helvetica Neue Medium"/>
              </a:rPr>
              <a:t>(ITINAN/INTTI)</a:t>
            </a:r>
          </a:p>
          <a:p>
            <a:pPr algn="ctr" defTabSz="412750"/>
            <a:r>
              <a:rPr lang="es-ES" sz="1600">
                <a:solidFill>
                  <a:sysClr val="windowText" lastClr="000000"/>
                </a:solidFill>
                <a:ea typeface="Helvetica Neue Medium"/>
                <a:cs typeface="Helvetica Neue Medium"/>
                <a:sym typeface="Helvetica Neue Medium"/>
              </a:rPr>
              <a:t>Fase 3</a:t>
            </a:r>
          </a:p>
        </p:txBody>
      </p:sp>
      <p:sp>
        <p:nvSpPr>
          <p:cNvPr id="7" name="CuadroTexto 6">
            <a:extLst>
              <a:ext uri="{FF2B5EF4-FFF2-40B4-BE49-F238E27FC236}">
                <a16:creationId xmlns:a16="http://schemas.microsoft.com/office/drawing/2014/main" id="{7E43F88B-E728-EAD1-4E63-6BE48DA06A6E}"/>
              </a:ext>
            </a:extLst>
          </p:cNvPr>
          <p:cNvSpPr txBox="1"/>
          <p:nvPr/>
        </p:nvSpPr>
        <p:spPr>
          <a:xfrm>
            <a:off x="552602" y="6344076"/>
            <a:ext cx="11341806" cy="1744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1219169"/>
            <a:r>
              <a:rPr lang="es-ES" sz="800" dirty="0">
                <a:solidFill>
                  <a:schemeClr val="bg1">
                    <a:lumMod val="50000"/>
                  </a:schemeClr>
                </a:solidFill>
                <a:sym typeface="Helvetica Neue"/>
              </a:rPr>
              <a:t>Orkin C, et al. </a:t>
            </a:r>
            <a:r>
              <a:rPr lang="fr-FR" sz="800" dirty="0">
                <a:solidFill>
                  <a:schemeClr val="bg1">
                    <a:lumMod val="50000"/>
                  </a:schemeClr>
                </a:solidFill>
                <a:sym typeface="Helvetica Neue"/>
              </a:rPr>
              <a:t>Lancet. 2026;407(10535):1249-1258</a:t>
            </a:r>
            <a:r>
              <a:rPr lang="es-ES" sz="800" dirty="0">
                <a:solidFill>
                  <a:schemeClr val="bg1">
                    <a:lumMod val="50000"/>
                  </a:schemeClr>
                </a:solidFill>
                <a:latin typeface="+mn-lt"/>
                <a:ea typeface="+mn-ea"/>
                <a:cs typeface="+mn-cs"/>
                <a:sym typeface="Helvetica Neue"/>
              </a:rPr>
              <a:t>. Meissner EG et al. Lancet HIV. 2026:S2352-3018(26)00078-0. Meissner EG et al CROI 2026, póster 513. https://clinicaltrials.gov/study/NCT06333808, consultado el 18/05/2026.</a:t>
            </a:r>
          </a:p>
        </p:txBody>
      </p:sp>
    </p:spTree>
    <p:extLst>
      <p:ext uri="{BB962C8B-B14F-4D97-AF65-F5344CB8AC3E}">
        <p14:creationId xmlns:p14="http://schemas.microsoft.com/office/powerpoint/2010/main" val="357982404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DC171-859E-9576-95A3-FB7E8A141C0A}"/>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B0D62C31-1606-62C7-2DEE-DE0A085C7EFD}"/>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sp>
        <p:nvSpPr>
          <p:cNvPr id="2" name="QuadreDeText 9">
            <a:extLst>
              <a:ext uri="{FF2B5EF4-FFF2-40B4-BE49-F238E27FC236}">
                <a16:creationId xmlns:a16="http://schemas.microsoft.com/office/drawing/2014/main" id="{8005A75F-F8F6-B2D6-27C4-7290F031B94E}"/>
              </a:ext>
            </a:extLst>
          </p:cNvPr>
          <p:cNvSpPr txBox="1"/>
          <p:nvPr/>
        </p:nvSpPr>
        <p:spPr>
          <a:xfrm>
            <a:off x="5503383" y="1198258"/>
            <a:ext cx="6391024" cy="603396"/>
          </a:xfrm>
          <a:prstGeom prst="rect">
            <a:avLst/>
          </a:prstGeom>
          <a:solidFill>
            <a:schemeClr val="accent6">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400" b="1"/>
              <a:t>BIC/LEN</a:t>
            </a:r>
          </a:p>
        </p:txBody>
      </p:sp>
      <p:sp>
        <p:nvSpPr>
          <p:cNvPr id="3" name="QuadreDeText 9">
            <a:extLst>
              <a:ext uri="{FF2B5EF4-FFF2-40B4-BE49-F238E27FC236}">
                <a16:creationId xmlns:a16="http://schemas.microsoft.com/office/drawing/2014/main" id="{A4AF8919-3A70-4B16-F4D9-56B7104A9BE0}"/>
              </a:ext>
            </a:extLst>
          </p:cNvPr>
          <p:cNvSpPr txBox="1"/>
          <p:nvPr/>
        </p:nvSpPr>
        <p:spPr>
          <a:xfrm>
            <a:off x="5503382" y="1922561"/>
            <a:ext cx="6391025" cy="464896"/>
          </a:xfrm>
          <a:prstGeom prst="rect">
            <a:avLst/>
          </a:prstGeom>
          <a:solidFill>
            <a:schemeClr val="accent6">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marL="342900" indent="-342900">
              <a:spcBef>
                <a:spcPts val="300"/>
              </a:spcBef>
              <a:spcAft>
                <a:spcPts val="300"/>
              </a:spcAft>
              <a:buFontTx/>
              <a:buChar char="-"/>
            </a:pPr>
            <a:r>
              <a:rPr lang="es-ES" sz="2000"/>
              <a:t>INI + inhibidor de la cápside</a:t>
            </a:r>
          </a:p>
        </p:txBody>
      </p:sp>
      <p:sp>
        <p:nvSpPr>
          <p:cNvPr id="4" name="QuadreDeText 9">
            <a:extLst>
              <a:ext uri="{FF2B5EF4-FFF2-40B4-BE49-F238E27FC236}">
                <a16:creationId xmlns:a16="http://schemas.microsoft.com/office/drawing/2014/main" id="{03070A61-F1C7-F233-9A74-8A16293BA50A}"/>
              </a:ext>
            </a:extLst>
          </p:cNvPr>
          <p:cNvSpPr txBox="1"/>
          <p:nvPr/>
        </p:nvSpPr>
        <p:spPr>
          <a:xfrm>
            <a:off x="5503381" y="2623754"/>
            <a:ext cx="6391025" cy="2542388"/>
          </a:xfrm>
          <a:prstGeom prst="rect">
            <a:avLst/>
          </a:prstGeom>
          <a:solidFill>
            <a:schemeClr val="bg1"/>
          </a:solidFill>
          <a:ln w="12700" cap="flat">
            <a:solidFill>
              <a:schemeClr val="accent6">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300"/>
              </a:spcBef>
              <a:spcAft>
                <a:spcPts val="300"/>
              </a:spcAft>
            </a:pPr>
            <a:r>
              <a:rPr lang="es-ES" sz="2000" b="1" u="sng" dirty="0"/>
              <a:t>EC Fase 3 (ARTISTRY-2)</a:t>
            </a:r>
            <a:r>
              <a:rPr lang="es-ES" sz="2000" dirty="0"/>
              <a:t>: </a:t>
            </a:r>
            <a:r>
              <a:rPr lang="es-ES" sz="2000" i="1" dirty="0"/>
              <a:t>SWITCH</a:t>
            </a:r>
            <a:r>
              <a:rPr lang="es-ES" sz="2000" dirty="0"/>
              <a:t>. BIC 75 mg + LEN 50 mg c/24h vs BIC/TAF/FTC (n = 574). </a:t>
            </a:r>
          </a:p>
          <a:p>
            <a:pPr marL="285750" indent="-285750">
              <a:spcBef>
                <a:spcPts val="300"/>
              </a:spcBef>
              <a:spcAft>
                <a:spcPts val="300"/>
              </a:spcAft>
              <a:buFontTx/>
              <a:buChar char="-"/>
            </a:pPr>
            <a:r>
              <a:rPr lang="es-ES" sz="2000" u="sng" dirty="0"/>
              <a:t>SV S48</a:t>
            </a:r>
            <a:r>
              <a:rPr lang="es-ES" sz="2000" dirty="0"/>
              <a:t>: 93% (BIC/LEN) vs. 91% (BIC/TAF/FTC)</a:t>
            </a:r>
          </a:p>
          <a:p>
            <a:pPr marL="285750" indent="-285750">
              <a:spcBef>
                <a:spcPts val="300"/>
              </a:spcBef>
              <a:spcAft>
                <a:spcPts val="300"/>
              </a:spcAft>
              <a:buFontTx/>
              <a:buChar char="-"/>
            </a:pPr>
            <a:r>
              <a:rPr lang="es-ES" sz="2000" dirty="0"/>
              <a:t>4 CVF (2 en BIC/LEN y 2 en BIC/TAF/FTC) &gt; 1 R INI (R263K) con BIC/LEN</a:t>
            </a:r>
          </a:p>
          <a:p>
            <a:pPr marL="285750" indent="-285750">
              <a:spcBef>
                <a:spcPts val="300"/>
              </a:spcBef>
              <a:spcAft>
                <a:spcPts val="300"/>
              </a:spcAft>
              <a:buFontTx/>
              <a:buChar char="-"/>
            </a:pPr>
            <a:r>
              <a:rPr lang="es-ES" sz="2000" dirty="0"/>
              <a:t>Seguridad y tolerancia aceptables. 1 rabdomiólisis asintomática con BIC/LEN.</a:t>
            </a:r>
          </a:p>
        </p:txBody>
      </p:sp>
      <p:sp>
        <p:nvSpPr>
          <p:cNvPr id="16" name="Rectángulo 15">
            <a:extLst>
              <a:ext uri="{FF2B5EF4-FFF2-40B4-BE49-F238E27FC236}">
                <a16:creationId xmlns:a16="http://schemas.microsoft.com/office/drawing/2014/main" id="{D443A29C-9624-8DF3-7192-250220CA5266}"/>
              </a:ext>
            </a:extLst>
          </p:cNvPr>
          <p:cNvSpPr/>
          <p:nvPr/>
        </p:nvSpPr>
        <p:spPr>
          <a:xfrm>
            <a:off x="1909549" y="1750333"/>
            <a:ext cx="1489225" cy="512961"/>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spcBef>
                <a:spcPts val="600"/>
              </a:spcBef>
              <a:spcAft>
                <a:spcPts val="600"/>
              </a:spcAft>
            </a:pPr>
            <a:r>
              <a:rPr lang="es-ES" sz="2000" b="1">
                <a:solidFill>
                  <a:schemeClr val="tx1"/>
                </a:solidFill>
                <a:ea typeface="Helvetica Neue Medium"/>
                <a:cs typeface="Helvetica Neue Medium"/>
                <a:sym typeface="Helvetica Neue Medium"/>
              </a:rPr>
              <a:t>Oral diario</a:t>
            </a:r>
          </a:p>
        </p:txBody>
      </p:sp>
      <p:sp>
        <p:nvSpPr>
          <p:cNvPr id="17" name="Rectángulo: esquinas redondeadas 16">
            <a:extLst>
              <a:ext uri="{FF2B5EF4-FFF2-40B4-BE49-F238E27FC236}">
                <a16:creationId xmlns:a16="http://schemas.microsoft.com/office/drawing/2014/main" id="{EABC4164-DE8D-CA6D-8027-0F8E08B88D2E}"/>
              </a:ext>
            </a:extLst>
          </p:cNvPr>
          <p:cNvSpPr/>
          <p:nvPr/>
        </p:nvSpPr>
        <p:spPr>
          <a:xfrm>
            <a:off x="1909548" y="3742126"/>
            <a:ext cx="1489226" cy="873998"/>
          </a:xfrm>
          <a:prstGeom prst="roundRect">
            <a:avLst/>
          </a:prstGeom>
          <a:solidFill>
            <a:schemeClr val="bg1">
              <a:lumMod val="95000"/>
            </a:schemeClr>
          </a:solidFill>
          <a:ln w="38100" cap="flat">
            <a:solidFill>
              <a:schemeClr val="accent6">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BIC/LEN</a:t>
            </a:r>
          </a:p>
          <a:p>
            <a:pPr algn="ctr" defTabSz="412750"/>
            <a:r>
              <a:rPr lang="es-ES" sz="1600">
                <a:solidFill>
                  <a:sysClr val="windowText" lastClr="000000"/>
                </a:solidFill>
                <a:ea typeface="Helvetica Neue Medium"/>
                <a:cs typeface="Helvetica Neue Medium"/>
                <a:sym typeface="Helvetica Neue Medium"/>
              </a:rPr>
              <a:t>(INI+IC)</a:t>
            </a:r>
          </a:p>
          <a:p>
            <a:pPr algn="ctr" defTabSz="412750"/>
            <a:r>
              <a:rPr lang="es-ES" sz="1600">
                <a:solidFill>
                  <a:sysClr val="windowText" lastClr="000000"/>
                </a:solidFill>
                <a:ea typeface="Helvetica Neue Medium"/>
                <a:cs typeface="Helvetica Neue Medium"/>
                <a:sym typeface="Helvetica Neue Medium"/>
              </a:rPr>
              <a:t>Fase 3</a:t>
            </a:r>
          </a:p>
        </p:txBody>
      </p:sp>
      <p:sp>
        <p:nvSpPr>
          <p:cNvPr id="18" name="Rectángulo: esquinas redondeadas 17">
            <a:extLst>
              <a:ext uri="{FF2B5EF4-FFF2-40B4-BE49-F238E27FC236}">
                <a16:creationId xmlns:a16="http://schemas.microsoft.com/office/drawing/2014/main" id="{3EE38B0B-87B4-29FB-5F71-A27D18AAFE68}"/>
              </a:ext>
            </a:extLst>
          </p:cNvPr>
          <p:cNvSpPr/>
          <p:nvPr/>
        </p:nvSpPr>
        <p:spPr>
          <a:xfrm>
            <a:off x="1909548" y="2694841"/>
            <a:ext cx="1489225" cy="873998"/>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DOR/ISL</a:t>
            </a:r>
          </a:p>
          <a:p>
            <a:pPr algn="ctr" defTabSz="412750"/>
            <a:r>
              <a:rPr lang="es-ES" sz="1600">
                <a:solidFill>
                  <a:sysClr val="windowText" lastClr="000000"/>
                </a:solidFill>
                <a:ea typeface="Helvetica Neue Medium"/>
                <a:cs typeface="Helvetica Neue Medium"/>
                <a:sym typeface="Helvetica Neue Medium"/>
              </a:rPr>
              <a:t>(ITINAN/INTTI)</a:t>
            </a:r>
          </a:p>
          <a:p>
            <a:pPr algn="ctr" defTabSz="412750"/>
            <a:r>
              <a:rPr lang="es-ES" sz="1600">
                <a:solidFill>
                  <a:sysClr val="windowText" lastClr="000000"/>
                </a:solidFill>
                <a:ea typeface="Helvetica Neue Medium"/>
                <a:cs typeface="Helvetica Neue Medium"/>
                <a:sym typeface="Helvetica Neue Medium"/>
              </a:rPr>
              <a:t>Fase 3</a:t>
            </a:r>
          </a:p>
        </p:txBody>
      </p:sp>
      <p:sp>
        <p:nvSpPr>
          <p:cNvPr id="7" name="CuadroTexto 6">
            <a:extLst>
              <a:ext uri="{FF2B5EF4-FFF2-40B4-BE49-F238E27FC236}">
                <a16:creationId xmlns:a16="http://schemas.microsoft.com/office/drawing/2014/main" id="{066E12E7-E5B9-2614-A957-05DB593EC10C}"/>
              </a:ext>
            </a:extLst>
          </p:cNvPr>
          <p:cNvSpPr txBox="1"/>
          <p:nvPr/>
        </p:nvSpPr>
        <p:spPr>
          <a:xfrm>
            <a:off x="552602" y="6344076"/>
            <a:ext cx="11341806" cy="1744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1219169"/>
            <a:r>
              <a:rPr lang="es-ES" sz="800" dirty="0">
                <a:solidFill>
                  <a:schemeClr val="bg1">
                    <a:lumMod val="50000"/>
                  </a:schemeClr>
                </a:solidFill>
                <a:sym typeface="Helvetica Neue"/>
              </a:rPr>
              <a:t>Orkin C, et al. </a:t>
            </a:r>
            <a:r>
              <a:rPr lang="fr-FR" sz="800" dirty="0">
                <a:solidFill>
                  <a:schemeClr val="bg1">
                    <a:lumMod val="50000"/>
                  </a:schemeClr>
                </a:solidFill>
                <a:sym typeface="Helvetica Neue"/>
              </a:rPr>
              <a:t>Lancet. 2026;407(10535):1249-1258</a:t>
            </a:r>
            <a:r>
              <a:rPr lang="es-ES" sz="800" dirty="0">
                <a:solidFill>
                  <a:schemeClr val="bg1">
                    <a:lumMod val="50000"/>
                  </a:schemeClr>
                </a:solidFill>
                <a:latin typeface="+mn-lt"/>
                <a:ea typeface="+mn-ea"/>
                <a:cs typeface="+mn-cs"/>
                <a:sym typeface="Helvetica Neue"/>
              </a:rPr>
              <a:t>. Meissner EG et al. Lancet HIV. 2026:S2352-3018(26)00078-0. Meissner EG et al CROI 2026, póster 513. https://clinicaltrials.gov/study/NCT06333808, consultado el 18/05/2026.</a:t>
            </a:r>
          </a:p>
        </p:txBody>
      </p:sp>
    </p:spTree>
    <p:extLst>
      <p:ext uri="{BB962C8B-B14F-4D97-AF65-F5344CB8AC3E}">
        <p14:creationId xmlns:p14="http://schemas.microsoft.com/office/powerpoint/2010/main" val="11846876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1C7D6-B6BD-2052-8AE1-080A739F6500}"/>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2EE78D2B-1F27-234C-30F3-97417D4BAF7D}"/>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sp>
        <p:nvSpPr>
          <p:cNvPr id="2" name="QuadreDeText 9">
            <a:extLst>
              <a:ext uri="{FF2B5EF4-FFF2-40B4-BE49-F238E27FC236}">
                <a16:creationId xmlns:a16="http://schemas.microsoft.com/office/drawing/2014/main" id="{BF877A33-5BE5-D2ED-6618-5DB6C5251DDC}"/>
              </a:ext>
            </a:extLst>
          </p:cNvPr>
          <p:cNvSpPr txBox="1"/>
          <p:nvPr/>
        </p:nvSpPr>
        <p:spPr>
          <a:xfrm>
            <a:off x="5503383" y="1198258"/>
            <a:ext cx="6391024" cy="603396"/>
          </a:xfrm>
          <a:prstGeom prst="rect">
            <a:avLst/>
          </a:prstGeom>
          <a:solidFill>
            <a:schemeClr val="accent3">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400" b="1"/>
              <a:t>ISL/LEN</a:t>
            </a:r>
          </a:p>
        </p:txBody>
      </p:sp>
      <p:sp>
        <p:nvSpPr>
          <p:cNvPr id="3" name="QuadreDeText 9">
            <a:extLst>
              <a:ext uri="{FF2B5EF4-FFF2-40B4-BE49-F238E27FC236}">
                <a16:creationId xmlns:a16="http://schemas.microsoft.com/office/drawing/2014/main" id="{6D8216EC-991A-ACAD-3F62-3F2CADF96F6F}"/>
              </a:ext>
            </a:extLst>
          </p:cNvPr>
          <p:cNvSpPr txBox="1"/>
          <p:nvPr/>
        </p:nvSpPr>
        <p:spPr>
          <a:xfrm>
            <a:off x="5503382" y="1922561"/>
            <a:ext cx="6391025" cy="464896"/>
          </a:xfrm>
          <a:prstGeom prst="rect">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marL="342900" indent="-342900">
              <a:spcBef>
                <a:spcPts val="300"/>
              </a:spcBef>
              <a:spcAft>
                <a:spcPts val="300"/>
              </a:spcAft>
              <a:buFontTx/>
              <a:buChar char="-"/>
            </a:pPr>
            <a:r>
              <a:rPr lang="es-ES" sz="2000"/>
              <a:t>INTTI + inhibidor de la cápside</a:t>
            </a:r>
          </a:p>
        </p:txBody>
      </p:sp>
      <p:sp>
        <p:nvSpPr>
          <p:cNvPr id="5" name="QuadreDeText 9">
            <a:extLst>
              <a:ext uri="{FF2B5EF4-FFF2-40B4-BE49-F238E27FC236}">
                <a16:creationId xmlns:a16="http://schemas.microsoft.com/office/drawing/2014/main" id="{7A038DA4-2469-5E26-E1A1-059F26B33259}"/>
              </a:ext>
            </a:extLst>
          </p:cNvPr>
          <p:cNvSpPr txBox="1"/>
          <p:nvPr/>
        </p:nvSpPr>
        <p:spPr>
          <a:xfrm>
            <a:off x="5503384" y="5679317"/>
            <a:ext cx="6391024" cy="464896"/>
          </a:xfrm>
          <a:prstGeom prst="rect">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marL="342900" indent="-342900">
              <a:spcBef>
                <a:spcPts val="300"/>
              </a:spcBef>
              <a:spcAft>
                <a:spcPts val="300"/>
              </a:spcAft>
              <a:buFontTx/>
              <a:buChar char="-"/>
            </a:pPr>
            <a:r>
              <a:rPr lang="es-ES" sz="2000" b="1">
                <a:solidFill>
                  <a:schemeClr val="accent3">
                    <a:lumMod val="75000"/>
                  </a:schemeClr>
                </a:solidFill>
              </a:rPr>
              <a:t>En marcha EC Fase 3 (ISLEND-1 y 2) en </a:t>
            </a:r>
            <a:r>
              <a:rPr lang="es-ES" sz="2000" b="1" i="1">
                <a:solidFill>
                  <a:schemeClr val="accent3">
                    <a:lumMod val="75000"/>
                  </a:schemeClr>
                </a:solidFill>
              </a:rPr>
              <a:t>switch</a:t>
            </a:r>
          </a:p>
        </p:txBody>
      </p:sp>
      <p:sp>
        <p:nvSpPr>
          <p:cNvPr id="6" name="CuadroTexto 5">
            <a:extLst>
              <a:ext uri="{FF2B5EF4-FFF2-40B4-BE49-F238E27FC236}">
                <a16:creationId xmlns:a16="http://schemas.microsoft.com/office/drawing/2014/main" id="{48874E10-2C7F-F9A2-E842-EB1307F7FFF0}"/>
              </a:ext>
            </a:extLst>
          </p:cNvPr>
          <p:cNvSpPr txBox="1"/>
          <p:nvPr/>
        </p:nvSpPr>
        <p:spPr>
          <a:xfrm>
            <a:off x="552602" y="6282521"/>
            <a:ext cx="11341806" cy="2975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1219169"/>
            <a:r>
              <a:rPr lang="es-ES" sz="800">
                <a:solidFill>
                  <a:schemeClr val="bg1">
                    <a:lumMod val="50000"/>
                  </a:schemeClr>
                </a:solidFill>
                <a:latin typeface="+mn-lt"/>
                <a:ea typeface="+mn-ea"/>
                <a:cs typeface="+mn-cs"/>
                <a:sym typeface="Helvetica Neue"/>
              </a:rPr>
              <a:t>Colson et al, Glasgow  2024, Oral </a:t>
            </a:r>
            <a:r>
              <a:rPr lang="es-ES" sz="800" err="1">
                <a:solidFill>
                  <a:schemeClr val="bg1">
                    <a:lumMod val="50000"/>
                  </a:schemeClr>
                </a:solidFill>
                <a:latin typeface="+mn-lt"/>
                <a:ea typeface="+mn-ea"/>
                <a:cs typeface="+mn-cs"/>
                <a:sym typeface="Helvetica Neue"/>
              </a:rPr>
              <a:t>presentation</a:t>
            </a:r>
            <a:r>
              <a:rPr lang="es-ES" sz="800">
                <a:solidFill>
                  <a:schemeClr val="bg1">
                    <a:lumMod val="50000"/>
                  </a:schemeClr>
                </a:solidFill>
                <a:latin typeface="+mn-lt"/>
                <a:ea typeface="+mn-ea"/>
                <a:cs typeface="+mn-cs"/>
                <a:sym typeface="Helvetica Neue"/>
              </a:rPr>
              <a:t> 021. Colson et al, CROI 2026, póster 516. Bekerman et al, CROI 2026, póster 586.</a:t>
            </a:r>
          </a:p>
          <a:p>
            <a:pPr algn="r" defTabSz="1219169"/>
            <a:r>
              <a:rPr lang="es-ES" sz="800">
                <a:solidFill>
                  <a:schemeClr val="bg1">
                    <a:lumMod val="50000"/>
                  </a:schemeClr>
                </a:solidFill>
                <a:latin typeface="+mn-lt"/>
                <a:ea typeface="+mn-ea"/>
                <a:cs typeface="+mn-cs"/>
                <a:sym typeface="Helvetica Neue"/>
              </a:rPr>
              <a:t> https://clinicaltrials.gov/study/NCT06630299, consultado el 18/05/2026. https://clinicaltrials.gov/study/NCT06630286, consultado el 18/05/2026.</a:t>
            </a:r>
          </a:p>
        </p:txBody>
      </p:sp>
      <p:sp>
        <p:nvSpPr>
          <p:cNvPr id="7" name="Rectángulo 6">
            <a:extLst>
              <a:ext uri="{FF2B5EF4-FFF2-40B4-BE49-F238E27FC236}">
                <a16:creationId xmlns:a16="http://schemas.microsoft.com/office/drawing/2014/main" id="{AE41E61A-762F-5D9B-ED86-DF3CA69D0D7E}"/>
              </a:ext>
            </a:extLst>
          </p:cNvPr>
          <p:cNvSpPr/>
          <p:nvPr/>
        </p:nvSpPr>
        <p:spPr>
          <a:xfrm>
            <a:off x="1051560" y="1751886"/>
            <a:ext cx="3202783" cy="512961"/>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spcBef>
                <a:spcPts val="600"/>
              </a:spcBef>
              <a:spcAft>
                <a:spcPts val="600"/>
              </a:spcAft>
            </a:pPr>
            <a:r>
              <a:rPr lang="es-ES" sz="2000" b="1">
                <a:solidFill>
                  <a:schemeClr val="tx1"/>
                </a:solidFill>
                <a:ea typeface="Helvetica Neue Medium"/>
                <a:cs typeface="Helvetica Neue Medium"/>
                <a:sym typeface="Helvetica Neue Medium"/>
              </a:rPr>
              <a:t>Oral LA</a:t>
            </a:r>
          </a:p>
        </p:txBody>
      </p:sp>
      <p:sp>
        <p:nvSpPr>
          <p:cNvPr id="8" name="Rectángulo: esquinas redondeadas 7">
            <a:extLst>
              <a:ext uri="{FF2B5EF4-FFF2-40B4-BE49-F238E27FC236}">
                <a16:creationId xmlns:a16="http://schemas.microsoft.com/office/drawing/2014/main" id="{2D18D55B-AB8B-09F4-9964-D1E06D3B5AB8}"/>
              </a:ext>
            </a:extLst>
          </p:cNvPr>
          <p:cNvSpPr/>
          <p:nvPr/>
        </p:nvSpPr>
        <p:spPr>
          <a:xfrm>
            <a:off x="1051560" y="2694842"/>
            <a:ext cx="1489227" cy="1146413"/>
          </a:xfrm>
          <a:prstGeom prst="roundRect">
            <a:avLst/>
          </a:prstGeom>
          <a:solidFill>
            <a:schemeClr val="bg1">
              <a:lumMod val="95000"/>
            </a:schemeClr>
          </a:solidFill>
          <a:ln w="38100" cap="flat">
            <a:solidFill>
              <a:schemeClr val="accent3">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ISL/LEN</a:t>
            </a:r>
          </a:p>
          <a:p>
            <a:pPr algn="ctr" defTabSz="412750"/>
            <a:r>
              <a:rPr lang="es-ES" sz="1600">
                <a:solidFill>
                  <a:sysClr val="windowText" lastClr="000000"/>
                </a:solidFill>
                <a:ea typeface="Helvetica Neue Medium"/>
                <a:cs typeface="Helvetica Neue Medium"/>
                <a:sym typeface="Helvetica Neue Medium"/>
              </a:rPr>
              <a:t>(INTTI/IC)</a:t>
            </a:r>
          </a:p>
          <a:p>
            <a:pPr algn="ctr" defTabSz="412750"/>
            <a:r>
              <a:rPr lang="es-ES" sz="1600">
                <a:solidFill>
                  <a:sysClr val="windowText" lastClr="000000"/>
                </a:solidFill>
                <a:ea typeface="Helvetica Neue Medium"/>
                <a:cs typeface="Helvetica Neue Medium"/>
                <a:sym typeface="Helvetica Neue Medium"/>
              </a:rPr>
              <a:t>c/semana</a:t>
            </a:r>
          </a:p>
          <a:p>
            <a:pPr algn="ctr" defTabSz="412750"/>
            <a:r>
              <a:rPr lang="es-ES" sz="1600">
                <a:solidFill>
                  <a:sysClr val="windowText" lastClr="000000"/>
                </a:solidFill>
                <a:ea typeface="Helvetica Neue Medium"/>
                <a:cs typeface="Helvetica Neue Medium"/>
                <a:sym typeface="Helvetica Neue Medium"/>
              </a:rPr>
              <a:t>Fase 3</a:t>
            </a:r>
          </a:p>
        </p:txBody>
      </p:sp>
      <p:sp>
        <p:nvSpPr>
          <p:cNvPr id="9" name="Rectángulo: esquinas redondeadas 8">
            <a:extLst>
              <a:ext uri="{FF2B5EF4-FFF2-40B4-BE49-F238E27FC236}">
                <a16:creationId xmlns:a16="http://schemas.microsoft.com/office/drawing/2014/main" id="{6B1074A0-2E86-A96C-7823-EC53CE5A0A4A}"/>
              </a:ext>
            </a:extLst>
          </p:cNvPr>
          <p:cNvSpPr/>
          <p:nvPr/>
        </p:nvSpPr>
        <p:spPr>
          <a:xfrm>
            <a:off x="1051560" y="4023262"/>
            <a:ext cx="1489228"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ISL/ULO</a:t>
            </a:r>
          </a:p>
          <a:p>
            <a:pPr algn="ctr" defTabSz="412750"/>
            <a:r>
              <a:rPr lang="es-ES" sz="1600">
                <a:solidFill>
                  <a:sysClr val="windowText" lastClr="000000"/>
                </a:solidFill>
                <a:ea typeface="Helvetica Neue Medium"/>
                <a:cs typeface="Helvetica Neue Medium"/>
                <a:sym typeface="Helvetica Neue Medium"/>
              </a:rPr>
              <a:t>(INTTI/ITINAN)</a:t>
            </a:r>
          </a:p>
          <a:p>
            <a:pPr algn="ctr" defTabSz="412750"/>
            <a:r>
              <a:rPr lang="es-ES" sz="1600">
                <a:solidFill>
                  <a:sysClr val="windowText" lastClr="000000"/>
                </a:solidFill>
                <a:ea typeface="Helvetica Neue Medium"/>
                <a:cs typeface="Helvetica Neue Medium"/>
                <a:sym typeface="Helvetica Neue Medium"/>
              </a:rPr>
              <a:t>c/semana</a:t>
            </a:r>
          </a:p>
          <a:p>
            <a:pPr algn="ctr" defTabSz="412750"/>
            <a:r>
              <a:rPr lang="es-ES" sz="1600">
                <a:solidFill>
                  <a:sysClr val="windowText" lastClr="000000"/>
                </a:solidFill>
                <a:ea typeface="Helvetica Neue Medium"/>
                <a:cs typeface="Helvetica Neue Medium"/>
                <a:sym typeface="Helvetica Neue Medium"/>
              </a:rPr>
              <a:t>Fase 2-3</a:t>
            </a:r>
          </a:p>
        </p:txBody>
      </p:sp>
      <p:sp>
        <p:nvSpPr>
          <p:cNvPr id="10" name="Rectángulo: esquinas redondeadas 9">
            <a:extLst>
              <a:ext uri="{FF2B5EF4-FFF2-40B4-BE49-F238E27FC236}">
                <a16:creationId xmlns:a16="http://schemas.microsoft.com/office/drawing/2014/main" id="{055F6E6C-A4BC-985C-F192-E836B28FCD98}"/>
              </a:ext>
            </a:extLst>
          </p:cNvPr>
          <p:cNvSpPr/>
          <p:nvPr/>
        </p:nvSpPr>
        <p:spPr>
          <a:xfrm>
            <a:off x="2765117" y="2694841"/>
            <a:ext cx="1489226" cy="1146413"/>
          </a:xfrm>
          <a:prstGeom prst="roundRect">
            <a:avLst/>
          </a:prstGeom>
          <a:solidFill>
            <a:schemeClr val="bg1">
              <a:lumMod val="95000"/>
            </a:schemeClr>
          </a:solidFill>
          <a:ln w="381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GS-1720 (INI) + </a:t>
            </a:r>
          </a:p>
          <a:p>
            <a:pPr algn="ctr" defTabSz="412750"/>
            <a:r>
              <a:rPr lang="es-ES" sz="1600">
                <a:solidFill>
                  <a:sysClr val="windowText" lastClr="000000"/>
                </a:solidFill>
                <a:ea typeface="Helvetica Neue Medium"/>
                <a:cs typeface="Helvetica Neue Medium"/>
                <a:sym typeface="Helvetica Neue Medium"/>
              </a:rPr>
              <a:t>GS-4182 (IC)</a:t>
            </a:r>
          </a:p>
          <a:p>
            <a:pPr algn="ctr" defTabSz="412750"/>
            <a:r>
              <a:rPr lang="es-ES" sz="1600">
                <a:solidFill>
                  <a:sysClr val="windowText" lastClr="000000"/>
                </a:solidFill>
                <a:ea typeface="Helvetica Neue Medium"/>
                <a:cs typeface="Helvetica Neue Medium"/>
                <a:sym typeface="Helvetica Neue Medium"/>
              </a:rPr>
              <a:t>c/semana</a:t>
            </a:r>
          </a:p>
          <a:p>
            <a:pPr algn="ctr" defTabSz="412750"/>
            <a:r>
              <a:rPr lang="es-ES" sz="1600">
                <a:solidFill>
                  <a:sysClr val="windowText" lastClr="000000"/>
                </a:solidFill>
                <a:ea typeface="Helvetica Neue Medium"/>
                <a:cs typeface="Helvetica Neue Medium"/>
                <a:sym typeface="Helvetica Neue Medium"/>
              </a:rPr>
              <a:t>Fase 2</a:t>
            </a:r>
          </a:p>
        </p:txBody>
      </p:sp>
      <p:sp>
        <p:nvSpPr>
          <p:cNvPr id="12" name="Rectángulo: esquinas redondeadas 11">
            <a:extLst>
              <a:ext uri="{FF2B5EF4-FFF2-40B4-BE49-F238E27FC236}">
                <a16:creationId xmlns:a16="http://schemas.microsoft.com/office/drawing/2014/main" id="{A17D28B2-B0EA-C206-A7B2-56BF391D87A4}"/>
              </a:ext>
            </a:extLst>
          </p:cNvPr>
          <p:cNvSpPr/>
          <p:nvPr/>
        </p:nvSpPr>
        <p:spPr>
          <a:xfrm>
            <a:off x="2765117" y="4023262"/>
            <a:ext cx="1489227" cy="1146413"/>
          </a:xfrm>
          <a:prstGeom prst="roundRect">
            <a:avLst/>
          </a:prstGeom>
          <a:solidFill>
            <a:schemeClr val="bg1">
              <a:lumMod val="95000"/>
            </a:schemeClr>
          </a:solidFill>
          <a:ln w="381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GS-3107</a:t>
            </a:r>
          </a:p>
          <a:p>
            <a:pPr algn="ctr" defTabSz="412750"/>
            <a:r>
              <a:rPr lang="es-ES" sz="1600">
                <a:solidFill>
                  <a:sysClr val="windowText" lastClr="000000"/>
                </a:solidFill>
                <a:ea typeface="Helvetica Neue Medium"/>
                <a:cs typeface="Helvetica Neue Medium"/>
                <a:sym typeface="Helvetica Neue Medium"/>
              </a:rPr>
              <a:t>(IC)</a:t>
            </a:r>
          </a:p>
          <a:p>
            <a:pPr algn="ctr" defTabSz="412750"/>
            <a:r>
              <a:rPr lang="es-ES" sz="1600">
                <a:solidFill>
                  <a:sysClr val="windowText" lastClr="000000"/>
                </a:solidFill>
                <a:ea typeface="Helvetica Neue Medium"/>
                <a:cs typeface="Helvetica Neue Medium"/>
                <a:sym typeface="Helvetica Neue Medium"/>
              </a:rPr>
              <a:t>c/mes</a:t>
            </a:r>
          </a:p>
          <a:p>
            <a:pPr algn="ctr" defTabSz="412750"/>
            <a:r>
              <a:rPr lang="es-ES" sz="1600">
                <a:solidFill>
                  <a:sysClr val="windowText" lastClr="000000"/>
                </a:solidFill>
                <a:ea typeface="Helvetica Neue Medium"/>
                <a:cs typeface="Helvetica Neue Medium"/>
                <a:sym typeface="Helvetica Neue Medium"/>
              </a:rPr>
              <a:t>Fase 1</a:t>
            </a:r>
          </a:p>
        </p:txBody>
      </p:sp>
      <p:sp>
        <p:nvSpPr>
          <p:cNvPr id="4" name="QuadreDeText 9">
            <a:extLst>
              <a:ext uri="{FF2B5EF4-FFF2-40B4-BE49-F238E27FC236}">
                <a16:creationId xmlns:a16="http://schemas.microsoft.com/office/drawing/2014/main" id="{A2E6329E-BE71-D256-82A3-58846B430E33}"/>
              </a:ext>
            </a:extLst>
          </p:cNvPr>
          <p:cNvSpPr txBox="1"/>
          <p:nvPr/>
        </p:nvSpPr>
        <p:spPr>
          <a:xfrm>
            <a:off x="5503381" y="2508364"/>
            <a:ext cx="6391025" cy="2234611"/>
          </a:xfrm>
          <a:prstGeom prst="rect">
            <a:avLst/>
          </a:prstGeom>
          <a:solidFill>
            <a:schemeClr val="bg1"/>
          </a:solidFill>
          <a:ln w="12700" cap="flat">
            <a:solidFill>
              <a:schemeClr val="accent3">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300"/>
              </a:spcBef>
              <a:spcAft>
                <a:spcPts val="300"/>
              </a:spcAft>
            </a:pPr>
            <a:r>
              <a:rPr lang="es-ES" sz="2000" b="1" u="sng"/>
              <a:t>EC Fase 2</a:t>
            </a:r>
            <a:r>
              <a:rPr lang="es-ES" sz="2000"/>
              <a:t>: </a:t>
            </a:r>
            <a:r>
              <a:rPr lang="es-ES" sz="2000" i="1"/>
              <a:t>SWITCH</a:t>
            </a:r>
            <a:r>
              <a:rPr lang="es-ES" sz="2000"/>
              <a:t>. ISL 2 mg + LEN 300 mg </a:t>
            </a:r>
            <a:r>
              <a:rPr lang="es-ES" sz="2000" err="1"/>
              <a:t>vo</a:t>
            </a:r>
            <a:r>
              <a:rPr lang="es-ES" sz="2000"/>
              <a:t> c/semana vs BIC/TAF/FTC c/24h (n = 104).</a:t>
            </a:r>
          </a:p>
          <a:p>
            <a:pPr marL="285750" indent="-285750">
              <a:spcBef>
                <a:spcPts val="300"/>
              </a:spcBef>
              <a:spcAft>
                <a:spcPts val="300"/>
              </a:spcAft>
              <a:buFontTx/>
              <a:buChar char="-"/>
            </a:pPr>
            <a:r>
              <a:rPr lang="es-ES" sz="2000" u="sng"/>
              <a:t>SV S48</a:t>
            </a:r>
            <a:r>
              <a:rPr lang="es-ES" sz="2000"/>
              <a:t>: 94.2% (ISL/LEN) vs. 92.3% (BIC/TAF/FTC)</a:t>
            </a:r>
          </a:p>
          <a:p>
            <a:pPr marL="285750" indent="-285750">
              <a:spcBef>
                <a:spcPts val="300"/>
              </a:spcBef>
              <a:spcAft>
                <a:spcPts val="300"/>
              </a:spcAft>
              <a:buFontTx/>
              <a:buChar char="-"/>
            </a:pPr>
            <a:r>
              <a:rPr lang="es-ES" sz="2000"/>
              <a:t>No MR emergentes</a:t>
            </a:r>
          </a:p>
          <a:p>
            <a:pPr marL="285750" indent="-285750">
              <a:spcBef>
                <a:spcPts val="300"/>
              </a:spcBef>
              <a:spcAft>
                <a:spcPts val="300"/>
              </a:spcAft>
              <a:buFontTx/>
              <a:buChar char="-"/>
            </a:pPr>
            <a:r>
              <a:rPr lang="es-ES" sz="2000"/>
              <a:t>Tolerancia y seguridad ok. No efecto en linfocitos totales ni recuento de CD4.</a:t>
            </a:r>
          </a:p>
        </p:txBody>
      </p:sp>
    </p:spTree>
    <p:extLst>
      <p:ext uri="{BB962C8B-B14F-4D97-AF65-F5344CB8AC3E}">
        <p14:creationId xmlns:p14="http://schemas.microsoft.com/office/powerpoint/2010/main" val="228112893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565ED-5EF2-9C3B-1BC9-DAC1041A81B6}"/>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A11746F1-5F78-4EC9-1E6E-A4B34930ED68}"/>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sp>
        <p:nvSpPr>
          <p:cNvPr id="2" name="QuadreDeText 9">
            <a:extLst>
              <a:ext uri="{FF2B5EF4-FFF2-40B4-BE49-F238E27FC236}">
                <a16:creationId xmlns:a16="http://schemas.microsoft.com/office/drawing/2014/main" id="{6798E25D-8404-6A01-3A59-6F3976E0334A}"/>
              </a:ext>
            </a:extLst>
          </p:cNvPr>
          <p:cNvSpPr txBox="1"/>
          <p:nvPr/>
        </p:nvSpPr>
        <p:spPr>
          <a:xfrm>
            <a:off x="5503383" y="1198258"/>
            <a:ext cx="6391024" cy="603396"/>
          </a:xfrm>
          <a:prstGeom prst="rect">
            <a:avLst/>
          </a:prstGeom>
          <a:solidFill>
            <a:schemeClr val="accent3">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400" b="1"/>
              <a:t>ISL/ULO</a:t>
            </a:r>
          </a:p>
        </p:txBody>
      </p:sp>
      <p:sp>
        <p:nvSpPr>
          <p:cNvPr id="3" name="QuadreDeText 9">
            <a:extLst>
              <a:ext uri="{FF2B5EF4-FFF2-40B4-BE49-F238E27FC236}">
                <a16:creationId xmlns:a16="http://schemas.microsoft.com/office/drawing/2014/main" id="{DB448A4B-5BAA-6064-BC6F-53930A6AC861}"/>
              </a:ext>
            </a:extLst>
          </p:cNvPr>
          <p:cNvSpPr txBox="1"/>
          <p:nvPr/>
        </p:nvSpPr>
        <p:spPr>
          <a:xfrm>
            <a:off x="5503382" y="1922561"/>
            <a:ext cx="6391025" cy="464896"/>
          </a:xfrm>
          <a:prstGeom prst="rect">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marL="342900" indent="-342900">
              <a:spcBef>
                <a:spcPts val="300"/>
              </a:spcBef>
              <a:spcAft>
                <a:spcPts val="300"/>
              </a:spcAft>
              <a:buFontTx/>
              <a:buChar char="-"/>
            </a:pPr>
            <a:r>
              <a:rPr lang="es-ES" sz="2000"/>
              <a:t>INTTI + ITINAN</a:t>
            </a:r>
          </a:p>
        </p:txBody>
      </p:sp>
      <p:sp>
        <p:nvSpPr>
          <p:cNvPr id="5" name="QuadreDeText 9">
            <a:extLst>
              <a:ext uri="{FF2B5EF4-FFF2-40B4-BE49-F238E27FC236}">
                <a16:creationId xmlns:a16="http://schemas.microsoft.com/office/drawing/2014/main" id="{A639486B-A450-2775-49BC-772C76BFD846}"/>
              </a:ext>
            </a:extLst>
          </p:cNvPr>
          <p:cNvSpPr txBox="1"/>
          <p:nvPr/>
        </p:nvSpPr>
        <p:spPr>
          <a:xfrm>
            <a:off x="5503384" y="5525428"/>
            <a:ext cx="6391024" cy="772673"/>
          </a:xfrm>
          <a:prstGeom prst="rect">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marL="342900" indent="-342900">
              <a:spcBef>
                <a:spcPts val="300"/>
              </a:spcBef>
              <a:spcAft>
                <a:spcPts val="300"/>
              </a:spcAft>
              <a:buFontTx/>
              <a:buChar char="-"/>
            </a:pPr>
            <a:r>
              <a:rPr lang="es-ES" sz="2000" b="1">
                <a:solidFill>
                  <a:schemeClr val="accent3">
                    <a:lumMod val="75000"/>
                  </a:schemeClr>
                </a:solidFill>
              </a:rPr>
              <a:t>En marcha EC Fase 2b en </a:t>
            </a:r>
            <a:r>
              <a:rPr lang="es-ES" sz="2000" b="1" i="1">
                <a:solidFill>
                  <a:schemeClr val="accent3">
                    <a:lumMod val="75000"/>
                  </a:schemeClr>
                </a:solidFill>
              </a:rPr>
              <a:t>switch</a:t>
            </a:r>
            <a:r>
              <a:rPr lang="es-ES" sz="2000" b="1">
                <a:solidFill>
                  <a:schemeClr val="accent3">
                    <a:lumMod val="75000"/>
                  </a:schemeClr>
                </a:solidFill>
              </a:rPr>
              <a:t> y 2-3 en </a:t>
            </a:r>
            <a:r>
              <a:rPr lang="es-ES" sz="2000" b="1" i="1" err="1">
                <a:solidFill>
                  <a:schemeClr val="accent3">
                    <a:lumMod val="75000"/>
                  </a:schemeClr>
                </a:solidFill>
              </a:rPr>
              <a:t>naive</a:t>
            </a:r>
            <a:r>
              <a:rPr lang="es-ES" sz="2000" b="1" i="1">
                <a:solidFill>
                  <a:schemeClr val="accent3">
                    <a:lumMod val="75000"/>
                  </a:schemeClr>
                </a:solidFill>
              </a:rPr>
              <a:t>:</a:t>
            </a:r>
            <a:r>
              <a:rPr lang="es-ES" sz="2000" b="1">
                <a:solidFill>
                  <a:schemeClr val="accent3">
                    <a:lumMod val="75000"/>
                  </a:schemeClr>
                </a:solidFill>
              </a:rPr>
              <a:t> ISL 2 mg + ULO 200 mg c/semana</a:t>
            </a:r>
          </a:p>
        </p:txBody>
      </p:sp>
      <p:sp>
        <p:nvSpPr>
          <p:cNvPr id="6" name="CuadroTexto 5">
            <a:extLst>
              <a:ext uri="{FF2B5EF4-FFF2-40B4-BE49-F238E27FC236}">
                <a16:creationId xmlns:a16="http://schemas.microsoft.com/office/drawing/2014/main" id="{E8B3DF6E-A27E-F062-3CAF-E01CEAC1A07C}"/>
              </a:ext>
            </a:extLst>
          </p:cNvPr>
          <p:cNvSpPr txBox="1"/>
          <p:nvPr/>
        </p:nvSpPr>
        <p:spPr>
          <a:xfrm>
            <a:off x="552602" y="6431280"/>
            <a:ext cx="11341806" cy="1744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1219169"/>
            <a:r>
              <a:rPr lang="es-ES" sz="800">
                <a:solidFill>
                  <a:schemeClr val="bg1">
                    <a:lumMod val="50000"/>
                  </a:schemeClr>
                </a:solidFill>
                <a:latin typeface="+mn-lt"/>
                <a:ea typeface="+mn-ea"/>
                <a:cs typeface="+mn-cs"/>
                <a:sym typeface="Helvetica Neue"/>
              </a:rPr>
              <a:t>Molina et al, IAS 2025, Oral </a:t>
            </a:r>
            <a:r>
              <a:rPr lang="es-ES" sz="800" err="1">
                <a:solidFill>
                  <a:schemeClr val="bg1">
                    <a:lumMod val="50000"/>
                  </a:schemeClr>
                </a:solidFill>
                <a:latin typeface="+mn-lt"/>
                <a:ea typeface="+mn-ea"/>
                <a:cs typeface="+mn-cs"/>
                <a:sym typeface="Helvetica Neue"/>
              </a:rPr>
              <a:t>presentation</a:t>
            </a:r>
            <a:r>
              <a:rPr lang="es-ES" sz="800">
                <a:solidFill>
                  <a:schemeClr val="bg1">
                    <a:lumMod val="50000"/>
                  </a:schemeClr>
                </a:solidFill>
                <a:latin typeface="+mn-lt"/>
                <a:ea typeface="+mn-ea"/>
                <a:cs typeface="+mn-cs"/>
                <a:sym typeface="Helvetica Neue"/>
              </a:rPr>
              <a:t> OAB0102. https://clinicaltrials.gov/study/NCT07266831, consultado el 18/05/2026.. https://clinicaltrials.gov/study/NCT06891066, consultado el 18/05/2026. </a:t>
            </a:r>
          </a:p>
        </p:txBody>
      </p:sp>
      <p:sp>
        <p:nvSpPr>
          <p:cNvPr id="7" name="Rectángulo 6">
            <a:extLst>
              <a:ext uri="{FF2B5EF4-FFF2-40B4-BE49-F238E27FC236}">
                <a16:creationId xmlns:a16="http://schemas.microsoft.com/office/drawing/2014/main" id="{3AB6959E-A4A5-8342-F8FD-6A9EDAF6403E}"/>
              </a:ext>
            </a:extLst>
          </p:cNvPr>
          <p:cNvSpPr/>
          <p:nvPr/>
        </p:nvSpPr>
        <p:spPr>
          <a:xfrm>
            <a:off x="1051560" y="1751886"/>
            <a:ext cx="3202783" cy="512961"/>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spcBef>
                <a:spcPts val="600"/>
              </a:spcBef>
              <a:spcAft>
                <a:spcPts val="600"/>
              </a:spcAft>
            </a:pPr>
            <a:r>
              <a:rPr lang="es-ES" sz="2000" b="1">
                <a:solidFill>
                  <a:schemeClr val="tx1"/>
                </a:solidFill>
                <a:ea typeface="Helvetica Neue Medium"/>
                <a:cs typeface="Helvetica Neue Medium"/>
                <a:sym typeface="Helvetica Neue Medium"/>
              </a:rPr>
              <a:t>Oral LA</a:t>
            </a:r>
          </a:p>
        </p:txBody>
      </p:sp>
      <p:sp>
        <p:nvSpPr>
          <p:cNvPr id="8" name="Rectángulo: esquinas redondeadas 7">
            <a:extLst>
              <a:ext uri="{FF2B5EF4-FFF2-40B4-BE49-F238E27FC236}">
                <a16:creationId xmlns:a16="http://schemas.microsoft.com/office/drawing/2014/main" id="{09668EAF-D5E4-0F2D-1A6C-E4851EC748E5}"/>
              </a:ext>
            </a:extLst>
          </p:cNvPr>
          <p:cNvSpPr/>
          <p:nvPr/>
        </p:nvSpPr>
        <p:spPr>
          <a:xfrm>
            <a:off x="1051560" y="2694842"/>
            <a:ext cx="1489227"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ISL/LEN</a:t>
            </a:r>
          </a:p>
          <a:p>
            <a:pPr algn="ctr" defTabSz="412750"/>
            <a:r>
              <a:rPr lang="es-ES" sz="1600">
                <a:solidFill>
                  <a:sysClr val="windowText" lastClr="000000"/>
                </a:solidFill>
                <a:ea typeface="Helvetica Neue Medium"/>
                <a:cs typeface="Helvetica Neue Medium"/>
                <a:sym typeface="Helvetica Neue Medium"/>
              </a:rPr>
              <a:t>(NRTTI/IC)</a:t>
            </a:r>
          </a:p>
          <a:p>
            <a:pPr algn="ctr" defTabSz="412750"/>
            <a:r>
              <a:rPr lang="es-ES" sz="1600">
                <a:solidFill>
                  <a:sysClr val="windowText" lastClr="000000"/>
                </a:solidFill>
                <a:ea typeface="Helvetica Neue Medium"/>
                <a:cs typeface="Helvetica Neue Medium"/>
                <a:sym typeface="Helvetica Neue Medium"/>
              </a:rPr>
              <a:t>c/semana</a:t>
            </a:r>
          </a:p>
          <a:p>
            <a:pPr algn="ctr" defTabSz="412750"/>
            <a:r>
              <a:rPr lang="es-ES" sz="1600">
                <a:solidFill>
                  <a:sysClr val="windowText" lastClr="000000"/>
                </a:solidFill>
                <a:ea typeface="Helvetica Neue Medium"/>
                <a:cs typeface="Helvetica Neue Medium"/>
                <a:sym typeface="Helvetica Neue Medium"/>
              </a:rPr>
              <a:t>Fase 3</a:t>
            </a:r>
          </a:p>
        </p:txBody>
      </p:sp>
      <p:sp>
        <p:nvSpPr>
          <p:cNvPr id="9" name="Rectángulo: esquinas redondeadas 8">
            <a:extLst>
              <a:ext uri="{FF2B5EF4-FFF2-40B4-BE49-F238E27FC236}">
                <a16:creationId xmlns:a16="http://schemas.microsoft.com/office/drawing/2014/main" id="{094BA13C-95AF-3F2C-57F9-33A4D75B478B}"/>
              </a:ext>
            </a:extLst>
          </p:cNvPr>
          <p:cNvSpPr/>
          <p:nvPr/>
        </p:nvSpPr>
        <p:spPr>
          <a:xfrm>
            <a:off x="1051560" y="4023262"/>
            <a:ext cx="1489228" cy="1146413"/>
          </a:xfrm>
          <a:prstGeom prst="roundRect">
            <a:avLst/>
          </a:prstGeom>
          <a:solidFill>
            <a:schemeClr val="bg1">
              <a:lumMod val="95000"/>
            </a:schemeClr>
          </a:solidFill>
          <a:ln w="38100" cap="flat">
            <a:solidFill>
              <a:schemeClr val="accent3">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ISL/ULO</a:t>
            </a:r>
          </a:p>
          <a:p>
            <a:pPr algn="ctr" defTabSz="412750"/>
            <a:r>
              <a:rPr lang="es-ES" sz="1600">
                <a:solidFill>
                  <a:sysClr val="windowText" lastClr="000000"/>
                </a:solidFill>
                <a:ea typeface="Helvetica Neue Medium"/>
                <a:cs typeface="Helvetica Neue Medium"/>
                <a:sym typeface="Helvetica Neue Medium"/>
              </a:rPr>
              <a:t>(INTTI/ITINAN)</a:t>
            </a:r>
          </a:p>
          <a:p>
            <a:pPr algn="ctr" defTabSz="412750"/>
            <a:r>
              <a:rPr lang="es-ES" sz="1600">
                <a:solidFill>
                  <a:sysClr val="windowText" lastClr="000000"/>
                </a:solidFill>
                <a:ea typeface="Helvetica Neue Medium"/>
                <a:cs typeface="Helvetica Neue Medium"/>
                <a:sym typeface="Helvetica Neue Medium"/>
              </a:rPr>
              <a:t>c/semana</a:t>
            </a:r>
          </a:p>
          <a:p>
            <a:pPr algn="ctr" defTabSz="412750"/>
            <a:r>
              <a:rPr lang="es-ES" sz="1600">
                <a:solidFill>
                  <a:sysClr val="windowText" lastClr="000000"/>
                </a:solidFill>
                <a:ea typeface="Helvetica Neue Medium"/>
                <a:cs typeface="Helvetica Neue Medium"/>
                <a:sym typeface="Helvetica Neue Medium"/>
              </a:rPr>
              <a:t>Fase 2-3</a:t>
            </a:r>
          </a:p>
        </p:txBody>
      </p:sp>
      <p:sp>
        <p:nvSpPr>
          <p:cNvPr id="10" name="Rectángulo: esquinas redondeadas 9">
            <a:extLst>
              <a:ext uri="{FF2B5EF4-FFF2-40B4-BE49-F238E27FC236}">
                <a16:creationId xmlns:a16="http://schemas.microsoft.com/office/drawing/2014/main" id="{C2541EBD-B886-6DC7-1AC9-BEDB2270354A}"/>
              </a:ext>
            </a:extLst>
          </p:cNvPr>
          <p:cNvSpPr/>
          <p:nvPr/>
        </p:nvSpPr>
        <p:spPr>
          <a:xfrm>
            <a:off x="2765117" y="2694841"/>
            <a:ext cx="1489226" cy="1146413"/>
          </a:xfrm>
          <a:prstGeom prst="roundRect">
            <a:avLst/>
          </a:prstGeom>
          <a:solidFill>
            <a:schemeClr val="bg1">
              <a:lumMod val="95000"/>
            </a:schemeClr>
          </a:solidFill>
          <a:ln w="381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GS-1720 (INI) + </a:t>
            </a:r>
          </a:p>
          <a:p>
            <a:pPr algn="ctr" defTabSz="412750"/>
            <a:r>
              <a:rPr lang="es-ES" sz="1600">
                <a:solidFill>
                  <a:sysClr val="windowText" lastClr="000000"/>
                </a:solidFill>
                <a:ea typeface="Helvetica Neue Medium"/>
                <a:cs typeface="Helvetica Neue Medium"/>
                <a:sym typeface="Helvetica Neue Medium"/>
              </a:rPr>
              <a:t>GS-4182 (IC)</a:t>
            </a:r>
          </a:p>
          <a:p>
            <a:pPr algn="ctr" defTabSz="412750"/>
            <a:r>
              <a:rPr lang="es-ES" sz="1600">
                <a:solidFill>
                  <a:sysClr val="windowText" lastClr="000000"/>
                </a:solidFill>
                <a:ea typeface="Helvetica Neue Medium"/>
                <a:cs typeface="Helvetica Neue Medium"/>
                <a:sym typeface="Helvetica Neue Medium"/>
              </a:rPr>
              <a:t>c/semana</a:t>
            </a:r>
          </a:p>
          <a:p>
            <a:pPr algn="ctr" defTabSz="412750"/>
            <a:r>
              <a:rPr lang="es-ES" sz="1600">
                <a:solidFill>
                  <a:sysClr val="windowText" lastClr="000000"/>
                </a:solidFill>
                <a:ea typeface="Helvetica Neue Medium"/>
                <a:cs typeface="Helvetica Neue Medium"/>
                <a:sym typeface="Helvetica Neue Medium"/>
              </a:rPr>
              <a:t>Fase 2</a:t>
            </a:r>
          </a:p>
        </p:txBody>
      </p:sp>
      <p:sp>
        <p:nvSpPr>
          <p:cNvPr id="12" name="Rectángulo: esquinas redondeadas 11">
            <a:extLst>
              <a:ext uri="{FF2B5EF4-FFF2-40B4-BE49-F238E27FC236}">
                <a16:creationId xmlns:a16="http://schemas.microsoft.com/office/drawing/2014/main" id="{754E1962-A76A-0F29-DAA3-E34C7245A0C2}"/>
              </a:ext>
            </a:extLst>
          </p:cNvPr>
          <p:cNvSpPr/>
          <p:nvPr/>
        </p:nvSpPr>
        <p:spPr>
          <a:xfrm>
            <a:off x="2765117" y="4023262"/>
            <a:ext cx="1489227" cy="1146413"/>
          </a:xfrm>
          <a:prstGeom prst="roundRect">
            <a:avLst/>
          </a:prstGeom>
          <a:solidFill>
            <a:schemeClr val="bg1">
              <a:lumMod val="95000"/>
            </a:schemeClr>
          </a:solidFill>
          <a:ln w="381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GS-3107</a:t>
            </a:r>
          </a:p>
          <a:p>
            <a:pPr algn="ctr" defTabSz="412750"/>
            <a:r>
              <a:rPr lang="es-ES" sz="1600">
                <a:solidFill>
                  <a:sysClr val="windowText" lastClr="000000"/>
                </a:solidFill>
                <a:ea typeface="Helvetica Neue Medium"/>
                <a:cs typeface="Helvetica Neue Medium"/>
                <a:sym typeface="Helvetica Neue Medium"/>
              </a:rPr>
              <a:t>(IC)</a:t>
            </a:r>
          </a:p>
          <a:p>
            <a:pPr algn="ctr" defTabSz="412750"/>
            <a:r>
              <a:rPr lang="es-ES" sz="1600">
                <a:solidFill>
                  <a:sysClr val="windowText" lastClr="000000"/>
                </a:solidFill>
                <a:ea typeface="Helvetica Neue Medium"/>
                <a:cs typeface="Helvetica Neue Medium"/>
                <a:sym typeface="Helvetica Neue Medium"/>
              </a:rPr>
              <a:t>c/mes</a:t>
            </a:r>
          </a:p>
          <a:p>
            <a:pPr algn="ctr" defTabSz="412750"/>
            <a:r>
              <a:rPr lang="es-ES" sz="1600">
                <a:solidFill>
                  <a:sysClr val="windowText" lastClr="000000"/>
                </a:solidFill>
                <a:ea typeface="Helvetica Neue Medium"/>
                <a:cs typeface="Helvetica Neue Medium"/>
                <a:sym typeface="Helvetica Neue Medium"/>
              </a:rPr>
              <a:t>Fase 1</a:t>
            </a:r>
          </a:p>
        </p:txBody>
      </p:sp>
      <p:sp>
        <p:nvSpPr>
          <p:cNvPr id="4" name="QuadreDeText 9">
            <a:extLst>
              <a:ext uri="{FF2B5EF4-FFF2-40B4-BE49-F238E27FC236}">
                <a16:creationId xmlns:a16="http://schemas.microsoft.com/office/drawing/2014/main" id="{9FA23D03-F531-F1B2-5142-384B3DD76187}"/>
              </a:ext>
            </a:extLst>
          </p:cNvPr>
          <p:cNvSpPr txBox="1"/>
          <p:nvPr/>
        </p:nvSpPr>
        <p:spPr>
          <a:xfrm>
            <a:off x="5503381" y="2517876"/>
            <a:ext cx="6391025" cy="1465170"/>
          </a:xfrm>
          <a:prstGeom prst="rect">
            <a:avLst/>
          </a:prstGeom>
          <a:solidFill>
            <a:schemeClr val="bg1"/>
          </a:solidFill>
          <a:ln w="12700" cap="flat">
            <a:solidFill>
              <a:schemeClr val="accent3">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300"/>
              </a:spcBef>
              <a:spcAft>
                <a:spcPts val="300"/>
              </a:spcAft>
            </a:pPr>
            <a:r>
              <a:rPr lang="es-ES" sz="2000" b="1" u="sng"/>
              <a:t>EC Fase 2</a:t>
            </a:r>
            <a:r>
              <a:rPr lang="es-ES" sz="2000"/>
              <a:t>: </a:t>
            </a:r>
            <a:r>
              <a:rPr lang="es-ES" sz="2000" i="1"/>
              <a:t>SWITCH</a:t>
            </a:r>
            <a:r>
              <a:rPr lang="es-ES" sz="2000"/>
              <a:t>. ISL 20 mg + ULO 100, 200 o 400 mg </a:t>
            </a:r>
            <a:r>
              <a:rPr lang="es-ES" sz="2000" err="1"/>
              <a:t>vo</a:t>
            </a:r>
            <a:r>
              <a:rPr lang="es-ES" sz="2000"/>
              <a:t> c/semana vs BIC/TAF/FTC c/24h (n = 161).</a:t>
            </a:r>
          </a:p>
          <a:p>
            <a:pPr marL="285750" indent="-285750">
              <a:spcBef>
                <a:spcPts val="300"/>
              </a:spcBef>
              <a:spcAft>
                <a:spcPts val="300"/>
              </a:spcAft>
              <a:buFontTx/>
              <a:buChar char="-"/>
            </a:pPr>
            <a:r>
              <a:rPr lang="es-ES" sz="2000"/>
              <a:t>Descenso de linfocitos totales y recuento de CD4 (dosis de ISL 20 mg/semana)</a:t>
            </a:r>
          </a:p>
        </p:txBody>
      </p:sp>
    </p:spTree>
    <p:extLst>
      <p:ext uri="{BB962C8B-B14F-4D97-AF65-F5344CB8AC3E}">
        <p14:creationId xmlns:p14="http://schemas.microsoft.com/office/powerpoint/2010/main" val="2119891570"/>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06AD6-E368-6722-A70C-E50C4E81E502}"/>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AABAEC2A-DB83-4EEE-4B02-DE18C7EC8C2B}"/>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sp>
        <p:nvSpPr>
          <p:cNvPr id="2" name="QuadreDeText 9">
            <a:extLst>
              <a:ext uri="{FF2B5EF4-FFF2-40B4-BE49-F238E27FC236}">
                <a16:creationId xmlns:a16="http://schemas.microsoft.com/office/drawing/2014/main" id="{B4FD6C16-9874-0484-F776-C01A789A87E3}"/>
              </a:ext>
            </a:extLst>
          </p:cNvPr>
          <p:cNvSpPr txBox="1"/>
          <p:nvPr/>
        </p:nvSpPr>
        <p:spPr>
          <a:xfrm>
            <a:off x="5503383" y="1198258"/>
            <a:ext cx="6391024" cy="603396"/>
          </a:xfrm>
          <a:prstGeom prst="rect">
            <a:avLst/>
          </a:prstGeom>
          <a:solidFill>
            <a:schemeClr val="accent3">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400" b="1"/>
              <a:t>GS-1720 + GS-4182</a:t>
            </a:r>
          </a:p>
        </p:txBody>
      </p:sp>
      <p:sp>
        <p:nvSpPr>
          <p:cNvPr id="3" name="QuadreDeText 9">
            <a:extLst>
              <a:ext uri="{FF2B5EF4-FFF2-40B4-BE49-F238E27FC236}">
                <a16:creationId xmlns:a16="http://schemas.microsoft.com/office/drawing/2014/main" id="{863BB896-D4FF-F822-989A-DB542C7D9487}"/>
              </a:ext>
            </a:extLst>
          </p:cNvPr>
          <p:cNvSpPr txBox="1"/>
          <p:nvPr/>
        </p:nvSpPr>
        <p:spPr>
          <a:xfrm>
            <a:off x="5503383" y="1927451"/>
            <a:ext cx="6391025" cy="1157393"/>
          </a:xfrm>
          <a:prstGeom prst="rect">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marL="342900" indent="-342900">
              <a:spcBef>
                <a:spcPts val="300"/>
              </a:spcBef>
              <a:spcAft>
                <a:spcPts val="300"/>
              </a:spcAft>
              <a:buFontTx/>
              <a:buChar char="-"/>
            </a:pPr>
            <a:r>
              <a:rPr lang="es-ES" sz="2000"/>
              <a:t>GS-1720: INI</a:t>
            </a:r>
          </a:p>
          <a:p>
            <a:pPr marL="342900" indent="-342900">
              <a:spcBef>
                <a:spcPts val="300"/>
              </a:spcBef>
              <a:spcAft>
                <a:spcPts val="300"/>
              </a:spcAft>
              <a:buFontTx/>
              <a:buChar char="-"/>
            </a:pPr>
            <a:r>
              <a:rPr lang="es-ES" sz="2000"/>
              <a:t>GS-4182: inhibidor de la cápside (</a:t>
            </a:r>
            <a:r>
              <a:rPr lang="es-ES" sz="2000" err="1"/>
              <a:t>pro-fármaco</a:t>
            </a:r>
            <a:r>
              <a:rPr lang="es-ES" sz="2000"/>
              <a:t> de LEN)</a:t>
            </a:r>
          </a:p>
        </p:txBody>
      </p:sp>
      <p:sp>
        <p:nvSpPr>
          <p:cNvPr id="5" name="QuadreDeText 9">
            <a:extLst>
              <a:ext uri="{FF2B5EF4-FFF2-40B4-BE49-F238E27FC236}">
                <a16:creationId xmlns:a16="http://schemas.microsoft.com/office/drawing/2014/main" id="{3B16C8E0-A6DC-7698-FC47-7DBAF0C32D4B}"/>
              </a:ext>
            </a:extLst>
          </p:cNvPr>
          <p:cNvSpPr txBox="1"/>
          <p:nvPr/>
        </p:nvSpPr>
        <p:spPr>
          <a:xfrm>
            <a:off x="5503384" y="5326975"/>
            <a:ext cx="6391024" cy="772673"/>
          </a:xfrm>
          <a:prstGeom prst="rect">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marL="342900" indent="-342900">
              <a:spcBef>
                <a:spcPts val="300"/>
              </a:spcBef>
              <a:spcAft>
                <a:spcPts val="300"/>
              </a:spcAft>
              <a:buFontTx/>
              <a:buChar char="-"/>
            </a:pPr>
            <a:r>
              <a:rPr lang="es-ES" sz="2000" b="1">
                <a:solidFill>
                  <a:schemeClr val="accent3">
                    <a:lumMod val="75000"/>
                  </a:schemeClr>
                </a:solidFill>
              </a:rPr>
              <a:t>EC Fase 2/3 (WONDERS-1/2) en pausa por descenso de linfocitos totales y recuento de CD4</a:t>
            </a:r>
          </a:p>
        </p:txBody>
      </p:sp>
      <p:sp>
        <p:nvSpPr>
          <p:cNvPr id="6" name="CuadroTexto 5">
            <a:extLst>
              <a:ext uri="{FF2B5EF4-FFF2-40B4-BE49-F238E27FC236}">
                <a16:creationId xmlns:a16="http://schemas.microsoft.com/office/drawing/2014/main" id="{8682A678-07FE-8098-E01B-07EA39B9123B}"/>
              </a:ext>
            </a:extLst>
          </p:cNvPr>
          <p:cNvSpPr txBox="1"/>
          <p:nvPr/>
        </p:nvSpPr>
        <p:spPr>
          <a:xfrm>
            <a:off x="552602" y="6182424"/>
            <a:ext cx="11341806" cy="4206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1219169"/>
            <a:r>
              <a:rPr lang="es-ES" sz="800" dirty="0">
                <a:solidFill>
                  <a:schemeClr val="bg1">
                    <a:lumMod val="50000"/>
                  </a:schemeClr>
                </a:solidFill>
                <a:latin typeface="+mn-lt"/>
                <a:ea typeface="+mn-ea"/>
                <a:cs typeface="+mn-cs"/>
                <a:sym typeface="Helvetica Neue"/>
              </a:rPr>
              <a:t>https://clinicaltrials.gov/study/NCT06544733,  consultado el 18/05/2026.</a:t>
            </a:r>
          </a:p>
          <a:p>
            <a:pPr algn="r" defTabSz="1219169"/>
            <a:r>
              <a:rPr lang="es-ES" sz="800" dirty="0">
                <a:solidFill>
                  <a:schemeClr val="bg1">
                    <a:lumMod val="50000"/>
                  </a:schemeClr>
                </a:solidFill>
                <a:latin typeface="+mn-lt"/>
                <a:ea typeface="+mn-ea"/>
                <a:cs typeface="+mn-cs"/>
                <a:sym typeface="Helvetica Neue"/>
              </a:rPr>
              <a:t>https://clinicaltrials.gov/study/NCT06613685, consultado el 18/05/2026.</a:t>
            </a:r>
          </a:p>
          <a:p>
            <a:pPr algn="r" defTabSz="1219169"/>
            <a:r>
              <a:rPr lang="es-ES" sz="800" dirty="0">
                <a:solidFill>
                  <a:schemeClr val="bg1">
                    <a:lumMod val="50000"/>
                  </a:schemeClr>
                </a:solidFill>
                <a:latin typeface="+mn-lt"/>
                <a:ea typeface="+mn-ea"/>
                <a:cs typeface="+mn-cs"/>
                <a:sym typeface="Helvetica Neue"/>
              </a:rPr>
              <a:t>https://www.gilead.com/company/company-statements/2025/gilead-provides-update-on-clinical-studies-evaluating-gs-1720-and-or-gs-4182-for-the-treatment-of-hiv-1-infection, consultado el 18/05/2026.</a:t>
            </a:r>
          </a:p>
        </p:txBody>
      </p:sp>
      <p:sp>
        <p:nvSpPr>
          <p:cNvPr id="7" name="Rectángulo 6">
            <a:extLst>
              <a:ext uri="{FF2B5EF4-FFF2-40B4-BE49-F238E27FC236}">
                <a16:creationId xmlns:a16="http://schemas.microsoft.com/office/drawing/2014/main" id="{7C406080-23AC-C763-9825-11710B810A05}"/>
              </a:ext>
            </a:extLst>
          </p:cNvPr>
          <p:cNvSpPr/>
          <p:nvPr/>
        </p:nvSpPr>
        <p:spPr>
          <a:xfrm>
            <a:off x="1051560" y="1751886"/>
            <a:ext cx="3202783" cy="512961"/>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spcBef>
                <a:spcPts val="600"/>
              </a:spcBef>
              <a:spcAft>
                <a:spcPts val="600"/>
              </a:spcAft>
            </a:pPr>
            <a:r>
              <a:rPr lang="es-ES" sz="2000" b="1">
                <a:solidFill>
                  <a:schemeClr val="tx1"/>
                </a:solidFill>
                <a:ea typeface="Helvetica Neue Medium"/>
                <a:cs typeface="Helvetica Neue Medium"/>
                <a:sym typeface="Helvetica Neue Medium"/>
              </a:rPr>
              <a:t>Oral LA</a:t>
            </a:r>
          </a:p>
        </p:txBody>
      </p:sp>
      <p:sp>
        <p:nvSpPr>
          <p:cNvPr id="8" name="Rectángulo: esquinas redondeadas 7">
            <a:extLst>
              <a:ext uri="{FF2B5EF4-FFF2-40B4-BE49-F238E27FC236}">
                <a16:creationId xmlns:a16="http://schemas.microsoft.com/office/drawing/2014/main" id="{CEB173ED-0F3F-F493-502B-1304F7C1123E}"/>
              </a:ext>
            </a:extLst>
          </p:cNvPr>
          <p:cNvSpPr/>
          <p:nvPr/>
        </p:nvSpPr>
        <p:spPr>
          <a:xfrm>
            <a:off x="1051560" y="2694842"/>
            <a:ext cx="1489227"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ISL/LEN</a:t>
            </a:r>
          </a:p>
          <a:p>
            <a:pPr algn="ctr" defTabSz="412750"/>
            <a:r>
              <a:rPr lang="es-ES" sz="1600">
                <a:solidFill>
                  <a:sysClr val="windowText" lastClr="000000"/>
                </a:solidFill>
                <a:ea typeface="Helvetica Neue Medium"/>
                <a:cs typeface="Helvetica Neue Medium"/>
                <a:sym typeface="Helvetica Neue Medium"/>
              </a:rPr>
              <a:t>(NRTTI/IC)</a:t>
            </a:r>
          </a:p>
          <a:p>
            <a:pPr algn="ctr" defTabSz="412750"/>
            <a:r>
              <a:rPr lang="es-ES" sz="1600">
                <a:solidFill>
                  <a:sysClr val="windowText" lastClr="000000"/>
                </a:solidFill>
                <a:ea typeface="Helvetica Neue Medium"/>
                <a:cs typeface="Helvetica Neue Medium"/>
                <a:sym typeface="Helvetica Neue Medium"/>
              </a:rPr>
              <a:t>c/semana</a:t>
            </a:r>
          </a:p>
          <a:p>
            <a:pPr algn="ctr" defTabSz="412750"/>
            <a:r>
              <a:rPr lang="es-ES" sz="1600">
                <a:solidFill>
                  <a:sysClr val="windowText" lastClr="000000"/>
                </a:solidFill>
                <a:ea typeface="Helvetica Neue Medium"/>
                <a:cs typeface="Helvetica Neue Medium"/>
                <a:sym typeface="Helvetica Neue Medium"/>
              </a:rPr>
              <a:t>Fase 3</a:t>
            </a:r>
          </a:p>
        </p:txBody>
      </p:sp>
      <p:sp>
        <p:nvSpPr>
          <p:cNvPr id="9" name="Rectángulo: esquinas redondeadas 8">
            <a:extLst>
              <a:ext uri="{FF2B5EF4-FFF2-40B4-BE49-F238E27FC236}">
                <a16:creationId xmlns:a16="http://schemas.microsoft.com/office/drawing/2014/main" id="{067E583F-592D-17DC-1E15-5B0D9E5936E0}"/>
              </a:ext>
            </a:extLst>
          </p:cNvPr>
          <p:cNvSpPr/>
          <p:nvPr/>
        </p:nvSpPr>
        <p:spPr>
          <a:xfrm>
            <a:off x="1051560" y="4023262"/>
            <a:ext cx="1489228"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ISL/ULO</a:t>
            </a:r>
          </a:p>
          <a:p>
            <a:pPr algn="ctr" defTabSz="412750"/>
            <a:r>
              <a:rPr lang="es-ES" sz="1600">
                <a:solidFill>
                  <a:sysClr val="windowText" lastClr="000000"/>
                </a:solidFill>
                <a:ea typeface="Helvetica Neue Medium"/>
                <a:cs typeface="Helvetica Neue Medium"/>
                <a:sym typeface="Helvetica Neue Medium"/>
              </a:rPr>
              <a:t>(INTTI/ITINAN)</a:t>
            </a:r>
          </a:p>
          <a:p>
            <a:pPr algn="ctr" defTabSz="412750"/>
            <a:r>
              <a:rPr lang="es-ES" sz="1600">
                <a:solidFill>
                  <a:sysClr val="windowText" lastClr="000000"/>
                </a:solidFill>
                <a:ea typeface="Helvetica Neue Medium"/>
                <a:cs typeface="Helvetica Neue Medium"/>
                <a:sym typeface="Helvetica Neue Medium"/>
              </a:rPr>
              <a:t>c/semana</a:t>
            </a:r>
          </a:p>
          <a:p>
            <a:pPr algn="ctr" defTabSz="412750"/>
            <a:r>
              <a:rPr lang="es-ES" sz="1600">
                <a:solidFill>
                  <a:sysClr val="windowText" lastClr="000000"/>
                </a:solidFill>
                <a:ea typeface="Helvetica Neue Medium"/>
                <a:cs typeface="Helvetica Neue Medium"/>
                <a:sym typeface="Helvetica Neue Medium"/>
              </a:rPr>
              <a:t>Fase 2-3</a:t>
            </a:r>
          </a:p>
        </p:txBody>
      </p:sp>
      <p:sp>
        <p:nvSpPr>
          <p:cNvPr id="10" name="Rectángulo: esquinas redondeadas 9">
            <a:extLst>
              <a:ext uri="{FF2B5EF4-FFF2-40B4-BE49-F238E27FC236}">
                <a16:creationId xmlns:a16="http://schemas.microsoft.com/office/drawing/2014/main" id="{C60B6E55-54DB-03DD-3DC4-B85AC2A11831}"/>
              </a:ext>
            </a:extLst>
          </p:cNvPr>
          <p:cNvSpPr/>
          <p:nvPr/>
        </p:nvSpPr>
        <p:spPr>
          <a:xfrm>
            <a:off x="2765117" y="2694841"/>
            <a:ext cx="1489226" cy="1146413"/>
          </a:xfrm>
          <a:prstGeom prst="roundRect">
            <a:avLst/>
          </a:prstGeom>
          <a:solidFill>
            <a:schemeClr val="bg1">
              <a:lumMod val="95000"/>
            </a:schemeClr>
          </a:solidFill>
          <a:ln w="38100" cap="flat">
            <a:solidFill>
              <a:schemeClr val="accent3">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GS-1720 (INI) + </a:t>
            </a:r>
          </a:p>
          <a:p>
            <a:pPr algn="ctr" defTabSz="412750"/>
            <a:r>
              <a:rPr lang="es-ES" sz="1600">
                <a:solidFill>
                  <a:sysClr val="windowText" lastClr="000000"/>
                </a:solidFill>
                <a:ea typeface="Helvetica Neue Medium"/>
                <a:cs typeface="Helvetica Neue Medium"/>
                <a:sym typeface="Helvetica Neue Medium"/>
              </a:rPr>
              <a:t>GS-4182 (IC)</a:t>
            </a:r>
          </a:p>
          <a:p>
            <a:pPr algn="ctr" defTabSz="412750"/>
            <a:r>
              <a:rPr lang="es-ES" sz="1600">
                <a:solidFill>
                  <a:sysClr val="windowText" lastClr="000000"/>
                </a:solidFill>
                <a:ea typeface="Helvetica Neue Medium"/>
                <a:cs typeface="Helvetica Neue Medium"/>
                <a:sym typeface="Helvetica Neue Medium"/>
              </a:rPr>
              <a:t>c/semana</a:t>
            </a:r>
          </a:p>
          <a:p>
            <a:pPr algn="ctr" defTabSz="412750"/>
            <a:r>
              <a:rPr lang="es-ES" sz="1600">
                <a:solidFill>
                  <a:sysClr val="windowText" lastClr="000000"/>
                </a:solidFill>
                <a:ea typeface="Helvetica Neue Medium"/>
                <a:cs typeface="Helvetica Neue Medium"/>
                <a:sym typeface="Helvetica Neue Medium"/>
              </a:rPr>
              <a:t>Fase 2</a:t>
            </a:r>
          </a:p>
        </p:txBody>
      </p:sp>
      <p:sp>
        <p:nvSpPr>
          <p:cNvPr id="12" name="Rectángulo: esquinas redondeadas 11">
            <a:extLst>
              <a:ext uri="{FF2B5EF4-FFF2-40B4-BE49-F238E27FC236}">
                <a16:creationId xmlns:a16="http://schemas.microsoft.com/office/drawing/2014/main" id="{29F8C351-016D-8E76-0F4A-1BDBC29C1A75}"/>
              </a:ext>
            </a:extLst>
          </p:cNvPr>
          <p:cNvSpPr/>
          <p:nvPr/>
        </p:nvSpPr>
        <p:spPr>
          <a:xfrm>
            <a:off x="2765117" y="4023262"/>
            <a:ext cx="1489227" cy="1146413"/>
          </a:xfrm>
          <a:prstGeom prst="roundRect">
            <a:avLst/>
          </a:prstGeom>
          <a:solidFill>
            <a:schemeClr val="bg1">
              <a:lumMod val="95000"/>
            </a:schemeClr>
          </a:solidFill>
          <a:ln w="381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GS-3107</a:t>
            </a:r>
          </a:p>
          <a:p>
            <a:pPr algn="ctr" defTabSz="412750"/>
            <a:r>
              <a:rPr lang="es-ES" sz="1600">
                <a:solidFill>
                  <a:sysClr val="windowText" lastClr="000000"/>
                </a:solidFill>
                <a:ea typeface="Helvetica Neue Medium"/>
                <a:cs typeface="Helvetica Neue Medium"/>
                <a:sym typeface="Helvetica Neue Medium"/>
              </a:rPr>
              <a:t>(IC)</a:t>
            </a:r>
          </a:p>
          <a:p>
            <a:pPr algn="ctr" defTabSz="412750"/>
            <a:r>
              <a:rPr lang="es-ES" sz="1600">
                <a:solidFill>
                  <a:sysClr val="windowText" lastClr="000000"/>
                </a:solidFill>
                <a:ea typeface="Helvetica Neue Medium"/>
                <a:cs typeface="Helvetica Neue Medium"/>
                <a:sym typeface="Helvetica Neue Medium"/>
              </a:rPr>
              <a:t>c/mes</a:t>
            </a:r>
          </a:p>
          <a:p>
            <a:pPr algn="ctr" defTabSz="412750"/>
            <a:r>
              <a:rPr lang="es-ES" sz="1600">
                <a:solidFill>
                  <a:sysClr val="windowText" lastClr="000000"/>
                </a:solidFill>
                <a:ea typeface="Helvetica Neue Medium"/>
                <a:cs typeface="Helvetica Neue Medium"/>
                <a:sym typeface="Helvetica Neue Medium"/>
              </a:rPr>
              <a:t>Fase 1</a:t>
            </a:r>
          </a:p>
        </p:txBody>
      </p:sp>
    </p:spTree>
    <p:extLst>
      <p:ext uri="{BB962C8B-B14F-4D97-AF65-F5344CB8AC3E}">
        <p14:creationId xmlns:p14="http://schemas.microsoft.com/office/powerpoint/2010/main" val="3292649493"/>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7D955-D008-EAF3-7628-46FDF817124D}"/>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D902DA4C-6235-49A2-FD55-7E9399C846F9}"/>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sp>
        <p:nvSpPr>
          <p:cNvPr id="2" name="QuadreDeText 9">
            <a:extLst>
              <a:ext uri="{FF2B5EF4-FFF2-40B4-BE49-F238E27FC236}">
                <a16:creationId xmlns:a16="http://schemas.microsoft.com/office/drawing/2014/main" id="{A84C6C08-1893-E074-832F-ED94DC49F072}"/>
              </a:ext>
            </a:extLst>
          </p:cNvPr>
          <p:cNvSpPr txBox="1"/>
          <p:nvPr/>
        </p:nvSpPr>
        <p:spPr>
          <a:xfrm>
            <a:off x="5503383" y="1198258"/>
            <a:ext cx="6391024" cy="603396"/>
          </a:xfrm>
          <a:prstGeom prst="rect">
            <a:avLst/>
          </a:prstGeom>
          <a:solidFill>
            <a:schemeClr val="accent3">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400" b="1"/>
              <a:t>GS-3107</a:t>
            </a:r>
          </a:p>
        </p:txBody>
      </p:sp>
      <p:sp>
        <p:nvSpPr>
          <p:cNvPr id="3" name="QuadreDeText 9">
            <a:extLst>
              <a:ext uri="{FF2B5EF4-FFF2-40B4-BE49-F238E27FC236}">
                <a16:creationId xmlns:a16="http://schemas.microsoft.com/office/drawing/2014/main" id="{97442B8F-04D3-0D20-60AD-C54BC21B2C4B}"/>
              </a:ext>
            </a:extLst>
          </p:cNvPr>
          <p:cNvSpPr txBox="1"/>
          <p:nvPr/>
        </p:nvSpPr>
        <p:spPr>
          <a:xfrm>
            <a:off x="5503382" y="1910319"/>
            <a:ext cx="6391025" cy="464896"/>
          </a:xfrm>
          <a:prstGeom prst="rect">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marL="342900" indent="-342900">
              <a:spcBef>
                <a:spcPts val="300"/>
              </a:spcBef>
              <a:spcAft>
                <a:spcPts val="300"/>
              </a:spcAft>
              <a:buFontTx/>
              <a:buChar char="-"/>
            </a:pPr>
            <a:r>
              <a:rPr lang="es-ES" sz="2000"/>
              <a:t>IC (profármaco de LEN)</a:t>
            </a:r>
          </a:p>
        </p:txBody>
      </p:sp>
      <p:sp>
        <p:nvSpPr>
          <p:cNvPr id="5" name="QuadreDeText 9">
            <a:extLst>
              <a:ext uri="{FF2B5EF4-FFF2-40B4-BE49-F238E27FC236}">
                <a16:creationId xmlns:a16="http://schemas.microsoft.com/office/drawing/2014/main" id="{8D623648-8105-27F2-BC0D-643DC83FEB9D}"/>
              </a:ext>
            </a:extLst>
          </p:cNvPr>
          <p:cNvSpPr txBox="1"/>
          <p:nvPr/>
        </p:nvSpPr>
        <p:spPr>
          <a:xfrm>
            <a:off x="5503383" y="5686395"/>
            <a:ext cx="6391024" cy="464896"/>
          </a:xfrm>
          <a:prstGeom prst="rect">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marL="342900" indent="-342900">
              <a:spcBef>
                <a:spcPts val="300"/>
              </a:spcBef>
              <a:spcAft>
                <a:spcPts val="300"/>
              </a:spcAft>
              <a:buFontTx/>
              <a:buChar char="-"/>
            </a:pPr>
            <a:r>
              <a:rPr lang="es-ES" sz="2000" b="1">
                <a:solidFill>
                  <a:schemeClr val="accent3">
                    <a:lumMod val="75000"/>
                  </a:schemeClr>
                </a:solidFill>
              </a:rPr>
              <a:t>Pendiente iniciar EC Fase 1 (+ </a:t>
            </a:r>
            <a:r>
              <a:rPr lang="es-ES" sz="2000" b="1" err="1">
                <a:solidFill>
                  <a:schemeClr val="accent3">
                    <a:lumMod val="75000"/>
                  </a:schemeClr>
                </a:solidFill>
              </a:rPr>
              <a:t>encequidar</a:t>
            </a:r>
            <a:r>
              <a:rPr lang="es-ES" sz="2000" b="1">
                <a:solidFill>
                  <a:schemeClr val="accent3">
                    <a:lumMod val="75000"/>
                  </a:schemeClr>
                </a:solidFill>
              </a:rPr>
              <a:t>)</a:t>
            </a:r>
          </a:p>
        </p:txBody>
      </p:sp>
      <p:sp>
        <p:nvSpPr>
          <p:cNvPr id="6" name="CuadroTexto 5">
            <a:extLst>
              <a:ext uri="{FF2B5EF4-FFF2-40B4-BE49-F238E27FC236}">
                <a16:creationId xmlns:a16="http://schemas.microsoft.com/office/drawing/2014/main" id="{D0437B73-53A8-3A60-85F1-37838140BCE1}"/>
              </a:ext>
            </a:extLst>
          </p:cNvPr>
          <p:cNvSpPr txBox="1"/>
          <p:nvPr/>
        </p:nvSpPr>
        <p:spPr>
          <a:xfrm>
            <a:off x="3752788" y="6431280"/>
            <a:ext cx="8209991" cy="1744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1219169"/>
            <a:r>
              <a:rPr lang="fr-FR" sz="800" dirty="0">
                <a:solidFill>
                  <a:schemeClr val="bg1">
                    <a:lumMod val="50000"/>
                  </a:schemeClr>
                </a:solidFill>
                <a:latin typeface="+mn-lt"/>
                <a:ea typeface="+mn-ea"/>
                <a:cs typeface="+mn-cs"/>
                <a:sym typeface="Helvetica Neue"/>
              </a:rPr>
              <a:t>https://anzctr.org.au/Trial/Registration/TrialReview.aspx?id=391590, </a:t>
            </a:r>
            <a:r>
              <a:rPr lang="fr-FR" sz="800" dirty="0" err="1">
                <a:solidFill>
                  <a:schemeClr val="bg1">
                    <a:lumMod val="50000"/>
                  </a:schemeClr>
                </a:solidFill>
                <a:latin typeface="+mn-lt"/>
                <a:ea typeface="+mn-ea"/>
                <a:cs typeface="+mn-cs"/>
                <a:sym typeface="Helvetica Neue"/>
              </a:rPr>
              <a:t>consultado</a:t>
            </a:r>
            <a:r>
              <a:rPr lang="fr-FR" sz="800" dirty="0">
                <a:solidFill>
                  <a:schemeClr val="bg1">
                    <a:lumMod val="50000"/>
                  </a:schemeClr>
                </a:solidFill>
                <a:latin typeface="+mn-lt"/>
                <a:ea typeface="+mn-ea"/>
                <a:cs typeface="+mn-cs"/>
                <a:sym typeface="Helvetica Neue"/>
              </a:rPr>
              <a:t> el 18/05/2026. https://www.gilead.com/science/pipeline, </a:t>
            </a:r>
            <a:r>
              <a:rPr lang="fr-FR" sz="800" dirty="0" err="1">
                <a:solidFill>
                  <a:schemeClr val="bg1">
                    <a:lumMod val="50000"/>
                  </a:schemeClr>
                </a:solidFill>
                <a:latin typeface="+mn-lt"/>
                <a:ea typeface="+mn-ea"/>
                <a:cs typeface="+mn-cs"/>
                <a:sym typeface="Helvetica Neue"/>
              </a:rPr>
              <a:t>consultado</a:t>
            </a:r>
            <a:r>
              <a:rPr lang="fr-FR" sz="800" dirty="0">
                <a:solidFill>
                  <a:schemeClr val="bg1">
                    <a:lumMod val="50000"/>
                  </a:schemeClr>
                </a:solidFill>
                <a:latin typeface="+mn-lt"/>
                <a:ea typeface="+mn-ea"/>
                <a:cs typeface="+mn-cs"/>
                <a:sym typeface="Helvetica Neue"/>
              </a:rPr>
              <a:t> el 18/05/2026.</a:t>
            </a:r>
            <a:endParaRPr lang="es-ES" sz="800" dirty="0">
              <a:solidFill>
                <a:schemeClr val="bg1">
                  <a:lumMod val="50000"/>
                </a:schemeClr>
              </a:solidFill>
              <a:latin typeface="+mn-lt"/>
              <a:ea typeface="+mn-ea"/>
              <a:cs typeface="+mn-cs"/>
              <a:sym typeface="Helvetica Neue"/>
            </a:endParaRPr>
          </a:p>
        </p:txBody>
      </p:sp>
      <p:sp>
        <p:nvSpPr>
          <p:cNvPr id="7" name="Rectángulo 6">
            <a:extLst>
              <a:ext uri="{FF2B5EF4-FFF2-40B4-BE49-F238E27FC236}">
                <a16:creationId xmlns:a16="http://schemas.microsoft.com/office/drawing/2014/main" id="{14DD6272-7F49-6F70-C600-BACFA36389FB}"/>
              </a:ext>
            </a:extLst>
          </p:cNvPr>
          <p:cNvSpPr/>
          <p:nvPr/>
        </p:nvSpPr>
        <p:spPr>
          <a:xfrm>
            <a:off x="1051560" y="1751886"/>
            <a:ext cx="3202783" cy="512961"/>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spcBef>
                <a:spcPts val="600"/>
              </a:spcBef>
              <a:spcAft>
                <a:spcPts val="600"/>
              </a:spcAft>
            </a:pPr>
            <a:r>
              <a:rPr lang="es-ES" sz="2000" b="1">
                <a:solidFill>
                  <a:schemeClr val="tx1"/>
                </a:solidFill>
                <a:ea typeface="Helvetica Neue Medium"/>
                <a:cs typeface="Helvetica Neue Medium"/>
                <a:sym typeface="Helvetica Neue Medium"/>
              </a:rPr>
              <a:t>Oral LA</a:t>
            </a:r>
          </a:p>
        </p:txBody>
      </p:sp>
      <p:sp>
        <p:nvSpPr>
          <p:cNvPr id="8" name="Rectángulo: esquinas redondeadas 7">
            <a:extLst>
              <a:ext uri="{FF2B5EF4-FFF2-40B4-BE49-F238E27FC236}">
                <a16:creationId xmlns:a16="http://schemas.microsoft.com/office/drawing/2014/main" id="{CEBAB44E-631D-3A89-234B-E302908F172D}"/>
              </a:ext>
            </a:extLst>
          </p:cNvPr>
          <p:cNvSpPr/>
          <p:nvPr/>
        </p:nvSpPr>
        <p:spPr>
          <a:xfrm>
            <a:off x="1051560" y="2694842"/>
            <a:ext cx="1489227"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ISL/LEN</a:t>
            </a:r>
          </a:p>
          <a:p>
            <a:pPr algn="ctr" defTabSz="412750"/>
            <a:r>
              <a:rPr lang="es-ES" sz="1600">
                <a:solidFill>
                  <a:sysClr val="windowText" lastClr="000000"/>
                </a:solidFill>
                <a:ea typeface="Helvetica Neue Medium"/>
                <a:cs typeface="Helvetica Neue Medium"/>
                <a:sym typeface="Helvetica Neue Medium"/>
              </a:rPr>
              <a:t>(NRTTI/IC)</a:t>
            </a:r>
          </a:p>
          <a:p>
            <a:pPr algn="ctr" defTabSz="412750"/>
            <a:r>
              <a:rPr lang="es-ES" sz="1600">
                <a:solidFill>
                  <a:sysClr val="windowText" lastClr="000000"/>
                </a:solidFill>
                <a:ea typeface="Helvetica Neue Medium"/>
                <a:cs typeface="Helvetica Neue Medium"/>
                <a:sym typeface="Helvetica Neue Medium"/>
              </a:rPr>
              <a:t>c/semana</a:t>
            </a:r>
          </a:p>
          <a:p>
            <a:pPr algn="ctr" defTabSz="412750"/>
            <a:r>
              <a:rPr lang="es-ES" sz="1600">
                <a:solidFill>
                  <a:sysClr val="windowText" lastClr="000000"/>
                </a:solidFill>
                <a:ea typeface="Helvetica Neue Medium"/>
                <a:cs typeface="Helvetica Neue Medium"/>
                <a:sym typeface="Helvetica Neue Medium"/>
              </a:rPr>
              <a:t>Fase 3</a:t>
            </a:r>
          </a:p>
        </p:txBody>
      </p:sp>
      <p:sp>
        <p:nvSpPr>
          <p:cNvPr id="9" name="Rectángulo: esquinas redondeadas 8">
            <a:extLst>
              <a:ext uri="{FF2B5EF4-FFF2-40B4-BE49-F238E27FC236}">
                <a16:creationId xmlns:a16="http://schemas.microsoft.com/office/drawing/2014/main" id="{CF107079-CD1A-A242-E326-C60C9AECA7F3}"/>
              </a:ext>
            </a:extLst>
          </p:cNvPr>
          <p:cNvSpPr/>
          <p:nvPr/>
        </p:nvSpPr>
        <p:spPr>
          <a:xfrm>
            <a:off x="1051560" y="4023262"/>
            <a:ext cx="1489228"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ISL/ULO</a:t>
            </a:r>
          </a:p>
          <a:p>
            <a:pPr algn="ctr" defTabSz="412750"/>
            <a:r>
              <a:rPr lang="es-ES" sz="1600">
                <a:solidFill>
                  <a:sysClr val="windowText" lastClr="000000"/>
                </a:solidFill>
                <a:ea typeface="Helvetica Neue Medium"/>
                <a:cs typeface="Helvetica Neue Medium"/>
                <a:sym typeface="Helvetica Neue Medium"/>
              </a:rPr>
              <a:t>(INTTI/ITINAN)</a:t>
            </a:r>
          </a:p>
          <a:p>
            <a:pPr algn="ctr" defTabSz="412750"/>
            <a:r>
              <a:rPr lang="es-ES" sz="1600">
                <a:solidFill>
                  <a:sysClr val="windowText" lastClr="000000"/>
                </a:solidFill>
                <a:ea typeface="Helvetica Neue Medium"/>
                <a:cs typeface="Helvetica Neue Medium"/>
                <a:sym typeface="Helvetica Neue Medium"/>
              </a:rPr>
              <a:t>c/semana</a:t>
            </a:r>
          </a:p>
          <a:p>
            <a:pPr algn="ctr" defTabSz="412750"/>
            <a:r>
              <a:rPr lang="es-ES" sz="1600">
                <a:solidFill>
                  <a:sysClr val="windowText" lastClr="000000"/>
                </a:solidFill>
                <a:ea typeface="Helvetica Neue Medium"/>
                <a:cs typeface="Helvetica Neue Medium"/>
                <a:sym typeface="Helvetica Neue Medium"/>
              </a:rPr>
              <a:t>Fase 2-3</a:t>
            </a:r>
          </a:p>
        </p:txBody>
      </p:sp>
      <p:sp>
        <p:nvSpPr>
          <p:cNvPr id="10" name="Rectángulo: esquinas redondeadas 9">
            <a:extLst>
              <a:ext uri="{FF2B5EF4-FFF2-40B4-BE49-F238E27FC236}">
                <a16:creationId xmlns:a16="http://schemas.microsoft.com/office/drawing/2014/main" id="{3D0D1426-3EAA-18E9-5321-2547036D9401}"/>
              </a:ext>
            </a:extLst>
          </p:cNvPr>
          <p:cNvSpPr/>
          <p:nvPr/>
        </p:nvSpPr>
        <p:spPr>
          <a:xfrm>
            <a:off x="2765117" y="2694841"/>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GS-1720 (INI) + </a:t>
            </a:r>
          </a:p>
          <a:p>
            <a:pPr algn="ctr" defTabSz="412750"/>
            <a:r>
              <a:rPr lang="es-ES" sz="1600">
                <a:solidFill>
                  <a:sysClr val="windowText" lastClr="000000"/>
                </a:solidFill>
                <a:ea typeface="Helvetica Neue Medium"/>
                <a:cs typeface="Helvetica Neue Medium"/>
                <a:sym typeface="Helvetica Neue Medium"/>
              </a:rPr>
              <a:t>GS-4182 (IC)</a:t>
            </a:r>
          </a:p>
          <a:p>
            <a:pPr algn="ctr" defTabSz="412750"/>
            <a:r>
              <a:rPr lang="es-ES" sz="1600">
                <a:solidFill>
                  <a:sysClr val="windowText" lastClr="000000"/>
                </a:solidFill>
                <a:ea typeface="Helvetica Neue Medium"/>
                <a:cs typeface="Helvetica Neue Medium"/>
                <a:sym typeface="Helvetica Neue Medium"/>
              </a:rPr>
              <a:t>c/semana</a:t>
            </a:r>
          </a:p>
          <a:p>
            <a:pPr algn="ctr" defTabSz="412750"/>
            <a:r>
              <a:rPr lang="es-ES" sz="1600">
                <a:solidFill>
                  <a:sysClr val="windowText" lastClr="000000"/>
                </a:solidFill>
                <a:ea typeface="Helvetica Neue Medium"/>
                <a:cs typeface="Helvetica Neue Medium"/>
                <a:sym typeface="Helvetica Neue Medium"/>
              </a:rPr>
              <a:t>Fase 2</a:t>
            </a:r>
          </a:p>
        </p:txBody>
      </p:sp>
      <p:sp>
        <p:nvSpPr>
          <p:cNvPr id="12" name="Rectángulo: esquinas redondeadas 11">
            <a:extLst>
              <a:ext uri="{FF2B5EF4-FFF2-40B4-BE49-F238E27FC236}">
                <a16:creationId xmlns:a16="http://schemas.microsoft.com/office/drawing/2014/main" id="{3B71E48D-80C8-5FBD-6AE8-0C2FDB8B11D7}"/>
              </a:ext>
            </a:extLst>
          </p:cNvPr>
          <p:cNvSpPr/>
          <p:nvPr/>
        </p:nvSpPr>
        <p:spPr>
          <a:xfrm>
            <a:off x="2765117" y="4023262"/>
            <a:ext cx="1489227" cy="1146413"/>
          </a:xfrm>
          <a:prstGeom prst="roundRect">
            <a:avLst/>
          </a:prstGeom>
          <a:solidFill>
            <a:schemeClr val="bg1">
              <a:lumMod val="95000"/>
            </a:schemeClr>
          </a:solidFill>
          <a:ln w="38100" cap="flat">
            <a:solidFill>
              <a:schemeClr val="accent3">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GS-3107</a:t>
            </a:r>
          </a:p>
          <a:p>
            <a:pPr algn="ctr" defTabSz="412750"/>
            <a:r>
              <a:rPr lang="es-ES" sz="1600">
                <a:solidFill>
                  <a:sysClr val="windowText" lastClr="000000"/>
                </a:solidFill>
                <a:ea typeface="Helvetica Neue Medium"/>
                <a:cs typeface="Helvetica Neue Medium"/>
                <a:sym typeface="Helvetica Neue Medium"/>
              </a:rPr>
              <a:t>(IC)</a:t>
            </a:r>
          </a:p>
          <a:p>
            <a:pPr algn="ctr" defTabSz="412750"/>
            <a:r>
              <a:rPr lang="es-ES" sz="1600">
                <a:solidFill>
                  <a:sysClr val="windowText" lastClr="000000"/>
                </a:solidFill>
                <a:ea typeface="Helvetica Neue Medium"/>
                <a:cs typeface="Helvetica Neue Medium"/>
                <a:sym typeface="Helvetica Neue Medium"/>
              </a:rPr>
              <a:t>c/mes</a:t>
            </a:r>
          </a:p>
          <a:p>
            <a:pPr algn="ctr" defTabSz="412750"/>
            <a:r>
              <a:rPr lang="es-ES" sz="1600">
                <a:solidFill>
                  <a:sysClr val="windowText" lastClr="000000"/>
                </a:solidFill>
                <a:ea typeface="Helvetica Neue Medium"/>
                <a:cs typeface="Helvetica Neue Medium"/>
                <a:sym typeface="Helvetica Neue Medium"/>
              </a:rPr>
              <a:t>Fase 1</a:t>
            </a:r>
          </a:p>
        </p:txBody>
      </p:sp>
    </p:spTree>
    <p:extLst>
      <p:ext uri="{BB962C8B-B14F-4D97-AF65-F5344CB8AC3E}">
        <p14:creationId xmlns:p14="http://schemas.microsoft.com/office/powerpoint/2010/main" val="1322654106"/>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82C99-7911-183C-D877-AF989D55B8A4}"/>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5894A440-8C93-A9C9-97FC-657810893E20}"/>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sp>
        <p:nvSpPr>
          <p:cNvPr id="2" name="QuadreDeText 9">
            <a:extLst>
              <a:ext uri="{FF2B5EF4-FFF2-40B4-BE49-F238E27FC236}">
                <a16:creationId xmlns:a16="http://schemas.microsoft.com/office/drawing/2014/main" id="{C49DF6D8-ED0B-39FA-3408-238D0717BA6B}"/>
              </a:ext>
            </a:extLst>
          </p:cNvPr>
          <p:cNvSpPr txBox="1"/>
          <p:nvPr/>
        </p:nvSpPr>
        <p:spPr>
          <a:xfrm>
            <a:off x="5503383" y="1198258"/>
            <a:ext cx="6391024" cy="603396"/>
          </a:xfrm>
          <a:prstGeom prst="rect">
            <a:avLst/>
          </a:prstGeom>
          <a:solidFill>
            <a:schemeClr val="accent1">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400" b="1"/>
              <a:t>CAB + RPV ULA</a:t>
            </a:r>
          </a:p>
        </p:txBody>
      </p:sp>
      <p:sp>
        <p:nvSpPr>
          <p:cNvPr id="3" name="QuadreDeText 9">
            <a:extLst>
              <a:ext uri="{FF2B5EF4-FFF2-40B4-BE49-F238E27FC236}">
                <a16:creationId xmlns:a16="http://schemas.microsoft.com/office/drawing/2014/main" id="{A50016A3-C6D0-C8C3-1172-8A961F323736}"/>
              </a:ext>
            </a:extLst>
          </p:cNvPr>
          <p:cNvSpPr txBox="1"/>
          <p:nvPr/>
        </p:nvSpPr>
        <p:spPr>
          <a:xfrm>
            <a:off x="5503383" y="1942126"/>
            <a:ext cx="6391025" cy="772673"/>
          </a:xfrm>
          <a:prstGeom prst="rect">
            <a:avLst/>
          </a:prstGeom>
          <a:solidFill>
            <a:srgbClr val="E5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marL="342900" indent="-342900">
              <a:spcBef>
                <a:spcPts val="300"/>
              </a:spcBef>
              <a:spcAft>
                <a:spcPts val="300"/>
              </a:spcAft>
              <a:buFontTx/>
              <a:buChar char="-"/>
            </a:pPr>
            <a:r>
              <a:rPr lang="es-ES" sz="2000"/>
              <a:t>Nueva formulación ULA con potencial para administración c/4m</a:t>
            </a:r>
          </a:p>
        </p:txBody>
      </p:sp>
      <p:sp>
        <p:nvSpPr>
          <p:cNvPr id="5" name="QuadreDeText 9">
            <a:extLst>
              <a:ext uri="{FF2B5EF4-FFF2-40B4-BE49-F238E27FC236}">
                <a16:creationId xmlns:a16="http://schemas.microsoft.com/office/drawing/2014/main" id="{198F806F-8007-A250-BFA0-B326549EE3EA}"/>
              </a:ext>
            </a:extLst>
          </p:cNvPr>
          <p:cNvSpPr txBox="1"/>
          <p:nvPr/>
        </p:nvSpPr>
        <p:spPr>
          <a:xfrm>
            <a:off x="5503384" y="5888078"/>
            <a:ext cx="6391024" cy="464896"/>
          </a:xfrm>
          <a:prstGeom prst="rect">
            <a:avLst/>
          </a:prstGeom>
          <a:solidFill>
            <a:srgbClr val="E5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marL="342900" indent="-342900">
              <a:spcBef>
                <a:spcPts val="300"/>
              </a:spcBef>
              <a:spcAft>
                <a:spcPts val="300"/>
              </a:spcAft>
              <a:buFontTx/>
              <a:buChar char="-"/>
            </a:pPr>
            <a:r>
              <a:rPr lang="es-ES" sz="2000" b="1">
                <a:solidFill>
                  <a:schemeClr val="accent1">
                    <a:lumMod val="75000"/>
                  </a:schemeClr>
                </a:solidFill>
              </a:rPr>
              <a:t>Pendiente de iniciar EC Fase 3 en </a:t>
            </a:r>
            <a:r>
              <a:rPr lang="es-ES" sz="2000" b="1" i="1">
                <a:solidFill>
                  <a:schemeClr val="accent1">
                    <a:lumMod val="75000"/>
                  </a:schemeClr>
                </a:solidFill>
              </a:rPr>
              <a:t>switch</a:t>
            </a:r>
          </a:p>
        </p:txBody>
      </p:sp>
      <p:sp>
        <p:nvSpPr>
          <p:cNvPr id="6" name="CuadroTexto 5">
            <a:extLst>
              <a:ext uri="{FF2B5EF4-FFF2-40B4-BE49-F238E27FC236}">
                <a16:creationId xmlns:a16="http://schemas.microsoft.com/office/drawing/2014/main" id="{3DE8B7CB-9E7C-AA56-D1A7-157BBA29E822}"/>
              </a:ext>
            </a:extLst>
          </p:cNvPr>
          <p:cNvSpPr txBox="1"/>
          <p:nvPr/>
        </p:nvSpPr>
        <p:spPr>
          <a:xfrm>
            <a:off x="3684417" y="6399384"/>
            <a:ext cx="8209991" cy="1744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1219169"/>
            <a:r>
              <a:rPr lang="es-ES" sz="800">
                <a:solidFill>
                  <a:schemeClr val="bg1">
                    <a:lumMod val="50000"/>
                  </a:schemeClr>
                </a:solidFill>
                <a:latin typeface="+mn-lt"/>
                <a:ea typeface="+mn-ea"/>
                <a:cs typeface="+mn-cs"/>
                <a:sym typeface="Helvetica Neue"/>
              </a:rPr>
              <a:t>Han et al, CROI  2024, Oral </a:t>
            </a:r>
            <a:r>
              <a:rPr lang="es-ES" sz="800" err="1">
                <a:solidFill>
                  <a:schemeClr val="bg1">
                    <a:lumMod val="50000"/>
                  </a:schemeClr>
                </a:solidFill>
                <a:latin typeface="+mn-lt"/>
                <a:ea typeface="+mn-ea"/>
                <a:cs typeface="+mn-cs"/>
                <a:sym typeface="Helvetica Neue"/>
              </a:rPr>
              <a:t>presentation</a:t>
            </a:r>
            <a:r>
              <a:rPr lang="es-ES" sz="800">
                <a:solidFill>
                  <a:schemeClr val="bg1">
                    <a:lumMod val="50000"/>
                  </a:schemeClr>
                </a:solidFill>
                <a:latin typeface="+mn-lt"/>
                <a:ea typeface="+mn-ea"/>
                <a:cs typeface="+mn-cs"/>
                <a:sym typeface="Helvetica Neue"/>
              </a:rPr>
              <a:t> 130.</a:t>
            </a:r>
          </a:p>
        </p:txBody>
      </p:sp>
      <p:pic>
        <p:nvPicPr>
          <p:cNvPr id="7" name="Imagen 6">
            <a:extLst>
              <a:ext uri="{FF2B5EF4-FFF2-40B4-BE49-F238E27FC236}">
                <a16:creationId xmlns:a16="http://schemas.microsoft.com/office/drawing/2014/main" id="{2A033762-B777-4B6A-3714-9B848B5103EA}"/>
              </a:ext>
            </a:extLst>
          </p:cNvPr>
          <p:cNvPicPr>
            <a:picLocks noChangeAspect="1"/>
          </p:cNvPicPr>
          <p:nvPr/>
        </p:nvPicPr>
        <p:blipFill>
          <a:blip r:embed="rId2"/>
          <a:stretch>
            <a:fillRect/>
          </a:stretch>
        </p:blipFill>
        <p:spPr>
          <a:xfrm>
            <a:off x="6133215" y="2836753"/>
            <a:ext cx="5254256" cy="3105471"/>
          </a:xfrm>
          <a:prstGeom prst="rect">
            <a:avLst/>
          </a:prstGeom>
        </p:spPr>
      </p:pic>
      <p:sp>
        <p:nvSpPr>
          <p:cNvPr id="25" name="Rectángulo 24">
            <a:extLst>
              <a:ext uri="{FF2B5EF4-FFF2-40B4-BE49-F238E27FC236}">
                <a16:creationId xmlns:a16="http://schemas.microsoft.com/office/drawing/2014/main" id="{4FEABA17-5F33-1004-70FE-5815A92F2A65}"/>
              </a:ext>
            </a:extLst>
          </p:cNvPr>
          <p:cNvSpPr/>
          <p:nvPr/>
        </p:nvSpPr>
        <p:spPr>
          <a:xfrm>
            <a:off x="297598" y="1495406"/>
            <a:ext cx="4916341" cy="512961"/>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spcBef>
                <a:spcPts val="600"/>
              </a:spcBef>
              <a:spcAft>
                <a:spcPts val="600"/>
              </a:spcAft>
            </a:pPr>
            <a:r>
              <a:rPr lang="es-ES" sz="2000" b="1">
                <a:solidFill>
                  <a:schemeClr val="tx1"/>
                </a:solidFill>
                <a:ea typeface="Helvetica Neue Medium"/>
                <a:cs typeface="Helvetica Neue Medium"/>
                <a:sym typeface="Helvetica Neue Medium"/>
              </a:rPr>
              <a:t>Inyectable LA</a:t>
            </a:r>
          </a:p>
        </p:txBody>
      </p:sp>
      <p:sp>
        <p:nvSpPr>
          <p:cNvPr id="26" name="Rectángulo: esquinas redondeadas 25">
            <a:extLst>
              <a:ext uri="{FF2B5EF4-FFF2-40B4-BE49-F238E27FC236}">
                <a16:creationId xmlns:a16="http://schemas.microsoft.com/office/drawing/2014/main" id="{7508D017-FD06-C860-3AE7-95B16838FA13}"/>
              </a:ext>
            </a:extLst>
          </p:cNvPr>
          <p:cNvSpPr/>
          <p:nvPr/>
        </p:nvSpPr>
        <p:spPr>
          <a:xfrm>
            <a:off x="297595" y="2438360"/>
            <a:ext cx="1489226" cy="1146413"/>
          </a:xfrm>
          <a:prstGeom prst="roundRect">
            <a:avLst/>
          </a:prstGeom>
          <a:solidFill>
            <a:schemeClr val="bg1">
              <a:lumMod val="95000"/>
            </a:schemeClr>
          </a:solidFill>
          <a:ln w="38100" cap="flat">
            <a:solidFill>
              <a:schemeClr val="accent1">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CAB+RPV ULA</a:t>
            </a:r>
          </a:p>
          <a:p>
            <a:pPr algn="ctr" defTabSz="412750"/>
            <a:r>
              <a:rPr lang="es-ES" sz="1600">
                <a:solidFill>
                  <a:sysClr val="windowText" lastClr="000000"/>
                </a:solidFill>
                <a:ea typeface="Helvetica Neue Medium"/>
                <a:cs typeface="Helvetica Neue Medium"/>
                <a:sym typeface="Helvetica Neue Medium"/>
              </a:rPr>
              <a:t>(INI/ITINAN)</a:t>
            </a:r>
          </a:p>
          <a:p>
            <a:pPr algn="ctr" defTabSz="412750"/>
            <a:r>
              <a:rPr lang="es-ES" sz="1600">
                <a:solidFill>
                  <a:sysClr val="windowText" lastClr="000000"/>
                </a:solidFill>
                <a:ea typeface="Helvetica Neue Medium"/>
                <a:cs typeface="Helvetica Neue Medium"/>
                <a:sym typeface="Helvetica Neue Medium"/>
              </a:rPr>
              <a:t>c/4m</a:t>
            </a:r>
          </a:p>
          <a:p>
            <a:pPr algn="ctr" defTabSz="412750"/>
            <a:r>
              <a:rPr lang="es-ES" sz="1600">
                <a:solidFill>
                  <a:sysClr val="windowText" lastClr="000000"/>
                </a:solidFill>
                <a:ea typeface="Helvetica Neue Medium"/>
                <a:cs typeface="Helvetica Neue Medium"/>
                <a:sym typeface="Helvetica Neue Medium"/>
              </a:rPr>
              <a:t>Fase 3</a:t>
            </a:r>
          </a:p>
        </p:txBody>
      </p:sp>
      <p:sp>
        <p:nvSpPr>
          <p:cNvPr id="27" name="Rectángulo: esquinas redondeadas 26">
            <a:extLst>
              <a:ext uri="{FF2B5EF4-FFF2-40B4-BE49-F238E27FC236}">
                <a16:creationId xmlns:a16="http://schemas.microsoft.com/office/drawing/2014/main" id="{3EABB443-7812-B879-BA4C-1403E1DE3C2F}"/>
              </a:ext>
            </a:extLst>
          </p:cNvPr>
          <p:cNvSpPr/>
          <p:nvPr/>
        </p:nvSpPr>
        <p:spPr>
          <a:xfrm>
            <a:off x="2011152" y="2450160"/>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LEN+TAB/ZAB</a:t>
            </a:r>
          </a:p>
          <a:p>
            <a:pPr algn="ctr" defTabSz="412750"/>
            <a:r>
              <a:rPr lang="es-ES" sz="1600">
                <a:solidFill>
                  <a:sysClr val="windowText" lastClr="000000"/>
                </a:solidFill>
                <a:ea typeface="Helvetica Neue Medium"/>
                <a:cs typeface="Helvetica Neue Medium"/>
                <a:sym typeface="Helvetica Neue Medium"/>
              </a:rPr>
              <a:t>(</a:t>
            </a:r>
            <a:r>
              <a:rPr lang="es-ES" sz="1600" err="1">
                <a:solidFill>
                  <a:sysClr val="windowText" lastClr="000000"/>
                </a:solidFill>
                <a:ea typeface="Helvetica Neue Medium"/>
                <a:cs typeface="Helvetica Neue Medium"/>
                <a:sym typeface="Helvetica Neue Medium"/>
              </a:rPr>
              <a:t>IC+bNAbs</a:t>
            </a:r>
            <a:r>
              <a:rPr lang="es-ES" sz="1600">
                <a:solidFill>
                  <a:sysClr val="windowText" lastClr="000000"/>
                </a:solidFill>
                <a:ea typeface="Helvetica Neue Medium"/>
                <a:cs typeface="Helvetica Neue Medium"/>
                <a:sym typeface="Helvetica Neue Medium"/>
              </a:rPr>
              <a:t>)</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2</a:t>
            </a:r>
          </a:p>
        </p:txBody>
      </p:sp>
      <p:sp>
        <p:nvSpPr>
          <p:cNvPr id="28" name="Rectángulo: esquinas redondeadas 27">
            <a:extLst>
              <a:ext uri="{FF2B5EF4-FFF2-40B4-BE49-F238E27FC236}">
                <a16:creationId xmlns:a16="http://schemas.microsoft.com/office/drawing/2014/main" id="{08A0FE99-BB5E-D5AE-4A9A-D2E4DDBCB370}"/>
              </a:ext>
            </a:extLst>
          </p:cNvPr>
          <p:cNvSpPr/>
          <p:nvPr/>
        </p:nvSpPr>
        <p:spPr>
          <a:xfrm>
            <a:off x="297592" y="5089913"/>
            <a:ext cx="1489229"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err="1">
                <a:solidFill>
                  <a:sysClr val="windowText" lastClr="000000"/>
                </a:solidFill>
                <a:ea typeface="Helvetica Neue Medium"/>
                <a:cs typeface="Helvetica Neue Medium"/>
                <a:sym typeface="Helvetica Neue Medium"/>
              </a:rPr>
              <a:t>Lotivibart</a:t>
            </a:r>
            <a:endParaRPr lang="es-ES" sz="1600">
              <a:solidFill>
                <a:sysClr val="windowText" lastClr="000000"/>
              </a:solidFill>
              <a:ea typeface="Helvetica Neue Medium"/>
              <a:cs typeface="Helvetica Neue Medium"/>
              <a:sym typeface="Helvetica Neue Medium"/>
            </a:endParaRPr>
          </a:p>
          <a:p>
            <a:pPr algn="ctr" defTabSz="412750"/>
            <a:r>
              <a:rPr lang="es-ES" sz="1600">
                <a:solidFill>
                  <a:sysClr val="windowText" lastClr="000000"/>
                </a:solidFill>
                <a:ea typeface="Helvetica Neue Medium"/>
                <a:cs typeface="Helvetica Neue Medium"/>
                <a:sym typeface="Helvetica Neue Medium"/>
              </a:rPr>
              <a:t>(</a:t>
            </a:r>
            <a:r>
              <a:rPr lang="es-ES" sz="1600" err="1">
                <a:solidFill>
                  <a:sysClr val="windowText" lastClr="000000"/>
                </a:solidFill>
                <a:ea typeface="Helvetica Neue Medium"/>
                <a:cs typeface="Helvetica Neue Medium"/>
                <a:sym typeface="Helvetica Neue Medium"/>
              </a:rPr>
              <a:t>bNAb</a:t>
            </a:r>
            <a:r>
              <a:rPr lang="es-ES" sz="1600">
                <a:solidFill>
                  <a:sysClr val="windowText" lastClr="000000"/>
                </a:solidFill>
                <a:ea typeface="Helvetica Neue Medium"/>
                <a:cs typeface="Helvetica Neue Medium"/>
                <a:sym typeface="Helvetica Neue Medium"/>
              </a:rPr>
              <a:t>)</a:t>
            </a:r>
          </a:p>
          <a:p>
            <a:pPr algn="ctr" defTabSz="412750"/>
            <a:r>
              <a:rPr lang="es-ES" sz="1600">
                <a:solidFill>
                  <a:sysClr val="windowText" lastClr="000000"/>
                </a:solidFill>
                <a:ea typeface="Helvetica Neue Medium"/>
                <a:cs typeface="Helvetica Neue Medium"/>
                <a:sym typeface="Helvetica Neue Medium"/>
              </a:rPr>
              <a:t>c/4-6m</a:t>
            </a:r>
          </a:p>
          <a:p>
            <a:pPr algn="ctr" defTabSz="412750"/>
            <a:r>
              <a:rPr lang="es-ES" sz="1600">
                <a:solidFill>
                  <a:sysClr val="windowText" lastClr="000000"/>
                </a:solidFill>
                <a:ea typeface="Helvetica Neue Medium"/>
                <a:cs typeface="Helvetica Neue Medium"/>
                <a:sym typeface="Helvetica Neue Medium"/>
              </a:rPr>
              <a:t>Fase 2</a:t>
            </a:r>
          </a:p>
        </p:txBody>
      </p:sp>
      <p:sp>
        <p:nvSpPr>
          <p:cNvPr id="29" name="Rectángulo: esquinas redondeadas 28">
            <a:extLst>
              <a:ext uri="{FF2B5EF4-FFF2-40B4-BE49-F238E27FC236}">
                <a16:creationId xmlns:a16="http://schemas.microsoft.com/office/drawing/2014/main" id="{7BF224DE-CAD7-5B30-412D-4F8F2ED16D8E}"/>
              </a:ext>
            </a:extLst>
          </p:cNvPr>
          <p:cNvSpPr/>
          <p:nvPr/>
        </p:nvSpPr>
        <p:spPr>
          <a:xfrm>
            <a:off x="2011152" y="5089913"/>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VH-184</a:t>
            </a:r>
          </a:p>
          <a:p>
            <a:pPr algn="ctr" defTabSz="412750"/>
            <a:r>
              <a:rPr lang="es-ES" sz="1600">
                <a:solidFill>
                  <a:sysClr val="windowText" lastClr="000000"/>
                </a:solidFill>
                <a:ea typeface="Helvetica Neue Medium"/>
                <a:cs typeface="Helvetica Neue Medium"/>
                <a:sym typeface="Helvetica Neue Medium"/>
              </a:rPr>
              <a:t>(INI)</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1-2</a:t>
            </a:r>
          </a:p>
        </p:txBody>
      </p:sp>
      <p:sp>
        <p:nvSpPr>
          <p:cNvPr id="30" name="Rectángulo: esquinas redondeadas 29">
            <a:extLst>
              <a:ext uri="{FF2B5EF4-FFF2-40B4-BE49-F238E27FC236}">
                <a16:creationId xmlns:a16="http://schemas.microsoft.com/office/drawing/2014/main" id="{C62EC9D6-0445-449F-6259-97F4CCFDBC0E}"/>
              </a:ext>
            </a:extLst>
          </p:cNvPr>
          <p:cNvSpPr/>
          <p:nvPr/>
        </p:nvSpPr>
        <p:spPr>
          <a:xfrm>
            <a:off x="2011152" y="3764136"/>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VH-499</a:t>
            </a:r>
          </a:p>
          <a:p>
            <a:pPr algn="ctr" defTabSz="412750"/>
            <a:r>
              <a:rPr lang="es-ES" sz="1600">
                <a:solidFill>
                  <a:sysClr val="windowText" lastClr="000000"/>
                </a:solidFill>
                <a:ea typeface="Helvetica Neue Medium"/>
                <a:cs typeface="Helvetica Neue Medium"/>
                <a:sym typeface="Helvetica Neue Medium"/>
              </a:rPr>
              <a:t>(IC)</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1-2</a:t>
            </a:r>
          </a:p>
        </p:txBody>
      </p:sp>
      <p:sp>
        <p:nvSpPr>
          <p:cNvPr id="31" name="Rectángulo: esquinas redondeadas 30">
            <a:extLst>
              <a:ext uri="{FF2B5EF4-FFF2-40B4-BE49-F238E27FC236}">
                <a16:creationId xmlns:a16="http://schemas.microsoft.com/office/drawing/2014/main" id="{EB41C8FF-1C50-BC0C-51FC-D738C044300D}"/>
              </a:ext>
            </a:extLst>
          </p:cNvPr>
          <p:cNvSpPr/>
          <p:nvPr/>
        </p:nvSpPr>
        <p:spPr>
          <a:xfrm>
            <a:off x="297598" y="3766782"/>
            <a:ext cx="1489227"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GS-3242</a:t>
            </a:r>
          </a:p>
          <a:p>
            <a:pPr algn="ctr" defTabSz="412750"/>
            <a:r>
              <a:rPr lang="es-ES" sz="1600">
                <a:solidFill>
                  <a:sysClr val="windowText" lastClr="000000"/>
                </a:solidFill>
                <a:ea typeface="Helvetica Neue Medium"/>
                <a:cs typeface="Helvetica Neue Medium"/>
                <a:sym typeface="Helvetica Neue Medium"/>
              </a:rPr>
              <a:t>(INI)</a:t>
            </a:r>
          </a:p>
          <a:p>
            <a:pPr algn="ctr" defTabSz="412750"/>
            <a:r>
              <a:rPr lang="es-ES" sz="1600">
                <a:solidFill>
                  <a:sysClr val="windowText" lastClr="000000"/>
                </a:solidFill>
                <a:ea typeface="Helvetica Neue Medium"/>
                <a:cs typeface="Helvetica Neue Medium"/>
                <a:sym typeface="Helvetica Neue Medium"/>
              </a:rPr>
              <a:t>c/4-6m</a:t>
            </a:r>
          </a:p>
          <a:p>
            <a:pPr algn="ctr" defTabSz="412750"/>
            <a:r>
              <a:rPr lang="es-ES" sz="1600">
                <a:solidFill>
                  <a:sysClr val="windowText" lastClr="000000"/>
                </a:solidFill>
                <a:ea typeface="Helvetica Neue Medium"/>
                <a:cs typeface="Helvetica Neue Medium"/>
                <a:sym typeface="Helvetica Neue Medium"/>
              </a:rPr>
              <a:t>Fase 1</a:t>
            </a:r>
          </a:p>
        </p:txBody>
      </p:sp>
      <p:sp>
        <p:nvSpPr>
          <p:cNvPr id="32" name="Rectángulo: esquinas redondeadas 31">
            <a:extLst>
              <a:ext uri="{FF2B5EF4-FFF2-40B4-BE49-F238E27FC236}">
                <a16:creationId xmlns:a16="http://schemas.microsoft.com/office/drawing/2014/main" id="{04C718D0-B916-B296-DD25-33D3D6C3E08B}"/>
              </a:ext>
            </a:extLst>
          </p:cNvPr>
          <p:cNvSpPr/>
          <p:nvPr/>
        </p:nvSpPr>
        <p:spPr>
          <a:xfrm>
            <a:off x="3724713" y="2450160"/>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VH-310</a:t>
            </a:r>
          </a:p>
          <a:p>
            <a:pPr algn="ctr" defTabSz="412750"/>
            <a:r>
              <a:rPr lang="es-ES" sz="1600">
                <a:solidFill>
                  <a:sysClr val="windowText" lastClr="000000"/>
                </a:solidFill>
                <a:ea typeface="Helvetica Neue Medium"/>
                <a:cs typeface="Helvetica Neue Medium"/>
                <a:sym typeface="Helvetica Neue Medium"/>
              </a:rPr>
              <a:t>(INI)</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1</a:t>
            </a:r>
          </a:p>
        </p:txBody>
      </p:sp>
      <p:sp>
        <p:nvSpPr>
          <p:cNvPr id="4" name="Rectángulo: esquinas redondeadas 3">
            <a:extLst>
              <a:ext uri="{FF2B5EF4-FFF2-40B4-BE49-F238E27FC236}">
                <a16:creationId xmlns:a16="http://schemas.microsoft.com/office/drawing/2014/main" id="{600EE661-B2F6-01EB-76FE-90B8A735B43F}"/>
              </a:ext>
            </a:extLst>
          </p:cNvPr>
          <p:cNvSpPr/>
          <p:nvPr/>
        </p:nvSpPr>
        <p:spPr>
          <a:xfrm>
            <a:off x="3724713" y="3766782"/>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10E8.4/</a:t>
            </a:r>
            <a:r>
              <a:rPr lang="es-ES" sz="1600" err="1">
                <a:solidFill>
                  <a:sysClr val="windowText" lastClr="000000"/>
                </a:solidFill>
                <a:ea typeface="Helvetica Neue Medium"/>
                <a:cs typeface="Helvetica Neue Medium"/>
                <a:sym typeface="Helvetica Neue Medium"/>
              </a:rPr>
              <a:t>iMab</a:t>
            </a:r>
            <a:endParaRPr lang="es-ES" sz="1600">
              <a:solidFill>
                <a:sysClr val="windowText" lastClr="000000"/>
              </a:solidFill>
              <a:ea typeface="Helvetica Neue Medium"/>
              <a:cs typeface="Helvetica Neue Medium"/>
              <a:sym typeface="Helvetica Neue Medium"/>
            </a:endParaRPr>
          </a:p>
          <a:p>
            <a:pPr algn="ctr" defTabSz="412750"/>
            <a:r>
              <a:rPr lang="es-ES" sz="1600">
                <a:solidFill>
                  <a:sysClr val="windowText" lastClr="000000"/>
                </a:solidFill>
                <a:ea typeface="Helvetica Neue Medium"/>
                <a:cs typeface="Helvetica Neue Medium"/>
                <a:sym typeface="Helvetica Neue Medium"/>
              </a:rPr>
              <a:t>A. </a:t>
            </a:r>
            <a:r>
              <a:rPr lang="es-ES" sz="1600" err="1">
                <a:solidFill>
                  <a:sysClr val="windowText" lastClr="000000"/>
                </a:solidFill>
                <a:ea typeface="Helvetica Neue Medium"/>
                <a:cs typeface="Helvetica Neue Medium"/>
                <a:sym typeface="Helvetica Neue Medium"/>
              </a:rPr>
              <a:t>biespecífico</a:t>
            </a:r>
            <a:endParaRPr lang="es-ES" sz="1600">
              <a:solidFill>
                <a:sysClr val="windowText" lastClr="000000"/>
              </a:solidFill>
              <a:ea typeface="Helvetica Neue Medium"/>
              <a:cs typeface="Helvetica Neue Medium"/>
              <a:sym typeface="Helvetica Neue Medium"/>
            </a:endParaRPr>
          </a:p>
          <a:p>
            <a:pPr algn="ctr" defTabSz="412750"/>
            <a:r>
              <a:rPr lang="es-ES" sz="1600">
                <a:solidFill>
                  <a:sysClr val="windowText" lastClr="000000"/>
                </a:solidFill>
                <a:ea typeface="Helvetica Neue Medium"/>
                <a:cs typeface="Helvetica Neue Medium"/>
                <a:sym typeface="Helvetica Neue Medium"/>
              </a:rPr>
              <a:t>??</a:t>
            </a:r>
          </a:p>
          <a:p>
            <a:pPr algn="ctr" defTabSz="412750"/>
            <a:r>
              <a:rPr lang="es-ES" sz="1600">
                <a:solidFill>
                  <a:sysClr val="windowText" lastClr="000000"/>
                </a:solidFill>
                <a:ea typeface="Helvetica Neue Medium"/>
                <a:cs typeface="Helvetica Neue Medium"/>
                <a:sym typeface="Helvetica Neue Medium"/>
              </a:rPr>
              <a:t>Fase 1</a:t>
            </a:r>
          </a:p>
        </p:txBody>
      </p:sp>
    </p:spTree>
    <p:extLst>
      <p:ext uri="{BB962C8B-B14F-4D97-AF65-F5344CB8AC3E}">
        <p14:creationId xmlns:p14="http://schemas.microsoft.com/office/powerpoint/2010/main" val="3680779624"/>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65073-F8EC-ABDB-6682-D3A1AA72A01F}"/>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C93C6F2F-697A-43B7-1D1E-F7EF31F094D6}"/>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sp>
        <p:nvSpPr>
          <p:cNvPr id="2" name="QuadreDeText 9">
            <a:extLst>
              <a:ext uri="{FF2B5EF4-FFF2-40B4-BE49-F238E27FC236}">
                <a16:creationId xmlns:a16="http://schemas.microsoft.com/office/drawing/2014/main" id="{AE18D5B5-12E5-D91D-AE68-4ECFD7563637}"/>
              </a:ext>
            </a:extLst>
          </p:cNvPr>
          <p:cNvSpPr txBox="1"/>
          <p:nvPr/>
        </p:nvSpPr>
        <p:spPr>
          <a:xfrm>
            <a:off x="5503383" y="1198258"/>
            <a:ext cx="6391024" cy="603396"/>
          </a:xfrm>
          <a:prstGeom prst="rect">
            <a:avLst/>
          </a:prstGeom>
          <a:solidFill>
            <a:schemeClr val="accent1">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400" b="1"/>
              <a:t>GS-3242</a:t>
            </a:r>
          </a:p>
        </p:txBody>
      </p:sp>
      <p:sp>
        <p:nvSpPr>
          <p:cNvPr id="3" name="QuadreDeText 9">
            <a:extLst>
              <a:ext uri="{FF2B5EF4-FFF2-40B4-BE49-F238E27FC236}">
                <a16:creationId xmlns:a16="http://schemas.microsoft.com/office/drawing/2014/main" id="{22746BC1-0E21-6E8F-C796-719EC2D1EE2F}"/>
              </a:ext>
            </a:extLst>
          </p:cNvPr>
          <p:cNvSpPr txBox="1"/>
          <p:nvPr/>
        </p:nvSpPr>
        <p:spPr>
          <a:xfrm>
            <a:off x="5503382" y="1910319"/>
            <a:ext cx="6391025" cy="464896"/>
          </a:xfrm>
          <a:prstGeom prst="rect">
            <a:avLst/>
          </a:prstGeom>
          <a:solidFill>
            <a:srgbClr val="E5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marL="342900" indent="-342900">
              <a:spcBef>
                <a:spcPts val="300"/>
              </a:spcBef>
              <a:spcAft>
                <a:spcPts val="300"/>
              </a:spcAft>
              <a:buFontTx/>
              <a:buChar char="-"/>
            </a:pPr>
            <a:r>
              <a:rPr lang="es-ES" sz="2000"/>
              <a:t>INI</a:t>
            </a:r>
          </a:p>
        </p:txBody>
      </p:sp>
      <p:sp>
        <p:nvSpPr>
          <p:cNvPr id="4" name="QuadreDeText 9">
            <a:extLst>
              <a:ext uri="{FF2B5EF4-FFF2-40B4-BE49-F238E27FC236}">
                <a16:creationId xmlns:a16="http://schemas.microsoft.com/office/drawing/2014/main" id="{9783E586-92C9-D1EB-74BB-3DB1F407EC76}"/>
              </a:ext>
            </a:extLst>
          </p:cNvPr>
          <p:cNvSpPr txBox="1"/>
          <p:nvPr/>
        </p:nvSpPr>
        <p:spPr>
          <a:xfrm>
            <a:off x="5503381" y="2479404"/>
            <a:ext cx="6391025" cy="1542114"/>
          </a:xfrm>
          <a:prstGeom prst="rect">
            <a:avLst/>
          </a:prstGeom>
          <a:solidFill>
            <a:schemeClr val="bg1"/>
          </a:solidFill>
          <a:ln w="12700" cap="flat">
            <a:solidFill>
              <a:schemeClr val="accent1">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300"/>
              </a:spcBef>
              <a:spcAft>
                <a:spcPts val="300"/>
              </a:spcAft>
            </a:pPr>
            <a:r>
              <a:rPr lang="es-ES" sz="2000" b="1" u="sng"/>
              <a:t>EC Fase 1</a:t>
            </a:r>
            <a:r>
              <a:rPr lang="es-ES" sz="2000"/>
              <a:t>: GS-3242 </a:t>
            </a:r>
            <a:r>
              <a:rPr lang="es-ES" sz="2000" err="1"/>
              <a:t>vo</a:t>
            </a:r>
            <a:r>
              <a:rPr lang="es-ES" sz="2000"/>
              <a:t> – 1a (</a:t>
            </a:r>
            <a:r>
              <a:rPr lang="es-ES" sz="2000" err="1"/>
              <a:t>PsV</a:t>
            </a:r>
            <a:r>
              <a:rPr lang="es-ES" sz="2000"/>
              <a:t>) 400-2400 mg (n= 23), 1b PWH D1+D2 175-450-900 mg (n=20)</a:t>
            </a:r>
          </a:p>
          <a:p>
            <a:pPr marL="285750" indent="-285750">
              <a:spcBef>
                <a:spcPts val="300"/>
              </a:spcBef>
              <a:spcAft>
                <a:spcPts val="300"/>
              </a:spcAft>
              <a:buFontTx/>
              <a:buChar char="-"/>
            </a:pPr>
            <a:r>
              <a:rPr lang="es-ES" sz="2000"/>
              <a:t>Efectivo en ↓ CV  (D11 -2,01 a -2,41 log</a:t>
            </a:r>
            <a:r>
              <a:rPr lang="es-ES" sz="2000" baseline="-25000"/>
              <a:t>10</a:t>
            </a:r>
            <a:r>
              <a:rPr lang="es-ES" sz="2000"/>
              <a:t> c/mL) </a:t>
            </a:r>
          </a:p>
          <a:p>
            <a:pPr marL="285750" indent="-285750">
              <a:spcBef>
                <a:spcPts val="300"/>
              </a:spcBef>
              <a:spcAft>
                <a:spcPts val="300"/>
              </a:spcAft>
              <a:buFontTx/>
              <a:buChar char="-"/>
            </a:pPr>
            <a:r>
              <a:rPr lang="es-ES" sz="2000"/>
              <a:t>Bien tolerado y seguro (solo 1 AE relacionado)</a:t>
            </a:r>
          </a:p>
        </p:txBody>
      </p:sp>
      <p:sp>
        <p:nvSpPr>
          <p:cNvPr id="5" name="QuadreDeText 9">
            <a:extLst>
              <a:ext uri="{FF2B5EF4-FFF2-40B4-BE49-F238E27FC236}">
                <a16:creationId xmlns:a16="http://schemas.microsoft.com/office/drawing/2014/main" id="{DD83FB27-8DC2-B010-AAC9-E43876F2AC90}"/>
              </a:ext>
            </a:extLst>
          </p:cNvPr>
          <p:cNvSpPr txBox="1"/>
          <p:nvPr/>
        </p:nvSpPr>
        <p:spPr>
          <a:xfrm>
            <a:off x="5503383" y="5494035"/>
            <a:ext cx="6391024" cy="849617"/>
          </a:xfrm>
          <a:prstGeom prst="rect">
            <a:avLst/>
          </a:prstGeom>
          <a:solidFill>
            <a:srgbClr val="E5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marL="342900" indent="-342900">
              <a:spcBef>
                <a:spcPts val="300"/>
              </a:spcBef>
              <a:spcAft>
                <a:spcPts val="300"/>
              </a:spcAft>
              <a:buFontTx/>
              <a:buChar char="-"/>
            </a:pPr>
            <a:r>
              <a:rPr lang="es-ES" sz="2000" b="1">
                <a:solidFill>
                  <a:schemeClr val="accent1">
                    <a:lumMod val="75000"/>
                  </a:schemeClr>
                </a:solidFill>
              </a:rPr>
              <a:t>Pendiente iniciar EC Fase 2</a:t>
            </a:r>
          </a:p>
          <a:p>
            <a:pPr marL="342900" indent="-342900">
              <a:spcBef>
                <a:spcPts val="300"/>
              </a:spcBef>
              <a:spcAft>
                <a:spcPts val="300"/>
              </a:spcAft>
              <a:buFontTx/>
              <a:buChar char="-"/>
            </a:pPr>
            <a:r>
              <a:rPr lang="es-ES" sz="2000" b="1">
                <a:solidFill>
                  <a:schemeClr val="accent1">
                    <a:lumMod val="75000"/>
                  </a:schemeClr>
                </a:solidFill>
              </a:rPr>
              <a:t>Potencial para combinar con LEN</a:t>
            </a:r>
          </a:p>
        </p:txBody>
      </p:sp>
      <p:sp>
        <p:nvSpPr>
          <p:cNvPr id="6" name="CuadroTexto 5">
            <a:extLst>
              <a:ext uri="{FF2B5EF4-FFF2-40B4-BE49-F238E27FC236}">
                <a16:creationId xmlns:a16="http://schemas.microsoft.com/office/drawing/2014/main" id="{33082074-567A-5FE2-795E-BBDD8FB2C6F5}"/>
              </a:ext>
            </a:extLst>
          </p:cNvPr>
          <p:cNvSpPr txBox="1"/>
          <p:nvPr/>
        </p:nvSpPr>
        <p:spPr>
          <a:xfrm>
            <a:off x="3752788" y="6431280"/>
            <a:ext cx="8209991" cy="1744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1219169"/>
            <a:r>
              <a:rPr lang="fr-FR" sz="800">
                <a:solidFill>
                  <a:schemeClr val="bg1">
                    <a:lumMod val="50000"/>
                  </a:schemeClr>
                </a:solidFill>
                <a:latin typeface="+mn-lt"/>
                <a:ea typeface="+mn-ea"/>
                <a:cs typeface="+mn-cs"/>
                <a:sym typeface="Helvetica Neue"/>
              </a:rPr>
              <a:t>Gupta S et al, CROI 2026, Oral </a:t>
            </a:r>
            <a:r>
              <a:rPr lang="fr-FR" sz="800" err="1">
                <a:solidFill>
                  <a:schemeClr val="bg1">
                    <a:lumMod val="50000"/>
                  </a:schemeClr>
                </a:solidFill>
                <a:latin typeface="+mn-lt"/>
                <a:ea typeface="+mn-ea"/>
                <a:cs typeface="+mn-cs"/>
                <a:sym typeface="Helvetica Neue"/>
              </a:rPr>
              <a:t>presentation</a:t>
            </a:r>
            <a:r>
              <a:rPr lang="fr-FR" sz="800">
                <a:solidFill>
                  <a:schemeClr val="bg1">
                    <a:lumMod val="50000"/>
                  </a:schemeClr>
                </a:solidFill>
                <a:latin typeface="+mn-lt"/>
                <a:ea typeface="+mn-ea"/>
                <a:cs typeface="+mn-cs"/>
                <a:sym typeface="Helvetica Neue"/>
              </a:rPr>
              <a:t> 174.</a:t>
            </a:r>
            <a:endParaRPr lang="es-ES" sz="800">
              <a:solidFill>
                <a:schemeClr val="bg1">
                  <a:lumMod val="50000"/>
                </a:schemeClr>
              </a:solidFill>
              <a:latin typeface="+mn-lt"/>
              <a:ea typeface="+mn-ea"/>
              <a:cs typeface="+mn-cs"/>
              <a:sym typeface="Helvetica Neue"/>
            </a:endParaRPr>
          </a:p>
        </p:txBody>
      </p:sp>
      <p:sp>
        <p:nvSpPr>
          <p:cNvPr id="24" name="Rectángulo 23">
            <a:extLst>
              <a:ext uri="{FF2B5EF4-FFF2-40B4-BE49-F238E27FC236}">
                <a16:creationId xmlns:a16="http://schemas.microsoft.com/office/drawing/2014/main" id="{CACA1DF7-ADE1-EF55-7619-99F593F07FAC}"/>
              </a:ext>
            </a:extLst>
          </p:cNvPr>
          <p:cNvSpPr/>
          <p:nvPr/>
        </p:nvSpPr>
        <p:spPr>
          <a:xfrm>
            <a:off x="297598" y="1495406"/>
            <a:ext cx="4916341" cy="512961"/>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spcBef>
                <a:spcPts val="600"/>
              </a:spcBef>
              <a:spcAft>
                <a:spcPts val="600"/>
              </a:spcAft>
            </a:pPr>
            <a:r>
              <a:rPr lang="es-ES" sz="2000" b="1">
                <a:solidFill>
                  <a:schemeClr val="tx1"/>
                </a:solidFill>
                <a:ea typeface="Helvetica Neue Medium"/>
                <a:cs typeface="Helvetica Neue Medium"/>
                <a:sym typeface="Helvetica Neue Medium"/>
              </a:rPr>
              <a:t>Inyectable LA</a:t>
            </a:r>
          </a:p>
        </p:txBody>
      </p:sp>
      <p:sp>
        <p:nvSpPr>
          <p:cNvPr id="25" name="Rectángulo: esquinas redondeadas 24">
            <a:extLst>
              <a:ext uri="{FF2B5EF4-FFF2-40B4-BE49-F238E27FC236}">
                <a16:creationId xmlns:a16="http://schemas.microsoft.com/office/drawing/2014/main" id="{C30BCE44-115C-99DA-0ADD-C6F6F66AC811}"/>
              </a:ext>
            </a:extLst>
          </p:cNvPr>
          <p:cNvSpPr/>
          <p:nvPr/>
        </p:nvSpPr>
        <p:spPr>
          <a:xfrm>
            <a:off x="297595" y="2438360"/>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CAB+RPV ULA</a:t>
            </a:r>
          </a:p>
          <a:p>
            <a:pPr algn="ctr" defTabSz="412750"/>
            <a:r>
              <a:rPr lang="es-ES" sz="1600">
                <a:solidFill>
                  <a:sysClr val="windowText" lastClr="000000"/>
                </a:solidFill>
                <a:ea typeface="Helvetica Neue Medium"/>
                <a:cs typeface="Helvetica Neue Medium"/>
                <a:sym typeface="Helvetica Neue Medium"/>
              </a:rPr>
              <a:t>(INI/ITINAN)</a:t>
            </a:r>
          </a:p>
          <a:p>
            <a:pPr algn="ctr" defTabSz="412750"/>
            <a:r>
              <a:rPr lang="es-ES" sz="1600">
                <a:solidFill>
                  <a:sysClr val="windowText" lastClr="000000"/>
                </a:solidFill>
                <a:ea typeface="Helvetica Neue Medium"/>
                <a:cs typeface="Helvetica Neue Medium"/>
                <a:sym typeface="Helvetica Neue Medium"/>
              </a:rPr>
              <a:t>c/4m</a:t>
            </a:r>
          </a:p>
          <a:p>
            <a:pPr algn="ctr" defTabSz="412750"/>
            <a:r>
              <a:rPr lang="es-ES" sz="1600">
                <a:solidFill>
                  <a:sysClr val="windowText" lastClr="000000"/>
                </a:solidFill>
                <a:ea typeface="Helvetica Neue Medium"/>
                <a:cs typeface="Helvetica Neue Medium"/>
                <a:sym typeface="Helvetica Neue Medium"/>
              </a:rPr>
              <a:t>Fase 3</a:t>
            </a:r>
          </a:p>
        </p:txBody>
      </p:sp>
      <p:sp>
        <p:nvSpPr>
          <p:cNvPr id="26" name="Rectángulo: esquinas redondeadas 25">
            <a:extLst>
              <a:ext uri="{FF2B5EF4-FFF2-40B4-BE49-F238E27FC236}">
                <a16:creationId xmlns:a16="http://schemas.microsoft.com/office/drawing/2014/main" id="{D08036B7-9D34-A94C-F4B2-D0AEC3FC20CE}"/>
              </a:ext>
            </a:extLst>
          </p:cNvPr>
          <p:cNvSpPr/>
          <p:nvPr/>
        </p:nvSpPr>
        <p:spPr>
          <a:xfrm>
            <a:off x="2011152" y="2450160"/>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LEN+TAB/ZAB</a:t>
            </a:r>
          </a:p>
          <a:p>
            <a:pPr algn="ctr" defTabSz="412750"/>
            <a:r>
              <a:rPr lang="es-ES" sz="1600">
                <a:solidFill>
                  <a:sysClr val="windowText" lastClr="000000"/>
                </a:solidFill>
                <a:ea typeface="Helvetica Neue Medium"/>
                <a:cs typeface="Helvetica Neue Medium"/>
                <a:sym typeface="Helvetica Neue Medium"/>
              </a:rPr>
              <a:t>(</a:t>
            </a:r>
            <a:r>
              <a:rPr lang="es-ES" sz="1600" err="1">
                <a:solidFill>
                  <a:sysClr val="windowText" lastClr="000000"/>
                </a:solidFill>
                <a:ea typeface="Helvetica Neue Medium"/>
                <a:cs typeface="Helvetica Neue Medium"/>
                <a:sym typeface="Helvetica Neue Medium"/>
              </a:rPr>
              <a:t>IC+bNAbs</a:t>
            </a:r>
            <a:r>
              <a:rPr lang="es-ES" sz="1600">
                <a:solidFill>
                  <a:sysClr val="windowText" lastClr="000000"/>
                </a:solidFill>
                <a:ea typeface="Helvetica Neue Medium"/>
                <a:cs typeface="Helvetica Neue Medium"/>
                <a:sym typeface="Helvetica Neue Medium"/>
              </a:rPr>
              <a:t>)</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2</a:t>
            </a:r>
          </a:p>
        </p:txBody>
      </p:sp>
      <p:sp>
        <p:nvSpPr>
          <p:cNvPr id="27" name="Rectángulo: esquinas redondeadas 26">
            <a:extLst>
              <a:ext uri="{FF2B5EF4-FFF2-40B4-BE49-F238E27FC236}">
                <a16:creationId xmlns:a16="http://schemas.microsoft.com/office/drawing/2014/main" id="{0D063EA7-8FD6-4A34-318D-5FABA0C0E208}"/>
              </a:ext>
            </a:extLst>
          </p:cNvPr>
          <p:cNvSpPr/>
          <p:nvPr/>
        </p:nvSpPr>
        <p:spPr>
          <a:xfrm>
            <a:off x="297592" y="5089913"/>
            <a:ext cx="1489229"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err="1">
                <a:solidFill>
                  <a:sysClr val="windowText" lastClr="000000"/>
                </a:solidFill>
                <a:ea typeface="Helvetica Neue Medium"/>
                <a:cs typeface="Helvetica Neue Medium"/>
                <a:sym typeface="Helvetica Neue Medium"/>
              </a:rPr>
              <a:t>Lotivibart</a:t>
            </a:r>
            <a:endParaRPr lang="es-ES" sz="1600">
              <a:solidFill>
                <a:sysClr val="windowText" lastClr="000000"/>
              </a:solidFill>
              <a:ea typeface="Helvetica Neue Medium"/>
              <a:cs typeface="Helvetica Neue Medium"/>
              <a:sym typeface="Helvetica Neue Medium"/>
            </a:endParaRPr>
          </a:p>
          <a:p>
            <a:pPr algn="ctr" defTabSz="412750"/>
            <a:r>
              <a:rPr lang="es-ES" sz="1600">
                <a:solidFill>
                  <a:sysClr val="windowText" lastClr="000000"/>
                </a:solidFill>
                <a:ea typeface="Helvetica Neue Medium"/>
                <a:cs typeface="Helvetica Neue Medium"/>
                <a:sym typeface="Helvetica Neue Medium"/>
              </a:rPr>
              <a:t>(</a:t>
            </a:r>
            <a:r>
              <a:rPr lang="es-ES" sz="1600" err="1">
                <a:solidFill>
                  <a:sysClr val="windowText" lastClr="000000"/>
                </a:solidFill>
                <a:ea typeface="Helvetica Neue Medium"/>
                <a:cs typeface="Helvetica Neue Medium"/>
                <a:sym typeface="Helvetica Neue Medium"/>
              </a:rPr>
              <a:t>bNAb</a:t>
            </a:r>
            <a:r>
              <a:rPr lang="es-ES" sz="1600">
                <a:solidFill>
                  <a:sysClr val="windowText" lastClr="000000"/>
                </a:solidFill>
                <a:ea typeface="Helvetica Neue Medium"/>
                <a:cs typeface="Helvetica Neue Medium"/>
                <a:sym typeface="Helvetica Neue Medium"/>
              </a:rPr>
              <a:t>)</a:t>
            </a:r>
          </a:p>
          <a:p>
            <a:pPr algn="ctr" defTabSz="412750"/>
            <a:r>
              <a:rPr lang="es-ES" sz="1600">
                <a:solidFill>
                  <a:sysClr val="windowText" lastClr="000000"/>
                </a:solidFill>
                <a:ea typeface="Helvetica Neue Medium"/>
                <a:cs typeface="Helvetica Neue Medium"/>
                <a:sym typeface="Helvetica Neue Medium"/>
              </a:rPr>
              <a:t>c/4-6m</a:t>
            </a:r>
          </a:p>
          <a:p>
            <a:pPr algn="ctr" defTabSz="412750"/>
            <a:r>
              <a:rPr lang="es-ES" sz="1600">
                <a:solidFill>
                  <a:sysClr val="windowText" lastClr="000000"/>
                </a:solidFill>
                <a:ea typeface="Helvetica Neue Medium"/>
                <a:cs typeface="Helvetica Neue Medium"/>
                <a:sym typeface="Helvetica Neue Medium"/>
              </a:rPr>
              <a:t>Fase 2</a:t>
            </a:r>
          </a:p>
        </p:txBody>
      </p:sp>
      <p:sp>
        <p:nvSpPr>
          <p:cNvPr id="28" name="Rectángulo: esquinas redondeadas 27">
            <a:extLst>
              <a:ext uri="{FF2B5EF4-FFF2-40B4-BE49-F238E27FC236}">
                <a16:creationId xmlns:a16="http://schemas.microsoft.com/office/drawing/2014/main" id="{873F330C-1BB7-232F-ABA4-D4D154BF7C0A}"/>
              </a:ext>
            </a:extLst>
          </p:cNvPr>
          <p:cNvSpPr/>
          <p:nvPr/>
        </p:nvSpPr>
        <p:spPr>
          <a:xfrm>
            <a:off x="2011152" y="5089913"/>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VH-184</a:t>
            </a:r>
          </a:p>
          <a:p>
            <a:pPr algn="ctr" defTabSz="412750"/>
            <a:r>
              <a:rPr lang="es-ES" sz="1600">
                <a:solidFill>
                  <a:sysClr val="windowText" lastClr="000000"/>
                </a:solidFill>
                <a:ea typeface="Helvetica Neue Medium"/>
                <a:cs typeface="Helvetica Neue Medium"/>
                <a:sym typeface="Helvetica Neue Medium"/>
              </a:rPr>
              <a:t>(INI)</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1-2</a:t>
            </a:r>
          </a:p>
        </p:txBody>
      </p:sp>
      <p:sp>
        <p:nvSpPr>
          <p:cNvPr id="29" name="Rectángulo: esquinas redondeadas 28">
            <a:extLst>
              <a:ext uri="{FF2B5EF4-FFF2-40B4-BE49-F238E27FC236}">
                <a16:creationId xmlns:a16="http://schemas.microsoft.com/office/drawing/2014/main" id="{0322A00D-F732-5F8D-9477-6319F21ACCAC}"/>
              </a:ext>
            </a:extLst>
          </p:cNvPr>
          <p:cNvSpPr/>
          <p:nvPr/>
        </p:nvSpPr>
        <p:spPr>
          <a:xfrm>
            <a:off x="2011152" y="3764136"/>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VH-499</a:t>
            </a:r>
          </a:p>
          <a:p>
            <a:pPr algn="ctr" defTabSz="412750"/>
            <a:r>
              <a:rPr lang="es-ES" sz="1600">
                <a:solidFill>
                  <a:sysClr val="windowText" lastClr="000000"/>
                </a:solidFill>
                <a:ea typeface="Helvetica Neue Medium"/>
                <a:cs typeface="Helvetica Neue Medium"/>
                <a:sym typeface="Helvetica Neue Medium"/>
              </a:rPr>
              <a:t>(IC)</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1-2</a:t>
            </a:r>
          </a:p>
        </p:txBody>
      </p:sp>
      <p:sp>
        <p:nvSpPr>
          <p:cNvPr id="30" name="Rectángulo: esquinas redondeadas 29">
            <a:extLst>
              <a:ext uri="{FF2B5EF4-FFF2-40B4-BE49-F238E27FC236}">
                <a16:creationId xmlns:a16="http://schemas.microsoft.com/office/drawing/2014/main" id="{62D3841F-26DF-3BF2-8EDC-22742A4969B5}"/>
              </a:ext>
            </a:extLst>
          </p:cNvPr>
          <p:cNvSpPr/>
          <p:nvPr/>
        </p:nvSpPr>
        <p:spPr>
          <a:xfrm>
            <a:off x="297598" y="3766782"/>
            <a:ext cx="1489227" cy="1146413"/>
          </a:xfrm>
          <a:prstGeom prst="roundRect">
            <a:avLst/>
          </a:prstGeom>
          <a:solidFill>
            <a:schemeClr val="bg1">
              <a:lumMod val="95000"/>
            </a:schemeClr>
          </a:solidFill>
          <a:ln w="38100" cap="flat">
            <a:solidFill>
              <a:schemeClr val="accent1">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GS-3242</a:t>
            </a:r>
          </a:p>
          <a:p>
            <a:pPr algn="ctr" defTabSz="412750"/>
            <a:r>
              <a:rPr lang="es-ES" sz="1600">
                <a:solidFill>
                  <a:sysClr val="windowText" lastClr="000000"/>
                </a:solidFill>
                <a:ea typeface="Helvetica Neue Medium"/>
                <a:cs typeface="Helvetica Neue Medium"/>
                <a:sym typeface="Helvetica Neue Medium"/>
              </a:rPr>
              <a:t>(INI)</a:t>
            </a:r>
          </a:p>
          <a:p>
            <a:pPr algn="ctr" defTabSz="412750"/>
            <a:r>
              <a:rPr lang="es-ES" sz="1600">
                <a:solidFill>
                  <a:sysClr val="windowText" lastClr="000000"/>
                </a:solidFill>
                <a:ea typeface="Helvetica Neue Medium"/>
                <a:cs typeface="Helvetica Neue Medium"/>
                <a:sym typeface="Helvetica Neue Medium"/>
              </a:rPr>
              <a:t>c/4-6m</a:t>
            </a:r>
          </a:p>
          <a:p>
            <a:pPr algn="ctr" defTabSz="412750"/>
            <a:r>
              <a:rPr lang="es-ES" sz="1600">
                <a:solidFill>
                  <a:sysClr val="windowText" lastClr="000000"/>
                </a:solidFill>
                <a:ea typeface="Helvetica Neue Medium"/>
                <a:cs typeface="Helvetica Neue Medium"/>
                <a:sym typeface="Helvetica Neue Medium"/>
              </a:rPr>
              <a:t>Fase 1</a:t>
            </a:r>
          </a:p>
        </p:txBody>
      </p:sp>
      <p:sp>
        <p:nvSpPr>
          <p:cNvPr id="31" name="Rectángulo: esquinas redondeadas 30">
            <a:extLst>
              <a:ext uri="{FF2B5EF4-FFF2-40B4-BE49-F238E27FC236}">
                <a16:creationId xmlns:a16="http://schemas.microsoft.com/office/drawing/2014/main" id="{159AB9CC-B93F-DD93-2EAF-5CE08ED78097}"/>
              </a:ext>
            </a:extLst>
          </p:cNvPr>
          <p:cNvSpPr/>
          <p:nvPr/>
        </p:nvSpPr>
        <p:spPr>
          <a:xfrm>
            <a:off x="3724713" y="2450160"/>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VH-310</a:t>
            </a:r>
          </a:p>
          <a:p>
            <a:pPr algn="ctr" defTabSz="412750"/>
            <a:r>
              <a:rPr lang="es-ES" sz="1600">
                <a:solidFill>
                  <a:sysClr val="windowText" lastClr="000000"/>
                </a:solidFill>
                <a:ea typeface="Helvetica Neue Medium"/>
                <a:cs typeface="Helvetica Neue Medium"/>
                <a:sym typeface="Helvetica Neue Medium"/>
              </a:rPr>
              <a:t>(INI)</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1</a:t>
            </a:r>
          </a:p>
        </p:txBody>
      </p:sp>
      <p:sp>
        <p:nvSpPr>
          <p:cNvPr id="7" name="Rectángulo: esquinas redondeadas 6">
            <a:extLst>
              <a:ext uri="{FF2B5EF4-FFF2-40B4-BE49-F238E27FC236}">
                <a16:creationId xmlns:a16="http://schemas.microsoft.com/office/drawing/2014/main" id="{86402591-4531-DE7A-22C1-27C58FE1D2B0}"/>
              </a:ext>
            </a:extLst>
          </p:cNvPr>
          <p:cNvSpPr/>
          <p:nvPr/>
        </p:nvSpPr>
        <p:spPr>
          <a:xfrm>
            <a:off x="3724713" y="3766782"/>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10E8.4/</a:t>
            </a:r>
            <a:r>
              <a:rPr lang="es-ES" sz="1600" err="1">
                <a:solidFill>
                  <a:sysClr val="windowText" lastClr="000000"/>
                </a:solidFill>
                <a:ea typeface="Helvetica Neue Medium"/>
                <a:cs typeface="Helvetica Neue Medium"/>
                <a:sym typeface="Helvetica Neue Medium"/>
              </a:rPr>
              <a:t>iMab</a:t>
            </a:r>
            <a:endParaRPr lang="es-ES" sz="1600">
              <a:solidFill>
                <a:sysClr val="windowText" lastClr="000000"/>
              </a:solidFill>
              <a:ea typeface="Helvetica Neue Medium"/>
              <a:cs typeface="Helvetica Neue Medium"/>
              <a:sym typeface="Helvetica Neue Medium"/>
            </a:endParaRPr>
          </a:p>
          <a:p>
            <a:pPr algn="ctr" defTabSz="412750"/>
            <a:r>
              <a:rPr lang="es-ES" sz="1600">
                <a:solidFill>
                  <a:sysClr val="windowText" lastClr="000000"/>
                </a:solidFill>
                <a:ea typeface="Helvetica Neue Medium"/>
                <a:cs typeface="Helvetica Neue Medium"/>
                <a:sym typeface="Helvetica Neue Medium"/>
              </a:rPr>
              <a:t>A. </a:t>
            </a:r>
            <a:r>
              <a:rPr lang="es-ES" sz="1600" err="1">
                <a:solidFill>
                  <a:sysClr val="windowText" lastClr="000000"/>
                </a:solidFill>
                <a:ea typeface="Helvetica Neue Medium"/>
                <a:cs typeface="Helvetica Neue Medium"/>
                <a:sym typeface="Helvetica Neue Medium"/>
              </a:rPr>
              <a:t>biespecífico</a:t>
            </a:r>
            <a:endParaRPr lang="es-ES" sz="1600">
              <a:solidFill>
                <a:sysClr val="windowText" lastClr="000000"/>
              </a:solidFill>
              <a:ea typeface="Helvetica Neue Medium"/>
              <a:cs typeface="Helvetica Neue Medium"/>
              <a:sym typeface="Helvetica Neue Medium"/>
            </a:endParaRPr>
          </a:p>
          <a:p>
            <a:pPr algn="ctr" defTabSz="412750"/>
            <a:r>
              <a:rPr lang="es-ES" sz="1600">
                <a:solidFill>
                  <a:sysClr val="windowText" lastClr="000000"/>
                </a:solidFill>
                <a:ea typeface="Helvetica Neue Medium"/>
                <a:cs typeface="Helvetica Neue Medium"/>
                <a:sym typeface="Helvetica Neue Medium"/>
              </a:rPr>
              <a:t>??</a:t>
            </a:r>
          </a:p>
          <a:p>
            <a:pPr algn="ctr" defTabSz="412750"/>
            <a:r>
              <a:rPr lang="es-ES" sz="1600">
                <a:solidFill>
                  <a:sysClr val="windowText" lastClr="000000"/>
                </a:solidFill>
                <a:ea typeface="Helvetica Neue Medium"/>
                <a:cs typeface="Helvetica Neue Medium"/>
                <a:sym typeface="Helvetica Neue Medium"/>
              </a:rPr>
              <a:t>Fase 1</a:t>
            </a:r>
          </a:p>
        </p:txBody>
      </p:sp>
    </p:spTree>
    <p:extLst>
      <p:ext uri="{BB962C8B-B14F-4D97-AF65-F5344CB8AC3E}">
        <p14:creationId xmlns:p14="http://schemas.microsoft.com/office/powerpoint/2010/main" val="1314573526"/>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BBBCC-AFB4-EF20-EC80-6E43AA42BF5C}"/>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D8351548-3321-30B1-5E65-52074C641FBB}"/>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sp>
        <p:nvSpPr>
          <p:cNvPr id="2" name="QuadreDeText 9">
            <a:extLst>
              <a:ext uri="{FF2B5EF4-FFF2-40B4-BE49-F238E27FC236}">
                <a16:creationId xmlns:a16="http://schemas.microsoft.com/office/drawing/2014/main" id="{24841785-0DAD-39EF-D048-399A2F5823C2}"/>
              </a:ext>
            </a:extLst>
          </p:cNvPr>
          <p:cNvSpPr txBox="1"/>
          <p:nvPr/>
        </p:nvSpPr>
        <p:spPr>
          <a:xfrm>
            <a:off x="5503383" y="1198258"/>
            <a:ext cx="6391024" cy="603396"/>
          </a:xfrm>
          <a:prstGeom prst="rect">
            <a:avLst/>
          </a:prstGeom>
          <a:solidFill>
            <a:schemeClr val="accent1">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400" b="1" err="1"/>
              <a:t>Lotivibart</a:t>
            </a:r>
            <a:r>
              <a:rPr lang="es-ES" sz="2400" b="1"/>
              <a:t> (N6LS)</a:t>
            </a:r>
          </a:p>
        </p:txBody>
      </p:sp>
      <p:sp>
        <p:nvSpPr>
          <p:cNvPr id="3" name="QuadreDeText 9">
            <a:extLst>
              <a:ext uri="{FF2B5EF4-FFF2-40B4-BE49-F238E27FC236}">
                <a16:creationId xmlns:a16="http://schemas.microsoft.com/office/drawing/2014/main" id="{835EBDE3-284F-0669-916D-7E21742EF2DF}"/>
              </a:ext>
            </a:extLst>
          </p:cNvPr>
          <p:cNvSpPr txBox="1"/>
          <p:nvPr/>
        </p:nvSpPr>
        <p:spPr>
          <a:xfrm>
            <a:off x="5503383" y="1906800"/>
            <a:ext cx="6391025" cy="464896"/>
          </a:xfrm>
          <a:prstGeom prst="rect">
            <a:avLst/>
          </a:prstGeom>
          <a:solidFill>
            <a:srgbClr val="E5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marL="342900" indent="-342900">
              <a:spcBef>
                <a:spcPts val="300"/>
              </a:spcBef>
              <a:spcAft>
                <a:spcPts val="300"/>
              </a:spcAft>
              <a:buFontTx/>
              <a:buChar char="-"/>
            </a:pPr>
            <a:r>
              <a:rPr lang="es-ES" sz="2000" err="1"/>
              <a:t>bNAb</a:t>
            </a:r>
            <a:r>
              <a:rPr lang="es-ES" sz="2000"/>
              <a:t> dirigido al sitio de unión al CD4</a:t>
            </a:r>
          </a:p>
        </p:txBody>
      </p:sp>
      <p:sp>
        <p:nvSpPr>
          <p:cNvPr id="4" name="QuadreDeText 9">
            <a:extLst>
              <a:ext uri="{FF2B5EF4-FFF2-40B4-BE49-F238E27FC236}">
                <a16:creationId xmlns:a16="http://schemas.microsoft.com/office/drawing/2014/main" id="{1A816704-37CC-3067-58C5-CD90652C1652}"/>
              </a:ext>
            </a:extLst>
          </p:cNvPr>
          <p:cNvSpPr txBox="1"/>
          <p:nvPr/>
        </p:nvSpPr>
        <p:spPr>
          <a:xfrm>
            <a:off x="5503383" y="2584225"/>
            <a:ext cx="6391025" cy="2927109"/>
          </a:xfrm>
          <a:prstGeom prst="rect">
            <a:avLst/>
          </a:prstGeom>
          <a:solidFill>
            <a:schemeClr val="bg1"/>
          </a:solidFill>
          <a:ln w="12700" cap="flat">
            <a:solidFill>
              <a:schemeClr val="accent1">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300"/>
              </a:spcBef>
              <a:spcAft>
                <a:spcPts val="300"/>
              </a:spcAft>
            </a:pPr>
            <a:r>
              <a:rPr lang="es-ES" sz="2000" b="1" u="sng"/>
              <a:t>EC Fase 2b (EMBRACE)</a:t>
            </a:r>
            <a:r>
              <a:rPr lang="es-ES" sz="2000"/>
              <a:t>: </a:t>
            </a:r>
            <a:r>
              <a:rPr lang="es-ES" sz="2000" i="1"/>
              <a:t>SWITCH</a:t>
            </a:r>
            <a:r>
              <a:rPr lang="es-ES" sz="2000"/>
              <a:t>. </a:t>
            </a:r>
            <a:r>
              <a:rPr lang="es-ES" sz="2000" err="1"/>
              <a:t>Incl</a:t>
            </a:r>
            <a:r>
              <a:rPr lang="es-ES" sz="2000"/>
              <a:t>: S a LVB. LVB 60 mg/kg </a:t>
            </a:r>
            <a:r>
              <a:rPr lang="es-ES" sz="2000" err="1"/>
              <a:t>iv</a:t>
            </a:r>
            <a:r>
              <a:rPr lang="es-ES" sz="2000"/>
              <a:t> c/4m + CAB </a:t>
            </a:r>
            <a:r>
              <a:rPr lang="es-ES" sz="2000" err="1"/>
              <a:t>im</a:t>
            </a:r>
            <a:r>
              <a:rPr lang="es-ES" sz="2000"/>
              <a:t> c/mes vs. LVB 3000 mg </a:t>
            </a:r>
            <a:r>
              <a:rPr lang="es-ES" sz="2000" err="1"/>
              <a:t>sc</a:t>
            </a:r>
            <a:r>
              <a:rPr lang="es-ES" sz="2000"/>
              <a:t> + rHuPH20 </a:t>
            </a:r>
            <a:r>
              <a:rPr lang="es-ES" sz="2000" err="1"/>
              <a:t>sc</a:t>
            </a:r>
            <a:r>
              <a:rPr lang="es-ES" sz="2000"/>
              <a:t> c/4m + CAB </a:t>
            </a:r>
            <a:r>
              <a:rPr lang="es-ES" sz="2000" err="1"/>
              <a:t>im</a:t>
            </a:r>
            <a:r>
              <a:rPr lang="es-ES" sz="2000"/>
              <a:t> c/mes vs. SOC (n = 125)</a:t>
            </a:r>
          </a:p>
          <a:p>
            <a:pPr marL="285750" indent="-285750">
              <a:spcBef>
                <a:spcPts val="300"/>
              </a:spcBef>
              <a:spcAft>
                <a:spcPts val="300"/>
              </a:spcAft>
              <a:buFontTx/>
              <a:buChar char="-"/>
            </a:pPr>
            <a:r>
              <a:rPr lang="es-ES" sz="2000" u="sng"/>
              <a:t>SV M6</a:t>
            </a:r>
            <a:r>
              <a:rPr lang="es-ES" sz="2000"/>
              <a:t>: 96% (</a:t>
            </a:r>
            <a:r>
              <a:rPr lang="es-ES" sz="2000" err="1"/>
              <a:t>iv</a:t>
            </a:r>
            <a:r>
              <a:rPr lang="es-ES" sz="2000"/>
              <a:t>) vs. 88% (</a:t>
            </a:r>
            <a:r>
              <a:rPr lang="es-ES" sz="2000" err="1"/>
              <a:t>sc</a:t>
            </a:r>
            <a:r>
              <a:rPr lang="es-ES" sz="2000"/>
              <a:t>) vs. 96% SOC</a:t>
            </a:r>
          </a:p>
          <a:p>
            <a:pPr marL="285750" indent="-285750">
              <a:spcBef>
                <a:spcPts val="300"/>
              </a:spcBef>
              <a:spcAft>
                <a:spcPts val="300"/>
              </a:spcAft>
              <a:buFontTx/>
              <a:buChar char="-"/>
            </a:pPr>
            <a:r>
              <a:rPr lang="es-ES" sz="2000"/>
              <a:t>SV M12:  94% (</a:t>
            </a:r>
            <a:r>
              <a:rPr lang="es-ES" sz="2000" err="1"/>
              <a:t>iv</a:t>
            </a:r>
            <a:r>
              <a:rPr lang="es-ES" sz="2000"/>
              <a:t>) vs. 82% (</a:t>
            </a:r>
            <a:r>
              <a:rPr lang="es-ES" sz="2000" err="1"/>
              <a:t>sc</a:t>
            </a:r>
            <a:r>
              <a:rPr lang="es-ES" sz="2000"/>
              <a:t>) vs. 88% SOC</a:t>
            </a:r>
          </a:p>
          <a:p>
            <a:pPr marL="285750" indent="-285750">
              <a:spcBef>
                <a:spcPts val="300"/>
              </a:spcBef>
              <a:spcAft>
                <a:spcPts val="300"/>
              </a:spcAft>
              <a:buFontTx/>
              <a:buChar char="-"/>
            </a:pPr>
            <a:r>
              <a:rPr lang="es-ES" sz="2000" u="sng"/>
              <a:t>5 CVF (4 &lt;6m, 1 6-12m)</a:t>
            </a:r>
            <a:r>
              <a:rPr lang="es-ES" sz="2000"/>
              <a:t>: 2 </a:t>
            </a:r>
            <a:r>
              <a:rPr lang="es-ES" sz="2000" err="1"/>
              <a:t>iv</a:t>
            </a:r>
            <a:r>
              <a:rPr lang="es-ES" sz="2000"/>
              <a:t> (2 R N6LS, 0 R INI), 3 </a:t>
            </a:r>
            <a:r>
              <a:rPr lang="es-ES" sz="2000" err="1"/>
              <a:t>sc</a:t>
            </a:r>
            <a:r>
              <a:rPr lang="es-ES" sz="2000"/>
              <a:t> (2 R N6LS, 2 R INI)</a:t>
            </a:r>
          </a:p>
          <a:p>
            <a:pPr marL="285750" indent="-285750">
              <a:spcBef>
                <a:spcPts val="300"/>
              </a:spcBef>
              <a:spcAft>
                <a:spcPts val="300"/>
              </a:spcAft>
              <a:buFontTx/>
              <a:buChar char="-"/>
            </a:pPr>
            <a:r>
              <a:rPr lang="es-ES" sz="2000" u="sng"/>
              <a:t>AE</a:t>
            </a:r>
            <a:r>
              <a:rPr lang="es-ES" sz="2000"/>
              <a:t>: </a:t>
            </a:r>
            <a:r>
              <a:rPr lang="es-ES" sz="2000" err="1"/>
              <a:t>iv</a:t>
            </a:r>
            <a:r>
              <a:rPr lang="es-ES" sz="2000"/>
              <a:t> bien tolerado, </a:t>
            </a:r>
            <a:r>
              <a:rPr lang="es-ES" sz="2000" err="1"/>
              <a:t>sc</a:t>
            </a:r>
            <a:r>
              <a:rPr lang="es-ES" sz="2000"/>
              <a:t> 3 retiradas</a:t>
            </a:r>
          </a:p>
        </p:txBody>
      </p:sp>
      <p:sp>
        <p:nvSpPr>
          <p:cNvPr id="5" name="QuadreDeText 9">
            <a:extLst>
              <a:ext uri="{FF2B5EF4-FFF2-40B4-BE49-F238E27FC236}">
                <a16:creationId xmlns:a16="http://schemas.microsoft.com/office/drawing/2014/main" id="{42B3D97B-90C2-AEB3-5F11-D3A8ECCA5681}"/>
              </a:ext>
            </a:extLst>
          </p:cNvPr>
          <p:cNvSpPr txBox="1"/>
          <p:nvPr/>
        </p:nvSpPr>
        <p:spPr>
          <a:xfrm>
            <a:off x="5503383" y="5759009"/>
            <a:ext cx="6391024" cy="464896"/>
          </a:xfrm>
          <a:prstGeom prst="rect">
            <a:avLst/>
          </a:prstGeom>
          <a:solidFill>
            <a:srgbClr val="E5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marL="342900" indent="-342900">
              <a:spcBef>
                <a:spcPts val="300"/>
              </a:spcBef>
              <a:spcAft>
                <a:spcPts val="300"/>
              </a:spcAft>
              <a:buFontTx/>
              <a:buChar char="-"/>
            </a:pPr>
            <a:r>
              <a:rPr lang="pt-BR" sz="2000" b="1">
                <a:solidFill>
                  <a:schemeClr val="accent1">
                    <a:lumMod val="75000"/>
                  </a:schemeClr>
                </a:solidFill>
              </a:rPr>
              <a:t>Futuro: N6LS </a:t>
            </a:r>
            <a:r>
              <a:rPr lang="pt-BR" sz="2000" b="1" err="1">
                <a:solidFill>
                  <a:schemeClr val="accent1">
                    <a:lumMod val="75000"/>
                  </a:schemeClr>
                </a:solidFill>
              </a:rPr>
              <a:t>iv</a:t>
            </a:r>
            <a:r>
              <a:rPr lang="pt-BR" sz="2000" b="1">
                <a:solidFill>
                  <a:schemeClr val="accent1">
                    <a:lumMod val="75000"/>
                  </a:schemeClr>
                </a:solidFill>
              </a:rPr>
              <a:t> c/6m + CAB </a:t>
            </a:r>
            <a:r>
              <a:rPr lang="pt-BR" sz="2000" b="1" err="1">
                <a:solidFill>
                  <a:schemeClr val="accent1">
                    <a:lumMod val="75000"/>
                  </a:schemeClr>
                </a:solidFill>
              </a:rPr>
              <a:t>im</a:t>
            </a:r>
            <a:r>
              <a:rPr lang="pt-BR" sz="2000" b="1">
                <a:solidFill>
                  <a:schemeClr val="accent1">
                    <a:lumMod val="75000"/>
                  </a:schemeClr>
                </a:solidFill>
              </a:rPr>
              <a:t> c/2m</a:t>
            </a:r>
          </a:p>
        </p:txBody>
      </p:sp>
      <p:sp>
        <p:nvSpPr>
          <p:cNvPr id="6" name="CuadroTexto 5">
            <a:extLst>
              <a:ext uri="{FF2B5EF4-FFF2-40B4-BE49-F238E27FC236}">
                <a16:creationId xmlns:a16="http://schemas.microsoft.com/office/drawing/2014/main" id="{6F2DE6BE-59F2-76EE-B80B-A4BB6485D900}"/>
              </a:ext>
            </a:extLst>
          </p:cNvPr>
          <p:cNvSpPr txBox="1"/>
          <p:nvPr/>
        </p:nvSpPr>
        <p:spPr>
          <a:xfrm>
            <a:off x="3684415" y="6449521"/>
            <a:ext cx="8209991" cy="1744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1219169"/>
            <a:r>
              <a:rPr lang="es-ES" sz="800" dirty="0">
                <a:solidFill>
                  <a:srgbClr val="5E5E5E"/>
                </a:solidFill>
                <a:sym typeface="Helvetica Neue"/>
              </a:rPr>
              <a:t>Taiwo et al, CROI 2025, Oral </a:t>
            </a:r>
            <a:r>
              <a:rPr lang="es-ES" sz="800" dirty="0" err="1">
                <a:solidFill>
                  <a:srgbClr val="5E5E5E"/>
                </a:solidFill>
                <a:sym typeface="Helvetica Neue"/>
              </a:rPr>
              <a:t>presentation</a:t>
            </a:r>
            <a:r>
              <a:rPr lang="es-ES" sz="800" dirty="0">
                <a:solidFill>
                  <a:srgbClr val="5E5E5E"/>
                </a:solidFill>
                <a:sym typeface="Helvetica Neue"/>
              </a:rPr>
              <a:t> 203.</a:t>
            </a:r>
            <a:r>
              <a:rPr lang="da-DK" sz="800" dirty="0">
                <a:solidFill>
                  <a:srgbClr val="5E5E5E"/>
                </a:solidFill>
                <a:sym typeface="Helvetica Neue"/>
              </a:rPr>
              <a:t> Rolle C-P et al, CROI 2026, Oral presentation 178.</a:t>
            </a:r>
            <a:r>
              <a:rPr lang="es-ES" sz="800" dirty="0">
                <a:solidFill>
                  <a:srgbClr val="5E5E5E"/>
                </a:solidFill>
                <a:sym typeface="Helvetica Neue"/>
              </a:rPr>
              <a:t> </a:t>
            </a:r>
          </a:p>
        </p:txBody>
      </p:sp>
      <p:sp>
        <p:nvSpPr>
          <p:cNvPr id="24" name="Rectángulo 23">
            <a:extLst>
              <a:ext uri="{FF2B5EF4-FFF2-40B4-BE49-F238E27FC236}">
                <a16:creationId xmlns:a16="http://schemas.microsoft.com/office/drawing/2014/main" id="{35B87EC4-3ED3-D135-3D33-D49473889279}"/>
              </a:ext>
            </a:extLst>
          </p:cNvPr>
          <p:cNvSpPr/>
          <p:nvPr/>
        </p:nvSpPr>
        <p:spPr>
          <a:xfrm>
            <a:off x="297598" y="1495406"/>
            <a:ext cx="4916341" cy="512961"/>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spcBef>
                <a:spcPts val="600"/>
              </a:spcBef>
              <a:spcAft>
                <a:spcPts val="600"/>
              </a:spcAft>
            </a:pPr>
            <a:r>
              <a:rPr lang="es-ES" sz="2000" b="1">
                <a:solidFill>
                  <a:schemeClr val="tx1"/>
                </a:solidFill>
                <a:ea typeface="Helvetica Neue Medium"/>
                <a:cs typeface="Helvetica Neue Medium"/>
                <a:sym typeface="Helvetica Neue Medium"/>
              </a:rPr>
              <a:t>Inyectable LA</a:t>
            </a:r>
          </a:p>
        </p:txBody>
      </p:sp>
      <p:sp>
        <p:nvSpPr>
          <p:cNvPr id="25" name="Rectángulo: esquinas redondeadas 24">
            <a:extLst>
              <a:ext uri="{FF2B5EF4-FFF2-40B4-BE49-F238E27FC236}">
                <a16:creationId xmlns:a16="http://schemas.microsoft.com/office/drawing/2014/main" id="{FD8C0893-7CDE-6BC0-7660-EAC0FB27156E}"/>
              </a:ext>
            </a:extLst>
          </p:cNvPr>
          <p:cNvSpPr/>
          <p:nvPr/>
        </p:nvSpPr>
        <p:spPr>
          <a:xfrm>
            <a:off x="297595" y="2438360"/>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CAB+RPV ULA</a:t>
            </a:r>
          </a:p>
          <a:p>
            <a:pPr algn="ctr" defTabSz="412750"/>
            <a:r>
              <a:rPr lang="es-ES" sz="1600">
                <a:solidFill>
                  <a:sysClr val="windowText" lastClr="000000"/>
                </a:solidFill>
                <a:ea typeface="Helvetica Neue Medium"/>
                <a:cs typeface="Helvetica Neue Medium"/>
                <a:sym typeface="Helvetica Neue Medium"/>
              </a:rPr>
              <a:t>(INI/ITINAN)</a:t>
            </a:r>
          </a:p>
          <a:p>
            <a:pPr algn="ctr" defTabSz="412750"/>
            <a:r>
              <a:rPr lang="es-ES" sz="1600">
                <a:solidFill>
                  <a:sysClr val="windowText" lastClr="000000"/>
                </a:solidFill>
                <a:ea typeface="Helvetica Neue Medium"/>
                <a:cs typeface="Helvetica Neue Medium"/>
                <a:sym typeface="Helvetica Neue Medium"/>
              </a:rPr>
              <a:t>c/4m</a:t>
            </a:r>
          </a:p>
          <a:p>
            <a:pPr algn="ctr" defTabSz="412750"/>
            <a:r>
              <a:rPr lang="es-ES" sz="1600">
                <a:solidFill>
                  <a:sysClr val="windowText" lastClr="000000"/>
                </a:solidFill>
                <a:ea typeface="Helvetica Neue Medium"/>
                <a:cs typeface="Helvetica Neue Medium"/>
                <a:sym typeface="Helvetica Neue Medium"/>
              </a:rPr>
              <a:t>Fase 3</a:t>
            </a:r>
          </a:p>
        </p:txBody>
      </p:sp>
      <p:sp>
        <p:nvSpPr>
          <p:cNvPr id="26" name="Rectángulo: esquinas redondeadas 25">
            <a:extLst>
              <a:ext uri="{FF2B5EF4-FFF2-40B4-BE49-F238E27FC236}">
                <a16:creationId xmlns:a16="http://schemas.microsoft.com/office/drawing/2014/main" id="{51260711-DEC4-6DBC-668C-26DB3558B105}"/>
              </a:ext>
            </a:extLst>
          </p:cNvPr>
          <p:cNvSpPr/>
          <p:nvPr/>
        </p:nvSpPr>
        <p:spPr>
          <a:xfrm>
            <a:off x="2011152" y="2450160"/>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LEN+TAB/ZAB</a:t>
            </a:r>
          </a:p>
          <a:p>
            <a:pPr algn="ctr" defTabSz="412750"/>
            <a:r>
              <a:rPr lang="es-ES" sz="1600">
                <a:solidFill>
                  <a:sysClr val="windowText" lastClr="000000"/>
                </a:solidFill>
                <a:ea typeface="Helvetica Neue Medium"/>
                <a:cs typeface="Helvetica Neue Medium"/>
                <a:sym typeface="Helvetica Neue Medium"/>
              </a:rPr>
              <a:t>(</a:t>
            </a:r>
            <a:r>
              <a:rPr lang="es-ES" sz="1600" err="1">
                <a:solidFill>
                  <a:sysClr val="windowText" lastClr="000000"/>
                </a:solidFill>
                <a:ea typeface="Helvetica Neue Medium"/>
                <a:cs typeface="Helvetica Neue Medium"/>
                <a:sym typeface="Helvetica Neue Medium"/>
              </a:rPr>
              <a:t>IC+bNAbs</a:t>
            </a:r>
            <a:r>
              <a:rPr lang="es-ES" sz="1600">
                <a:solidFill>
                  <a:sysClr val="windowText" lastClr="000000"/>
                </a:solidFill>
                <a:ea typeface="Helvetica Neue Medium"/>
                <a:cs typeface="Helvetica Neue Medium"/>
                <a:sym typeface="Helvetica Neue Medium"/>
              </a:rPr>
              <a:t>)</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2</a:t>
            </a:r>
          </a:p>
        </p:txBody>
      </p:sp>
      <p:sp>
        <p:nvSpPr>
          <p:cNvPr id="27" name="Rectángulo: esquinas redondeadas 26">
            <a:extLst>
              <a:ext uri="{FF2B5EF4-FFF2-40B4-BE49-F238E27FC236}">
                <a16:creationId xmlns:a16="http://schemas.microsoft.com/office/drawing/2014/main" id="{AC6C981F-84A8-994A-9708-B231CB1CAD95}"/>
              </a:ext>
            </a:extLst>
          </p:cNvPr>
          <p:cNvSpPr/>
          <p:nvPr/>
        </p:nvSpPr>
        <p:spPr>
          <a:xfrm>
            <a:off x="297592" y="5089913"/>
            <a:ext cx="1489229" cy="1146413"/>
          </a:xfrm>
          <a:prstGeom prst="roundRect">
            <a:avLst/>
          </a:prstGeom>
          <a:solidFill>
            <a:schemeClr val="bg1">
              <a:lumMod val="95000"/>
            </a:schemeClr>
          </a:solidFill>
          <a:ln w="38100" cap="flat">
            <a:solidFill>
              <a:schemeClr val="accent1">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err="1">
                <a:solidFill>
                  <a:sysClr val="windowText" lastClr="000000"/>
                </a:solidFill>
                <a:ea typeface="Helvetica Neue Medium"/>
                <a:cs typeface="Helvetica Neue Medium"/>
                <a:sym typeface="Helvetica Neue Medium"/>
              </a:rPr>
              <a:t>Lotivibart</a:t>
            </a:r>
            <a:endParaRPr lang="es-ES" sz="1600">
              <a:solidFill>
                <a:sysClr val="windowText" lastClr="000000"/>
              </a:solidFill>
              <a:ea typeface="Helvetica Neue Medium"/>
              <a:cs typeface="Helvetica Neue Medium"/>
              <a:sym typeface="Helvetica Neue Medium"/>
            </a:endParaRPr>
          </a:p>
          <a:p>
            <a:pPr algn="ctr" defTabSz="412750"/>
            <a:r>
              <a:rPr lang="es-ES" sz="1600">
                <a:solidFill>
                  <a:sysClr val="windowText" lastClr="000000"/>
                </a:solidFill>
                <a:ea typeface="Helvetica Neue Medium"/>
                <a:cs typeface="Helvetica Neue Medium"/>
                <a:sym typeface="Helvetica Neue Medium"/>
              </a:rPr>
              <a:t>(</a:t>
            </a:r>
            <a:r>
              <a:rPr lang="es-ES" sz="1600" err="1">
                <a:solidFill>
                  <a:sysClr val="windowText" lastClr="000000"/>
                </a:solidFill>
                <a:ea typeface="Helvetica Neue Medium"/>
                <a:cs typeface="Helvetica Neue Medium"/>
                <a:sym typeface="Helvetica Neue Medium"/>
              </a:rPr>
              <a:t>bNAb</a:t>
            </a:r>
            <a:r>
              <a:rPr lang="es-ES" sz="1600">
                <a:solidFill>
                  <a:sysClr val="windowText" lastClr="000000"/>
                </a:solidFill>
                <a:ea typeface="Helvetica Neue Medium"/>
                <a:cs typeface="Helvetica Neue Medium"/>
                <a:sym typeface="Helvetica Neue Medium"/>
              </a:rPr>
              <a:t>)</a:t>
            </a:r>
          </a:p>
          <a:p>
            <a:pPr algn="ctr" defTabSz="412750"/>
            <a:r>
              <a:rPr lang="es-ES" sz="1600">
                <a:solidFill>
                  <a:sysClr val="windowText" lastClr="000000"/>
                </a:solidFill>
                <a:ea typeface="Helvetica Neue Medium"/>
                <a:cs typeface="Helvetica Neue Medium"/>
                <a:sym typeface="Helvetica Neue Medium"/>
              </a:rPr>
              <a:t>c/4-6m</a:t>
            </a:r>
          </a:p>
          <a:p>
            <a:pPr algn="ctr" defTabSz="412750"/>
            <a:r>
              <a:rPr lang="es-ES" sz="1600">
                <a:solidFill>
                  <a:sysClr val="windowText" lastClr="000000"/>
                </a:solidFill>
                <a:ea typeface="Helvetica Neue Medium"/>
                <a:cs typeface="Helvetica Neue Medium"/>
                <a:sym typeface="Helvetica Neue Medium"/>
              </a:rPr>
              <a:t>Fase 2</a:t>
            </a:r>
          </a:p>
        </p:txBody>
      </p:sp>
      <p:sp>
        <p:nvSpPr>
          <p:cNvPr id="28" name="Rectángulo: esquinas redondeadas 27">
            <a:extLst>
              <a:ext uri="{FF2B5EF4-FFF2-40B4-BE49-F238E27FC236}">
                <a16:creationId xmlns:a16="http://schemas.microsoft.com/office/drawing/2014/main" id="{82F800F0-EDBE-F142-765D-555B1459B1AB}"/>
              </a:ext>
            </a:extLst>
          </p:cNvPr>
          <p:cNvSpPr/>
          <p:nvPr/>
        </p:nvSpPr>
        <p:spPr>
          <a:xfrm>
            <a:off x="2011152" y="5089913"/>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VH-184</a:t>
            </a:r>
          </a:p>
          <a:p>
            <a:pPr algn="ctr" defTabSz="412750"/>
            <a:r>
              <a:rPr lang="es-ES" sz="1600">
                <a:solidFill>
                  <a:sysClr val="windowText" lastClr="000000"/>
                </a:solidFill>
                <a:ea typeface="Helvetica Neue Medium"/>
                <a:cs typeface="Helvetica Neue Medium"/>
                <a:sym typeface="Helvetica Neue Medium"/>
              </a:rPr>
              <a:t>(INI)</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1-2</a:t>
            </a:r>
          </a:p>
        </p:txBody>
      </p:sp>
      <p:sp>
        <p:nvSpPr>
          <p:cNvPr id="29" name="Rectángulo: esquinas redondeadas 28">
            <a:extLst>
              <a:ext uri="{FF2B5EF4-FFF2-40B4-BE49-F238E27FC236}">
                <a16:creationId xmlns:a16="http://schemas.microsoft.com/office/drawing/2014/main" id="{38B6F06F-661B-E62B-FAD4-4A1BB4DCF825}"/>
              </a:ext>
            </a:extLst>
          </p:cNvPr>
          <p:cNvSpPr/>
          <p:nvPr/>
        </p:nvSpPr>
        <p:spPr>
          <a:xfrm>
            <a:off x="2011152" y="3764136"/>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VH-499</a:t>
            </a:r>
          </a:p>
          <a:p>
            <a:pPr algn="ctr" defTabSz="412750"/>
            <a:r>
              <a:rPr lang="es-ES" sz="1600">
                <a:solidFill>
                  <a:sysClr val="windowText" lastClr="000000"/>
                </a:solidFill>
                <a:ea typeface="Helvetica Neue Medium"/>
                <a:cs typeface="Helvetica Neue Medium"/>
                <a:sym typeface="Helvetica Neue Medium"/>
              </a:rPr>
              <a:t>(IC)</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1-2</a:t>
            </a:r>
          </a:p>
        </p:txBody>
      </p:sp>
      <p:sp>
        <p:nvSpPr>
          <p:cNvPr id="30" name="Rectángulo: esquinas redondeadas 29">
            <a:extLst>
              <a:ext uri="{FF2B5EF4-FFF2-40B4-BE49-F238E27FC236}">
                <a16:creationId xmlns:a16="http://schemas.microsoft.com/office/drawing/2014/main" id="{E601C4A1-3278-6CDC-E60E-F4454238C1E1}"/>
              </a:ext>
            </a:extLst>
          </p:cNvPr>
          <p:cNvSpPr/>
          <p:nvPr/>
        </p:nvSpPr>
        <p:spPr>
          <a:xfrm>
            <a:off x="297598" y="3766782"/>
            <a:ext cx="1489227"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GS-3242</a:t>
            </a:r>
          </a:p>
          <a:p>
            <a:pPr algn="ctr" defTabSz="412750"/>
            <a:r>
              <a:rPr lang="es-ES" sz="1600">
                <a:solidFill>
                  <a:sysClr val="windowText" lastClr="000000"/>
                </a:solidFill>
                <a:ea typeface="Helvetica Neue Medium"/>
                <a:cs typeface="Helvetica Neue Medium"/>
                <a:sym typeface="Helvetica Neue Medium"/>
              </a:rPr>
              <a:t>(INI)</a:t>
            </a:r>
          </a:p>
          <a:p>
            <a:pPr algn="ctr" defTabSz="412750"/>
            <a:r>
              <a:rPr lang="es-ES" sz="1600">
                <a:solidFill>
                  <a:sysClr val="windowText" lastClr="000000"/>
                </a:solidFill>
                <a:ea typeface="Helvetica Neue Medium"/>
                <a:cs typeface="Helvetica Neue Medium"/>
                <a:sym typeface="Helvetica Neue Medium"/>
              </a:rPr>
              <a:t>c/4-6m</a:t>
            </a:r>
          </a:p>
          <a:p>
            <a:pPr algn="ctr" defTabSz="412750"/>
            <a:r>
              <a:rPr lang="es-ES" sz="1600">
                <a:solidFill>
                  <a:sysClr val="windowText" lastClr="000000"/>
                </a:solidFill>
                <a:ea typeface="Helvetica Neue Medium"/>
                <a:cs typeface="Helvetica Neue Medium"/>
                <a:sym typeface="Helvetica Neue Medium"/>
              </a:rPr>
              <a:t>Fase 1</a:t>
            </a:r>
          </a:p>
        </p:txBody>
      </p:sp>
      <p:sp>
        <p:nvSpPr>
          <p:cNvPr id="31" name="Rectángulo: esquinas redondeadas 30">
            <a:extLst>
              <a:ext uri="{FF2B5EF4-FFF2-40B4-BE49-F238E27FC236}">
                <a16:creationId xmlns:a16="http://schemas.microsoft.com/office/drawing/2014/main" id="{50BA95DB-9305-78E3-73E6-E9740B2EF550}"/>
              </a:ext>
            </a:extLst>
          </p:cNvPr>
          <p:cNvSpPr/>
          <p:nvPr/>
        </p:nvSpPr>
        <p:spPr>
          <a:xfrm>
            <a:off x="3724713" y="2450160"/>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VH-310</a:t>
            </a:r>
          </a:p>
          <a:p>
            <a:pPr algn="ctr" defTabSz="412750"/>
            <a:r>
              <a:rPr lang="es-ES" sz="1600">
                <a:solidFill>
                  <a:sysClr val="windowText" lastClr="000000"/>
                </a:solidFill>
                <a:ea typeface="Helvetica Neue Medium"/>
                <a:cs typeface="Helvetica Neue Medium"/>
                <a:sym typeface="Helvetica Neue Medium"/>
              </a:rPr>
              <a:t>(INI)</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1</a:t>
            </a:r>
          </a:p>
        </p:txBody>
      </p:sp>
      <p:sp>
        <p:nvSpPr>
          <p:cNvPr id="7" name="Rectángulo: esquinas redondeadas 6">
            <a:extLst>
              <a:ext uri="{FF2B5EF4-FFF2-40B4-BE49-F238E27FC236}">
                <a16:creationId xmlns:a16="http://schemas.microsoft.com/office/drawing/2014/main" id="{F15BEC13-1B0C-4755-78F2-997EEBA2A167}"/>
              </a:ext>
            </a:extLst>
          </p:cNvPr>
          <p:cNvSpPr/>
          <p:nvPr/>
        </p:nvSpPr>
        <p:spPr>
          <a:xfrm>
            <a:off x="3724713" y="3766782"/>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dirty="0">
                <a:solidFill>
                  <a:sysClr val="windowText" lastClr="000000"/>
                </a:solidFill>
                <a:ea typeface="Helvetica Neue Medium"/>
                <a:cs typeface="Helvetica Neue Medium"/>
                <a:sym typeface="Helvetica Neue Medium"/>
              </a:rPr>
              <a:t>10E8.4/</a:t>
            </a:r>
            <a:r>
              <a:rPr lang="es-ES" sz="1600" dirty="0" err="1">
                <a:solidFill>
                  <a:sysClr val="windowText" lastClr="000000"/>
                </a:solidFill>
                <a:ea typeface="Helvetica Neue Medium"/>
                <a:cs typeface="Helvetica Neue Medium"/>
                <a:sym typeface="Helvetica Neue Medium"/>
              </a:rPr>
              <a:t>iMab</a:t>
            </a:r>
            <a:endParaRPr lang="es-ES" sz="1600" dirty="0">
              <a:solidFill>
                <a:sysClr val="windowText" lastClr="000000"/>
              </a:solidFill>
              <a:ea typeface="Helvetica Neue Medium"/>
              <a:cs typeface="Helvetica Neue Medium"/>
              <a:sym typeface="Helvetica Neue Medium"/>
            </a:endParaRPr>
          </a:p>
          <a:p>
            <a:pPr algn="ctr" defTabSz="412750"/>
            <a:r>
              <a:rPr lang="es-ES" sz="1600" dirty="0">
                <a:solidFill>
                  <a:sysClr val="windowText" lastClr="000000"/>
                </a:solidFill>
                <a:ea typeface="Helvetica Neue Medium"/>
                <a:cs typeface="Helvetica Neue Medium"/>
                <a:sym typeface="Helvetica Neue Medium"/>
              </a:rPr>
              <a:t>A. </a:t>
            </a:r>
            <a:r>
              <a:rPr lang="es-ES" sz="1600" dirty="0" err="1">
                <a:solidFill>
                  <a:sysClr val="windowText" lastClr="000000"/>
                </a:solidFill>
                <a:ea typeface="Helvetica Neue Medium"/>
                <a:cs typeface="Helvetica Neue Medium"/>
                <a:sym typeface="Helvetica Neue Medium"/>
              </a:rPr>
              <a:t>biespecífico</a:t>
            </a:r>
            <a:endParaRPr lang="es-ES" sz="1600" dirty="0">
              <a:solidFill>
                <a:sysClr val="windowText" lastClr="000000"/>
              </a:solidFill>
              <a:ea typeface="Helvetica Neue Medium"/>
              <a:cs typeface="Helvetica Neue Medium"/>
              <a:sym typeface="Helvetica Neue Medium"/>
            </a:endParaRPr>
          </a:p>
          <a:p>
            <a:pPr algn="ctr" defTabSz="412750"/>
            <a:r>
              <a:rPr lang="es-ES" sz="1600" dirty="0">
                <a:solidFill>
                  <a:sysClr val="windowText" lastClr="000000"/>
                </a:solidFill>
                <a:ea typeface="Helvetica Neue Medium"/>
                <a:cs typeface="Helvetica Neue Medium"/>
                <a:sym typeface="Helvetica Neue Medium"/>
              </a:rPr>
              <a:t>??</a:t>
            </a:r>
          </a:p>
          <a:p>
            <a:pPr algn="ctr" defTabSz="412750"/>
            <a:r>
              <a:rPr lang="es-ES" sz="1600" dirty="0">
                <a:solidFill>
                  <a:sysClr val="windowText" lastClr="000000"/>
                </a:solidFill>
                <a:ea typeface="Helvetica Neue Medium"/>
                <a:cs typeface="Helvetica Neue Medium"/>
                <a:sym typeface="Helvetica Neue Medium"/>
              </a:rPr>
              <a:t>Fase 1</a:t>
            </a:r>
          </a:p>
        </p:txBody>
      </p:sp>
    </p:spTree>
    <p:extLst>
      <p:ext uri="{BB962C8B-B14F-4D97-AF65-F5344CB8AC3E}">
        <p14:creationId xmlns:p14="http://schemas.microsoft.com/office/powerpoint/2010/main" val="1153272657"/>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05694-72BB-64EE-AF9F-59B547428F61}"/>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F2EF0EBC-A60E-9C55-9CC2-97230D997C07}"/>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sp>
        <p:nvSpPr>
          <p:cNvPr id="2" name="QuadreDeText 9">
            <a:extLst>
              <a:ext uri="{FF2B5EF4-FFF2-40B4-BE49-F238E27FC236}">
                <a16:creationId xmlns:a16="http://schemas.microsoft.com/office/drawing/2014/main" id="{1458C5E4-B4B1-657C-DE0B-402AD26AE3D4}"/>
              </a:ext>
            </a:extLst>
          </p:cNvPr>
          <p:cNvSpPr txBox="1"/>
          <p:nvPr/>
        </p:nvSpPr>
        <p:spPr>
          <a:xfrm>
            <a:off x="5503383" y="1198258"/>
            <a:ext cx="6391024" cy="603396"/>
          </a:xfrm>
          <a:prstGeom prst="rect">
            <a:avLst/>
          </a:prstGeom>
          <a:solidFill>
            <a:schemeClr val="accent1">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400" b="1"/>
              <a:t>LEN + TAB/ZAB</a:t>
            </a:r>
          </a:p>
        </p:txBody>
      </p:sp>
      <p:sp>
        <p:nvSpPr>
          <p:cNvPr id="3" name="QuadreDeText 9">
            <a:extLst>
              <a:ext uri="{FF2B5EF4-FFF2-40B4-BE49-F238E27FC236}">
                <a16:creationId xmlns:a16="http://schemas.microsoft.com/office/drawing/2014/main" id="{5C977D64-A8CF-C763-278A-7FDF341971FE}"/>
              </a:ext>
            </a:extLst>
          </p:cNvPr>
          <p:cNvSpPr txBox="1"/>
          <p:nvPr/>
        </p:nvSpPr>
        <p:spPr>
          <a:xfrm>
            <a:off x="5503383" y="1906800"/>
            <a:ext cx="6391025" cy="464896"/>
          </a:xfrm>
          <a:prstGeom prst="rect">
            <a:avLst/>
          </a:prstGeom>
          <a:solidFill>
            <a:srgbClr val="E5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marL="342900" indent="-342900">
              <a:spcBef>
                <a:spcPts val="300"/>
              </a:spcBef>
              <a:spcAft>
                <a:spcPts val="300"/>
              </a:spcAft>
              <a:buFontTx/>
              <a:buChar char="-"/>
            </a:pPr>
            <a:r>
              <a:rPr lang="es-ES" sz="2000"/>
              <a:t>Inhibidor de la cápside + </a:t>
            </a:r>
            <a:r>
              <a:rPr lang="es-ES" sz="2000" err="1"/>
              <a:t>bNAbs</a:t>
            </a:r>
            <a:endParaRPr lang="es-ES" sz="2000"/>
          </a:p>
        </p:txBody>
      </p:sp>
      <p:sp>
        <p:nvSpPr>
          <p:cNvPr id="4" name="QuadreDeText 9">
            <a:extLst>
              <a:ext uri="{FF2B5EF4-FFF2-40B4-BE49-F238E27FC236}">
                <a16:creationId xmlns:a16="http://schemas.microsoft.com/office/drawing/2014/main" id="{F585C84F-9EC0-CAC9-A24D-EA062EC5B913}"/>
              </a:ext>
            </a:extLst>
          </p:cNvPr>
          <p:cNvSpPr txBox="1"/>
          <p:nvPr/>
        </p:nvSpPr>
        <p:spPr>
          <a:xfrm>
            <a:off x="5503383" y="3856298"/>
            <a:ext cx="6391025" cy="2542388"/>
          </a:xfrm>
          <a:prstGeom prst="rect">
            <a:avLst/>
          </a:prstGeom>
          <a:solidFill>
            <a:schemeClr val="bg1"/>
          </a:solidFill>
          <a:ln w="12700" cap="flat">
            <a:solidFill>
              <a:schemeClr val="accent1">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300"/>
              </a:spcBef>
              <a:spcAft>
                <a:spcPts val="300"/>
              </a:spcAft>
            </a:pPr>
            <a:r>
              <a:rPr lang="es-ES" sz="2000" b="1" u="sng"/>
              <a:t>EC Fase 2</a:t>
            </a:r>
            <a:r>
              <a:rPr lang="es-ES" sz="2000"/>
              <a:t>: </a:t>
            </a:r>
            <a:r>
              <a:rPr lang="es-ES" sz="2000" i="1"/>
              <a:t>SWITCH</a:t>
            </a:r>
            <a:r>
              <a:rPr lang="es-ES" sz="2000"/>
              <a:t>. </a:t>
            </a:r>
            <a:r>
              <a:rPr lang="es-ES" sz="2000" err="1"/>
              <a:t>Incl</a:t>
            </a:r>
            <a:r>
              <a:rPr lang="es-ES" sz="2000"/>
              <a:t>: S a TAB y ZAB. LEN 927 mg </a:t>
            </a:r>
            <a:r>
              <a:rPr lang="es-ES" sz="2000" err="1"/>
              <a:t>sc</a:t>
            </a:r>
            <a:r>
              <a:rPr lang="es-ES" sz="2000"/>
              <a:t> + ZAB 2550 mg </a:t>
            </a:r>
            <a:r>
              <a:rPr lang="es-ES" sz="2000" err="1"/>
              <a:t>iv</a:t>
            </a:r>
            <a:r>
              <a:rPr lang="es-ES" sz="2000"/>
              <a:t> + TAB 2550 mg </a:t>
            </a:r>
            <a:r>
              <a:rPr lang="es-ES" sz="2000" err="1"/>
              <a:t>iv</a:t>
            </a:r>
            <a:r>
              <a:rPr lang="es-ES" sz="2000"/>
              <a:t> c/6m vs SOT (n = 80).</a:t>
            </a:r>
          </a:p>
          <a:p>
            <a:pPr marL="285750" indent="-285750">
              <a:spcBef>
                <a:spcPts val="300"/>
              </a:spcBef>
              <a:spcAft>
                <a:spcPts val="300"/>
              </a:spcAft>
              <a:buFontTx/>
              <a:buChar char="-"/>
            </a:pPr>
            <a:r>
              <a:rPr lang="es-ES" sz="2000"/>
              <a:t>SV S52: 89% (LTZ) vs. 93% SOT</a:t>
            </a:r>
          </a:p>
          <a:p>
            <a:pPr marL="285750" indent="-285750">
              <a:spcBef>
                <a:spcPts val="300"/>
              </a:spcBef>
              <a:spcAft>
                <a:spcPts val="300"/>
              </a:spcAft>
              <a:buFontTx/>
              <a:buChar char="-"/>
            </a:pPr>
            <a:r>
              <a:rPr lang="es-ES" sz="2000" u="sng"/>
              <a:t>3 CVF</a:t>
            </a:r>
            <a:r>
              <a:rPr lang="es-ES" sz="2000"/>
              <a:t> (LTZ): 1 R a LEN, 2 </a:t>
            </a:r>
            <a:r>
              <a:rPr lang="es-ES" sz="2000">
                <a:ea typeface="Calibri" panose="020F0502020204030204" pitchFamily="34" charset="0"/>
                <a:cs typeface="Calibri" panose="020F0502020204030204" pitchFamily="34" charset="0"/>
              </a:rPr>
              <a:t>↓S a ZAB. ADAs: 6 TAB, 9 ZAB &gt; no impacto PK</a:t>
            </a:r>
          </a:p>
          <a:p>
            <a:pPr marL="285750" indent="-285750">
              <a:spcBef>
                <a:spcPts val="300"/>
              </a:spcBef>
              <a:spcAft>
                <a:spcPts val="300"/>
              </a:spcAft>
              <a:buFontTx/>
              <a:buChar char="-"/>
            </a:pPr>
            <a:r>
              <a:rPr lang="es-ES" sz="2000" u="sng">
                <a:ea typeface="Calibri" panose="020F0502020204030204" pitchFamily="34" charset="0"/>
                <a:cs typeface="Calibri" panose="020F0502020204030204" pitchFamily="34" charset="0"/>
              </a:rPr>
              <a:t>AE relacionados: </a:t>
            </a:r>
            <a:r>
              <a:rPr lang="es-ES" sz="2000">
                <a:ea typeface="Calibri" panose="020F0502020204030204" pitchFamily="34" charset="0"/>
                <a:cs typeface="Calibri" panose="020F0502020204030204" pitchFamily="34" charset="0"/>
              </a:rPr>
              <a:t>LEN-ISR 68%, </a:t>
            </a:r>
            <a:r>
              <a:rPr lang="es-ES" sz="2000" err="1">
                <a:ea typeface="Calibri" panose="020F0502020204030204" pitchFamily="34" charset="0"/>
                <a:cs typeface="Calibri" panose="020F0502020204030204" pitchFamily="34" charset="0"/>
              </a:rPr>
              <a:t>bNAbs</a:t>
            </a:r>
            <a:r>
              <a:rPr lang="es-ES" sz="2000">
                <a:ea typeface="Calibri" panose="020F0502020204030204" pitchFamily="34" charset="0"/>
                <a:cs typeface="Calibri" panose="020F0502020204030204" pitchFamily="34" charset="0"/>
              </a:rPr>
              <a:t>-IRR 0%</a:t>
            </a:r>
            <a:endParaRPr lang="es-ES" sz="2000"/>
          </a:p>
        </p:txBody>
      </p:sp>
      <p:sp>
        <p:nvSpPr>
          <p:cNvPr id="6" name="CuadroTexto 5">
            <a:extLst>
              <a:ext uri="{FF2B5EF4-FFF2-40B4-BE49-F238E27FC236}">
                <a16:creationId xmlns:a16="http://schemas.microsoft.com/office/drawing/2014/main" id="{25F829D6-DC37-83C6-38A3-10EDB8C37AFB}"/>
              </a:ext>
            </a:extLst>
          </p:cNvPr>
          <p:cNvSpPr txBox="1"/>
          <p:nvPr/>
        </p:nvSpPr>
        <p:spPr>
          <a:xfrm>
            <a:off x="3684415" y="6449521"/>
            <a:ext cx="8209991" cy="1744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1219169"/>
            <a:r>
              <a:rPr lang="es-ES" sz="800">
                <a:solidFill>
                  <a:srgbClr val="5E5E5E"/>
                </a:solidFill>
                <a:sym typeface="Helvetica Neue"/>
              </a:rPr>
              <a:t>Selzer et al, CROI 2023, Póster 589. </a:t>
            </a:r>
            <a:r>
              <a:rPr lang="es-ES" sz="800" err="1">
                <a:solidFill>
                  <a:srgbClr val="5E5E5E"/>
                </a:solidFill>
                <a:sym typeface="Helvetica Neue"/>
              </a:rPr>
              <a:t>Ogbuagu</a:t>
            </a:r>
            <a:r>
              <a:rPr lang="es-ES" sz="800">
                <a:solidFill>
                  <a:srgbClr val="5E5E5E"/>
                </a:solidFill>
                <a:sym typeface="Helvetica Neue"/>
              </a:rPr>
              <a:t> et al, CROI  2025, Oral </a:t>
            </a:r>
            <a:r>
              <a:rPr lang="es-ES" sz="800" err="1">
                <a:solidFill>
                  <a:srgbClr val="5E5E5E"/>
                </a:solidFill>
                <a:sym typeface="Helvetica Neue"/>
              </a:rPr>
              <a:t>presentation</a:t>
            </a:r>
            <a:r>
              <a:rPr lang="es-ES" sz="800">
                <a:solidFill>
                  <a:srgbClr val="5E5E5E"/>
                </a:solidFill>
                <a:sym typeface="Helvetica Neue"/>
              </a:rPr>
              <a:t> 151. </a:t>
            </a:r>
            <a:r>
              <a:rPr lang="es-ES" sz="800" err="1">
                <a:solidFill>
                  <a:srgbClr val="5E5E5E"/>
                </a:solidFill>
                <a:sym typeface="Helvetica Neue"/>
              </a:rPr>
              <a:t>Ogbuabu</a:t>
            </a:r>
            <a:r>
              <a:rPr lang="es-ES" sz="800">
                <a:solidFill>
                  <a:srgbClr val="5E5E5E"/>
                </a:solidFill>
                <a:sym typeface="Helvetica Neue"/>
              </a:rPr>
              <a:t> et al, EACS 2025, Oral </a:t>
            </a:r>
            <a:r>
              <a:rPr lang="es-ES" sz="800" err="1">
                <a:solidFill>
                  <a:srgbClr val="5E5E5E"/>
                </a:solidFill>
                <a:sym typeface="Helvetica Neue"/>
              </a:rPr>
              <a:t>presentation</a:t>
            </a:r>
            <a:r>
              <a:rPr lang="es-ES" sz="800">
                <a:solidFill>
                  <a:srgbClr val="5E5E5E"/>
                </a:solidFill>
                <a:sym typeface="Helvetica Neue"/>
              </a:rPr>
              <a:t> PS09.2. Zhang et al, </a:t>
            </a:r>
            <a:r>
              <a:rPr lang="es-ES" sz="800" err="1">
                <a:solidFill>
                  <a:srgbClr val="5E5E5E"/>
                </a:solidFill>
                <a:sym typeface="Helvetica Neue"/>
              </a:rPr>
              <a:t>IDWeek</a:t>
            </a:r>
            <a:r>
              <a:rPr lang="es-ES" sz="800">
                <a:solidFill>
                  <a:srgbClr val="5E5E5E"/>
                </a:solidFill>
                <a:sym typeface="Helvetica Neue"/>
              </a:rPr>
              <a:t> 2025, Póster P-1248. </a:t>
            </a:r>
          </a:p>
        </p:txBody>
      </p:sp>
      <p:sp>
        <p:nvSpPr>
          <p:cNvPr id="7" name="Rectangle 5">
            <a:extLst>
              <a:ext uri="{FF2B5EF4-FFF2-40B4-BE49-F238E27FC236}">
                <a16:creationId xmlns:a16="http://schemas.microsoft.com/office/drawing/2014/main" id="{0169A201-7F04-C16F-9282-5E58F34399B1}"/>
              </a:ext>
            </a:extLst>
          </p:cNvPr>
          <p:cNvSpPr/>
          <p:nvPr/>
        </p:nvSpPr>
        <p:spPr>
          <a:xfrm>
            <a:off x="5454038" y="3378196"/>
            <a:ext cx="2827020" cy="357387"/>
          </a:xfrm>
          <a:prstGeom prst="rect">
            <a:avLst/>
          </a:prstGeom>
          <a:solidFill>
            <a:srgbClr val="FFFAF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900"/>
          </a:p>
        </p:txBody>
      </p:sp>
      <p:grpSp>
        <p:nvGrpSpPr>
          <p:cNvPr id="8" name="Group 38">
            <a:extLst>
              <a:ext uri="{FF2B5EF4-FFF2-40B4-BE49-F238E27FC236}">
                <a16:creationId xmlns:a16="http://schemas.microsoft.com/office/drawing/2014/main" id="{6B7E2262-9E1E-92DC-147F-1C7F675E92E8}"/>
              </a:ext>
            </a:extLst>
          </p:cNvPr>
          <p:cNvGrpSpPr/>
          <p:nvPr/>
        </p:nvGrpSpPr>
        <p:grpSpPr>
          <a:xfrm>
            <a:off x="5626076" y="2424477"/>
            <a:ext cx="861732" cy="895283"/>
            <a:chOff x="834240" y="1408790"/>
            <a:chExt cx="1723463" cy="1790565"/>
          </a:xfrm>
        </p:grpSpPr>
        <p:sp>
          <p:nvSpPr>
            <p:cNvPr id="18" name="Oval 23">
              <a:extLst>
                <a:ext uri="{FF2B5EF4-FFF2-40B4-BE49-F238E27FC236}">
                  <a16:creationId xmlns:a16="http://schemas.microsoft.com/office/drawing/2014/main" id="{45FF75A2-BD37-9F2F-D713-430F4BE86B1E}"/>
                </a:ext>
              </a:extLst>
            </p:cNvPr>
            <p:cNvSpPr/>
            <p:nvPr/>
          </p:nvSpPr>
          <p:spPr>
            <a:xfrm>
              <a:off x="937336" y="1471983"/>
              <a:ext cx="1517270" cy="1517270"/>
            </a:xfrm>
            <a:prstGeom prst="ellipse">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a:p>
          </p:txBody>
        </p:sp>
        <p:grpSp>
          <p:nvGrpSpPr>
            <p:cNvPr id="19" name="Group 19">
              <a:extLst>
                <a:ext uri="{FF2B5EF4-FFF2-40B4-BE49-F238E27FC236}">
                  <a16:creationId xmlns:a16="http://schemas.microsoft.com/office/drawing/2014/main" id="{00A1A02A-7728-9C97-E85F-D906DB7F7CE4}"/>
                </a:ext>
              </a:extLst>
            </p:cNvPr>
            <p:cNvGrpSpPr/>
            <p:nvPr/>
          </p:nvGrpSpPr>
          <p:grpSpPr>
            <a:xfrm>
              <a:off x="834240" y="1408790"/>
              <a:ext cx="1723463" cy="1790565"/>
              <a:chOff x="370114" y="1433632"/>
              <a:chExt cx="2434950" cy="2529754"/>
            </a:xfrm>
          </p:grpSpPr>
          <p:pic>
            <p:nvPicPr>
              <p:cNvPr id="20" name="Picture 33" descr="Icon&#10;&#10;Description automatically generated">
                <a:extLst>
                  <a:ext uri="{FF2B5EF4-FFF2-40B4-BE49-F238E27FC236}">
                    <a16:creationId xmlns:a16="http://schemas.microsoft.com/office/drawing/2014/main" id="{2342D65C-7F25-A0F6-DAFB-76F0406F4CE9}"/>
                  </a:ext>
                </a:extLst>
              </p:cNvPr>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370114" y="1433632"/>
                <a:ext cx="2434950" cy="2529754"/>
              </a:xfrm>
              <a:prstGeom prst="rect">
                <a:avLst/>
              </a:prstGeom>
            </p:spPr>
          </p:pic>
          <p:sp>
            <p:nvSpPr>
              <p:cNvPr id="21" name="TextBox 42">
                <a:extLst>
                  <a:ext uri="{FF2B5EF4-FFF2-40B4-BE49-F238E27FC236}">
                    <a16:creationId xmlns:a16="http://schemas.microsoft.com/office/drawing/2014/main" id="{44EECBF2-04CD-EA55-DA9F-742D6925A277}"/>
                  </a:ext>
                </a:extLst>
              </p:cNvPr>
              <p:cNvSpPr txBox="1"/>
              <p:nvPr/>
            </p:nvSpPr>
            <p:spPr>
              <a:xfrm>
                <a:off x="920838" y="1688717"/>
                <a:ext cx="1333499" cy="352217"/>
              </a:xfrm>
              <a:prstGeom prst="rect">
                <a:avLst/>
              </a:prstGeom>
              <a:noFill/>
            </p:spPr>
            <p:txBody>
              <a:bodyPr wrap="square" lIns="0" tIns="0" rIns="0" bIns="0" rtlCol="0">
                <a:spAutoFit/>
              </a:bodyPr>
              <a:lstStyle/>
              <a:p>
                <a:pPr algn="ctr" defTabSz="594802" hangingPunct="1">
                  <a:lnSpc>
                    <a:spcPct val="90000"/>
                  </a:lnSpc>
                  <a:defRPr/>
                </a:pPr>
                <a:r>
                  <a:rPr lang="en-GB" sz="900" b="1" kern="1200">
                    <a:solidFill>
                      <a:schemeClr val="accent3">
                        <a:lumMod val="50000"/>
                      </a:schemeClr>
                    </a:solidFill>
                    <a:latin typeface="Arial"/>
                    <a:ea typeface="+mn-ea"/>
                    <a:cs typeface="+mn-cs"/>
                  </a:rPr>
                  <a:t>TAB</a:t>
                </a:r>
              </a:p>
            </p:txBody>
          </p:sp>
        </p:grpSp>
      </p:grpSp>
      <p:grpSp>
        <p:nvGrpSpPr>
          <p:cNvPr id="22" name="Group 35">
            <a:extLst>
              <a:ext uri="{FF2B5EF4-FFF2-40B4-BE49-F238E27FC236}">
                <a16:creationId xmlns:a16="http://schemas.microsoft.com/office/drawing/2014/main" id="{819B390B-7D09-B1A3-4296-2AB12A66B10E}"/>
              </a:ext>
            </a:extLst>
          </p:cNvPr>
          <p:cNvGrpSpPr/>
          <p:nvPr/>
        </p:nvGrpSpPr>
        <p:grpSpPr>
          <a:xfrm>
            <a:off x="7216864" y="2416022"/>
            <a:ext cx="861732" cy="895283"/>
            <a:chOff x="4372537" y="1391879"/>
            <a:chExt cx="1723463" cy="1790565"/>
          </a:xfrm>
        </p:grpSpPr>
        <p:sp>
          <p:nvSpPr>
            <p:cNvPr id="23" name="Oval 29">
              <a:extLst>
                <a:ext uri="{FF2B5EF4-FFF2-40B4-BE49-F238E27FC236}">
                  <a16:creationId xmlns:a16="http://schemas.microsoft.com/office/drawing/2014/main" id="{10046708-9D76-E8DB-17DF-AC139C5F63CA}"/>
                </a:ext>
              </a:extLst>
            </p:cNvPr>
            <p:cNvSpPr/>
            <p:nvPr/>
          </p:nvSpPr>
          <p:spPr>
            <a:xfrm>
              <a:off x="4475633" y="1471983"/>
              <a:ext cx="1517270" cy="1517270"/>
            </a:xfrm>
            <a:prstGeom prst="ellipse">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a:p>
          </p:txBody>
        </p:sp>
        <p:grpSp>
          <p:nvGrpSpPr>
            <p:cNvPr id="24" name="Group 20">
              <a:extLst>
                <a:ext uri="{FF2B5EF4-FFF2-40B4-BE49-F238E27FC236}">
                  <a16:creationId xmlns:a16="http://schemas.microsoft.com/office/drawing/2014/main" id="{7A50962A-ADA8-5873-0407-267A8F48CBF4}"/>
                </a:ext>
              </a:extLst>
            </p:cNvPr>
            <p:cNvGrpSpPr/>
            <p:nvPr/>
          </p:nvGrpSpPr>
          <p:grpSpPr>
            <a:xfrm>
              <a:off x="4372537" y="1391879"/>
              <a:ext cx="1723463" cy="1790565"/>
              <a:chOff x="3246300" y="1416918"/>
              <a:chExt cx="2434950" cy="2529754"/>
            </a:xfrm>
          </p:grpSpPr>
          <p:pic>
            <p:nvPicPr>
              <p:cNvPr id="25" name="Picture 34" descr="Icon&#10;&#10;Description automatically generated">
                <a:extLst>
                  <a:ext uri="{FF2B5EF4-FFF2-40B4-BE49-F238E27FC236}">
                    <a16:creationId xmlns:a16="http://schemas.microsoft.com/office/drawing/2014/main" id="{6097184F-E9D8-8A06-A52A-4874634C7373}"/>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246300" y="1416918"/>
                <a:ext cx="2434950" cy="2529754"/>
              </a:xfrm>
              <a:prstGeom prst="rect">
                <a:avLst/>
              </a:prstGeom>
            </p:spPr>
          </p:pic>
          <p:sp>
            <p:nvSpPr>
              <p:cNvPr id="26" name="TextBox 43">
                <a:extLst>
                  <a:ext uri="{FF2B5EF4-FFF2-40B4-BE49-F238E27FC236}">
                    <a16:creationId xmlns:a16="http://schemas.microsoft.com/office/drawing/2014/main" id="{427E6F50-F8AB-68E8-237F-24D571C82144}"/>
                  </a:ext>
                </a:extLst>
              </p:cNvPr>
              <p:cNvSpPr txBox="1"/>
              <p:nvPr/>
            </p:nvSpPr>
            <p:spPr>
              <a:xfrm>
                <a:off x="3816109" y="1660633"/>
                <a:ext cx="1333499" cy="352217"/>
              </a:xfrm>
              <a:prstGeom prst="rect">
                <a:avLst/>
              </a:prstGeom>
              <a:noFill/>
            </p:spPr>
            <p:txBody>
              <a:bodyPr wrap="square" lIns="0" tIns="0" rIns="0" bIns="0" rtlCol="0">
                <a:spAutoFit/>
              </a:bodyPr>
              <a:lstStyle/>
              <a:p>
                <a:pPr algn="ctr" defTabSz="594802" hangingPunct="1">
                  <a:lnSpc>
                    <a:spcPct val="90000"/>
                  </a:lnSpc>
                  <a:defRPr/>
                </a:pPr>
                <a:r>
                  <a:rPr lang="en-GB" sz="900" b="1" kern="1200">
                    <a:solidFill>
                      <a:schemeClr val="accent3"/>
                    </a:solidFill>
                    <a:latin typeface="Arial"/>
                    <a:ea typeface="+mn-ea"/>
                    <a:cs typeface="+mn-cs"/>
                  </a:rPr>
                  <a:t>ZAB</a:t>
                </a:r>
              </a:p>
            </p:txBody>
          </p:sp>
        </p:grpSp>
      </p:grpSp>
      <p:sp>
        <p:nvSpPr>
          <p:cNvPr id="27" name="TextBox 7">
            <a:extLst>
              <a:ext uri="{FF2B5EF4-FFF2-40B4-BE49-F238E27FC236}">
                <a16:creationId xmlns:a16="http://schemas.microsoft.com/office/drawing/2014/main" id="{165FD7E6-34AB-4C0C-3868-42386827054D}"/>
              </a:ext>
            </a:extLst>
          </p:cNvPr>
          <p:cNvSpPr txBox="1"/>
          <p:nvPr/>
        </p:nvSpPr>
        <p:spPr>
          <a:xfrm>
            <a:off x="6515945" y="2604559"/>
            <a:ext cx="703205" cy="276999"/>
          </a:xfrm>
          <a:prstGeom prst="rect">
            <a:avLst/>
          </a:prstGeom>
          <a:noFill/>
        </p:spPr>
        <p:txBody>
          <a:bodyPr wrap="square">
            <a:spAutoFit/>
          </a:bodyPr>
          <a:lstStyle/>
          <a:p>
            <a:pPr algn="ctr"/>
            <a:r>
              <a:rPr lang="en-GB" sz="1200" b="1" kern="1200" err="1">
                <a:solidFill>
                  <a:schemeClr val="tx2"/>
                </a:solidFill>
                <a:latin typeface="Arial"/>
                <a:ea typeface="+mn-ea"/>
                <a:cs typeface="+mn-cs"/>
              </a:rPr>
              <a:t>bNAbs</a:t>
            </a:r>
            <a:endParaRPr lang="en-GB" sz="900" b="1">
              <a:solidFill>
                <a:schemeClr val="tx2"/>
              </a:solidFill>
            </a:endParaRPr>
          </a:p>
        </p:txBody>
      </p:sp>
      <p:sp>
        <p:nvSpPr>
          <p:cNvPr id="28" name="TextBox 11">
            <a:extLst>
              <a:ext uri="{FF2B5EF4-FFF2-40B4-BE49-F238E27FC236}">
                <a16:creationId xmlns:a16="http://schemas.microsoft.com/office/drawing/2014/main" id="{95ABD4D7-BD7F-9DD1-E587-16BDF0813940}"/>
              </a:ext>
            </a:extLst>
          </p:cNvPr>
          <p:cNvSpPr txBox="1"/>
          <p:nvPr/>
        </p:nvSpPr>
        <p:spPr>
          <a:xfrm>
            <a:off x="5559382" y="3426084"/>
            <a:ext cx="1026171" cy="307777"/>
          </a:xfrm>
          <a:prstGeom prst="rect">
            <a:avLst/>
          </a:prstGeom>
          <a:noFill/>
        </p:spPr>
        <p:txBody>
          <a:bodyPr wrap="square">
            <a:spAutoFit/>
          </a:bodyPr>
          <a:lstStyle/>
          <a:p>
            <a:pPr algn="ctr"/>
            <a:r>
              <a:rPr lang="en-GB" sz="700" b="1" kern="1200">
                <a:solidFill>
                  <a:schemeClr val="accent3">
                    <a:lumMod val="50000"/>
                  </a:schemeClr>
                </a:solidFill>
                <a:latin typeface="Arial"/>
                <a:ea typeface="+mn-ea"/>
                <a:cs typeface="+mn-cs"/>
              </a:rPr>
              <a:t>CD4-binding site</a:t>
            </a:r>
            <a:br>
              <a:rPr lang="en-GB" sz="700" b="1" kern="1200">
                <a:solidFill>
                  <a:schemeClr val="accent3">
                    <a:lumMod val="50000"/>
                  </a:schemeClr>
                </a:solidFill>
                <a:latin typeface="Arial"/>
                <a:ea typeface="+mn-ea"/>
                <a:cs typeface="+mn-cs"/>
              </a:rPr>
            </a:br>
            <a:r>
              <a:rPr lang="en-GB" sz="700" b="1" kern="1200">
                <a:solidFill>
                  <a:schemeClr val="accent3">
                    <a:lumMod val="50000"/>
                  </a:schemeClr>
                </a:solidFill>
                <a:latin typeface="Arial"/>
                <a:ea typeface="+mn-ea"/>
                <a:cs typeface="+mn-cs"/>
              </a:rPr>
              <a:t>of gp120</a:t>
            </a:r>
            <a:r>
              <a:rPr lang="en-GB" sz="700" b="1" kern="1200" baseline="30000">
                <a:solidFill>
                  <a:schemeClr val="accent3">
                    <a:lumMod val="50000"/>
                  </a:schemeClr>
                </a:solidFill>
                <a:latin typeface="Arial"/>
                <a:ea typeface="+mn-ea"/>
                <a:cs typeface="+mn-cs"/>
              </a:rPr>
              <a:t>1,2</a:t>
            </a:r>
            <a:endParaRPr lang="en-GB" sz="700"/>
          </a:p>
        </p:txBody>
      </p:sp>
      <p:sp>
        <p:nvSpPr>
          <p:cNvPr id="29" name="TextBox 13">
            <a:extLst>
              <a:ext uri="{FF2B5EF4-FFF2-40B4-BE49-F238E27FC236}">
                <a16:creationId xmlns:a16="http://schemas.microsoft.com/office/drawing/2014/main" id="{503D9764-1AB6-3BE5-35D7-5198632DAC2C}"/>
              </a:ext>
            </a:extLst>
          </p:cNvPr>
          <p:cNvSpPr txBox="1"/>
          <p:nvPr/>
        </p:nvSpPr>
        <p:spPr>
          <a:xfrm>
            <a:off x="7210378" y="3426084"/>
            <a:ext cx="929529" cy="307777"/>
          </a:xfrm>
          <a:prstGeom prst="rect">
            <a:avLst/>
          </a:prstGeom>
          <a:noFill/>
        </p:spPr>
        <p:txBody>
          <a:bodyPr wrap="square">
            <a:spAutoFit/>
          </a:bodyPr>
          <a:lstStyle/>
          <a:p>
            <a:pPr algn="ctr"/>
            <a:r>
              <a:rPr lang="en-GB" sz="700" b="1" kern="1200" err="1">
                <a:solidFill>
                  <a:schemeClr val="accent3"/>
                </a:solidFill>
                <a:latin typeface="Arial"/>
                <a:ea typeface="+mn-ea"/>
                <a:cs typeface="+mn-cs"/>
              </a:rPr>
              <a:t>V3</a:t>
            </a:r>
            <a:r>
              <a:rPr lang="en-GB" sz="700" b="1" kern="1200">
                <a:solidFill>
                  <a:schemeClr val="accent3"/>
                </a:solidFill>
                <a:latin typeface="Arial"/>
                <a:ea typeface="+mn-ea"/>
                <a:cs typeface="+mn-cs"/>
              </a:rPr>
              <a:t> glycan </a:t>
            </a:r>
            <a:br>
              <a:rPr lang="en-GB" sz="700" b="1" kern="1200">
                <a:solidFill>
                  <a:schemeClr val="accent3"/>
                </a:solidFill>
                <a:latin typeface="Arial"/>
                <a:ea typeface="+mn-ea"/>
                <a:cs typeface="+mn-cs"/>
              </a:rPr>
            </a:br>
            <a:r>
              <a:rPr lang="en-GB" sz="700" b="1" kern="1200">
                <a:solidFill>
                  <a:schemeClr val="accent3"/>
                </a:solidFill>
                <a:latin typeface="Arial"/>
                <a:ea typeface="+mn-ea"/>
                <a:cs typeface="+mn-cs"/>
              </a:rPr>
              <a:t>of HIV-1 </a:t>
            </a:r>
            <a:r>
              <a:rPr lang="en-GB" sz="700" b="1" kern="1200" err="1">
                <a:solidFill>
                  <a:schemeClr val="accent3"/>
                </a:solidFill>
                <a:latin typeface="Arial"/>
                <a:ea typeface="+mn-ea"/>
                <a:cs typeface="+mn-cs"/>
              </a:rPr>
              <a:t>Env</a:t>
            </a:r>
            <a:r>
              <a:rPr lang="en-GB" sz="700" b="1" kern="1200" baseline="30000" err="1">
                <a:solidFill>
                  <a:schemeClr val="accent3"/>
                </a:solidFill>
                <a:latin typeface="Arial"/>
                <a:ea typeface="+mn-ea"/>
                <a:cs typeface="+mn-cs"/>
              </a:rPr>
              <a:t>1,2</a:t>
            </a:r>
            <a:endParaRPr lang="en-GB" sz="700"/>
          </a:p>
        </p:txBody>
      </p:sp>
      <p:sp>
        <p:nvSpPr>
          <p:cNvPr id="30" name="TextBox 21">
            <a:extLst>
              <a:ext uri="{FF2B5EF4-FFF2-40B4-BE49-F238E27FC236}">
                <a16:creationId xmlns:a16="http://schemas.microsoft.com/office/drawing/2014/main" id="{B92C7A75-B179-00B6-3927-4EF775DA8464}"/>
              </a:ext>
            </a:extLst>
          </p:cNvPr>
          <p:cNvSpPr txBox="1"/>
          <p:nvPr/>
        </p:nvSpPr>
        <p:spPr>
          <a:xfrm>
            <a:off x="6618081" y="3487639"/>
            <a:ext cx="492668" cy="184666"/>
          </a:xfrm>
          <a:prstGeom prst="rect">
            <a:avLst/>
          </a:prstGeom>
          <a:noFill/>
        </p:spPr>
        <p:txBody>
          <a:bodyPr wrap="square">
            <a:spAutoFit/>
          </a:bodyPr>
          <a:lstStyle/>
          <a:p>
            <a:pPr algn="ctr"/>
            <a:r>
              <a:rPr lang="en-GB" sz="600" b="1" kern="1200">
                <a:latin typeface="Arial"/>
                <a:ea typeface="+mn-ea"/>
                <a:cs typeface="+mn-cs"/>
              </a:rPr>
              <a:t>Target</a:t>
            </a:r>
            <a:endParaRPr lang="en-GB" sz="600"/>
          </a:p>
        </p:txBody>
      </p:sp>
      <p:sp>
        <p:nvSpPr>
          <p:cNvPr id="31" name="QuadreDeText 9">
            <a:extLst>
              <a:ext uri="{FF2B5EF4-FFF2-40B4-BE49-F238E27FC236}">
                <a16:creationId xmlns:a16="http://schemas.microsoft.com/office/drawing/2014/main" id="{F43AD1E9-1C6A-A0BC-11E8-F7FC549464BC}"/>
              </a:ext>
            </a:extLst>
          </p:cNvPr>
          <p:cNvSpPr txBox="1"/>
          <p:nvPr/>
        </p:nvSpPr>
        <p:spPr>
          <a:xfrm>
            <a:off x="8258496" y="2611661"/>
            <a:ext cx="3686387" cy="72650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1600"/>
              <a:t>*VIH-1 subtipo B: </a:t>
            </a:r>
            <a:r>
              <a:rPr lang="es-ES" sz="1600" err="1"/>
              <a:t>aprox</a:t>
            </a:r>
            <a:r>
              <a:rPr lang="es-ES" sz="1600"/>
              <a:t> 50% S a TAB y ZAB y &gt; 90% a TAB o ZAB.</a:t>
            </a:r>
          </a:p>
        </p:txBody>
      </p:sp>
      <p:sp>
        <p:nvSpPr>
          <p:cNvPr id="40" name="Rectángulo 39">
            <a:extLst>
              <a:ext uri="{FF2B5EF4-FFF2-40B4-BE49-F238E27FC236}">
                <a16:creationId xmlns:a16="http://schemas.microsoft.com/office/drawing/2014/main" id="{900EF47F-DED9-748D-B463-21AAF335FA64}"/>
              </a:ext>
            </a:extLst>
          </p:cNvPr>
          <p:cNvSpPr/>
          <p:nvPr/>
        </p:nvSpPr>
        <p:spPr>
          <a:xfrm>
            <a:off x="297598" y="1495406"/>
            <a:ext cx="4916341" cy="512961"/>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spcBef>
                <a:spcPts val="600"/>
              </a:spcBef>
              <a:spcAft>
                <a:spcPts val="600"/>
              </a:spcAft>
            </a:pPr>
            <a:r>
              <a:rPr lang="es-ES" sz="2000" b="1">
                <a:solidFill>
                  <a:schemeClr val="tx1"/>
                </a:solidFill>
                <a:ea typeface="Helvetica Neue Medium"/>
                <a:cs typeface="Helvetica Neue Medium"/>
                <a:sym typeface="Helvetica Neue Medium"/>
              </a:rPr>
              <a:t>Inyectable LA</a:t>
            </a:r>
          </a:p>
        </p:txBody>
      </p:sp>
      <p:sp>
        <p:nvSpPr>
          <p:cNvPr id="41" name="Rectángulo: esquinas redondeadas 40">
            <a:extLst>
              <a:ext uri="{FF2B5EF4-FFF2-40B4-BE49-F238E27FC236}">
                <a16:creationId xmlns:a16="http://schemas.microsoft.com/office/drawing/2014/main" id="{C16DE854-76C3-16AD-6D44-F967D93CB8E0}"/>
              </a:ext>
            </a:extLst>
          </p:cNvPr>
          <p:cNvSpPr/>
          <p:nvPr/>
        </p:nvSpPr>
        <p:spPr>
          <a:xfrm>
            <a:off x="297595" y="2438360"/>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CAB+RPV ULA</a:t>
            </a:r>
          </a:p>
          <a:p>
            <a:pPr algn="ctr" defTabSz="412750"/>
            <a:r>
              <a:rPr lang="es-ES" sz="1600">
                <a:solidFill>
                  <a:sysClr val="windowText" lastClr="000000"/>
                </a:solidFill>
                <a:ea typeface="Helvetica Neue Medium"/>
                <a:cs typeface="Helvetica Neue Medium"/>
                <a:sym typeface="Helvetica Neue Medium"/>
              </a:rPr>
              <a:t>(INI/ITINAN)</a:t>
            </a:r>
          </a:p>
          <a:p>
            <a:pPr algn="ctr" defTabSz="412750"/>
            <a:r>
              <a:rPr lang="es-ES" sz="1600">
                <a:solidFill>
                  <a:sysClr val="windowText" lastClr="000000"/>
                </a:solidFill>
                <a:ea typeface="Helvetica Neue Medium"/>
                <a:cs typeface="Helvetica Neue Medium"/>
                <a:sym typeface="Helvetica Neue Medium"/>
              </a:rPr>
              <a:t>c/4m</a:t>
            </a:r>
          </a:p>
          <a:p>
            <a:pPr algn="ctr" defTabSz="412750"/>
            <a:r>
              <a:rPr lang="es-ES" sz="1600">
                <a:solidFill>
                  <a:sysClr val="windowText" lastClr="000000"/>
                </a:solidFill>
                <a:ea typeface="Helvetica Neue Medium"/>
                <a:cs typeface="Helvetica Neue Medium"/>
                <a:sym typeface="Helvetica Neue Medium"/>
              </a:rPr>
              <a:t>Fase 3</a:t>
            </a:r>
          </a:p>
        </p:txBody>
      </p:sp>
      <p:sp>
        <p:nvSpPr>
          <p:cNvPr id="42" name="Rectángulo: esquinas redondeadas 41">
            <a:extLst>
              <a:ext uri="{FF2B5EF4-FFF2-40B4-BE49-F238E27FC236}">
                <a16:creationId xmlns:a16="http://schemas.microsoft.com/office/drawing/2014/main" id="{1EFB9221-F816-95B8-8E0F-63D595180EE8}"/>
              </a:ext>
            </a:extLst>
          </p:cNvPr>
          <p:cNvSpPr/>
          <p:nvPr/>
        </p:nvSpPr>
        <p:spPr>
          <a:xfrm>
            <a:off x="2011152" y="2450160"/>
            <a:ext cx="1489226" cy="1146413"/>
          </a:xfrm>
          <a:prstGeom prst="roundRect">
            <a:avLst/>
          </a:prstGeom>
          <a:solidFill>
            <a:schemeClr val="bg1">
              <a:lumMod val="95000"/>
            </a:schemeClr>
          </a:solidFill>
          <a:ln w="38100" cap="flat">
            <a:solidFill>
              <a:schemeClr val="accent1">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LEN+TAB/ZAB</a:t>
            </a:r>
          </a:p>
          <a:p>
            <a:pPr algn="ctr" defTabSz="412750"/>
            <a:r>
              <a:rPr lang="es-ES" sz="1600">
                <a:solidFill>
                  <a:sysClr val="windowText" lastClr="000000"/>
                </a:solidFill>
                <a:ea typeface="Helvetica Neue Medium"/>
                <a:cs typeface="Helvetica Neue Medium"/>
                <a:sym typeface="Helvetica Neue Medium"/>
              </a:rPr>
              <a:t>(</a:t>
            </a:r>
            <a:r>
              <a:rPr lang="es-ES" sz="1600" err="1">
                <a:solidFill>
                  <a:sysClr val="windowText" lastClr="000000"/>
                </a:solidFill>
                <a:ea typeface="Helvetica Neue Medium"/>
                <a:cs typeface="Helvetica Neue Medium"/>
                <a:sym typeface="Helvetica Neue Medium"/>
              </a:rPr>
              <a:t>IC+bNAbs</a:t>
            </a:r>
            <a:r>
              <a:rPr lang="es-ES" sz="1600">
                <a:solidFill>
                  <a:sysClr val="windowText" lastClr="000000"/>
                </a:solidFill>
                <a:ea typeface="Helvetica Neue Medium"/>
                <a:cs typeface="Helvetica Neue Medium"/>
                <a:sym typeface="Helvetica Neue Medium"/>
              </a:rPr>
              <a:t>)</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2</a:t>
            </a:r>
          </a:p>
        </p:txBody>
      </p:sp>
      <p:sp>
        <p:nvSpPr>
          <p:cNvPr id="43" name="Rectángulo: esquinas redondeadas 42">
            <a:extLst>
              <a:ext uri="{FF2B5EF4-FFF2-40B4-BE49-F238E27FC236}">
                <a16:creationId xmlns:a16="http://schemas.microsoft.com/office/drawing/2014/main" id="{26780C46-0C86-29D0-691B-D08B5D89FFA9}"/>
              </a:ext>
            </a:extLst>
          </p:cNvPr>
          <p:cNvSpPr/>
          <p:nvPr/>
        </p:nvSpPr>
        <p:spPr>
          <a:xfrm>
            <a:off x="297592" y="5089913"/>
            <a:ext cx="1489229"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err="1">
                <a:solidFill>
                  <a:sysClr val="windowText" lastClr="000000"/>
                </a:solidFill>
                <a:ea typeface="Helvetica Neue Medium"/>
                <a:cs typeface="Helvetica Neue Medium"/>
                <a:sym typeface="Helvetica Neue Medium"/>
              </a:rPr>
              <a:t>Lotivibart</a:t>
            </a:r>
            <a:endParaRPr lang="es-ES" sz="1600">
              <a:solidFill>
                <a:sysClr val="windowText" lastClr="000000"/>
              </a:solidFill>
              <a:ea typeface="Helvetica Neue Medium"/>
              <a:cs typeface="Helvetica Neue Medium"/>
              <a:sym typeface="Helvetica Neue Medium"/>
            </a:endParaRPr>
          </a:p>
          <a:p>
            <a:pPr algn="ctr" defTabSz="412750"/>
            <a:r>
              <a:rPr lang="es-ES" sz="1600">
                <a:solidFill>
                  <a:sysClr val="windowText" lastClr="000000"/>
                </a:solidFill>
                <a:ea typeface="Helvetica Neue Medium"/>
                <a:cs typeface="Helvetica Neue Medium"/>
                <a:sym typeface="Helvetica Neue Medium"/>
              </a:rPr>
              <a:t>(</a:t>
            </a:r>
            <a:r>
              <a:rPr lang="es-ES" sz="1600" err="1">
                <a:solidFill>
                  <a:sysClr val="windowText" lastClr="000000"/>
                </a:solidFill>
                <a:ea typeface="Helvetica Neue Medium"/>
                <a:cs typeface="Helvetica Neue Medium"/>
                <a:sym typeface="Helvetica Neue Medium"/>
              </a:rPr>
              <a:t>bNAb</a:t>
            </a:r>
            <a:r>
              <a:rPr lang="es-ES" sz="1600">
                <a:solidFill>
                  <a:sysClr val="windowText" lastClr="000000"/>
                </a:solidFill>
                <a:ea typeface="Helvetica Neue Medium"/>
                <a:cs typeface="Helvetica Neue Medium"/>
                <a:sym typeface="Helvetica Neue Medium"/>
              </a:rPr>
              <a:t>)</a:t>
            </a:r>
          </a:p>
          <a:p>
            <a:pPr algn="ctr" defTabSz="412750"/>
            <a:r>
              <a:rPr lang="es-ES" sz="1600">
                <a:solidFill>
                  <a:sysClr val="windowText" lastClr="000000"/>
                </a:solidFill>
                <a:ea typeface="Helvetica Neue Medium"/>
                <a:cs typeface="Helvetica Neue Medium"/>
                <a:sym typeface="Helvetica Neue Medium"/>
              </a:rPr>
              <a:t>c/4-6m</a:t>
            </a:r>
          </a:p>
          <a:p>
            <a:pPr algn="ctr" defTabSz="412750"/>
            <a:r>
              <a:rPr lang="es-ES" sz="1600">
                <a:solidFill>
                  <a:sysClr val="windowText" lastClr="000000"/>
                </a:solidFill>
                <a:ea typeface="Helvetica Neue Medium"/>
                <a:cs typeface="Helvetica Neue Medium"/>
                <a:sym typeface="Helvetica Neue Medium"/>
              </a:rPr>
              <a:t>Fase 2</a:t>
            </a:r>
          </a:p>
        </p:txBody>
      </p:sp>
      <p:sp>
        <p:nvSpPr>
          <p:cNvPr id="44" name="Rectángulo: esquinas redondeadas 43">
            <a:extLst>
              <a:ext uri="{FF2B5EF4-FFF2-40B4-BE49-F238E27FC236}">
                <a16:creationId xmlns:a16="http://schemas.microsoft.com/office/drawing/2014/main" id="{ED0DAC96-43AD-DD6F-3282-340BB7D9A4A7}"/>
              </a:ext>
            </a:extLst>
          </p:cNvPr>
          <p:cNvSpPr/>
          <p:nvPr/>
        </p:nvSpPr>
        <p:spPr>
          <a:xfrm>
            <a:off x="2011152" y="5089913"/>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VH-184</a:t>
            </a:r>
          </a:p>
          <a:p>
            <a:pPr algn="ctr" defTabSz="412750"/>
            <a:r>
              <a:rPr lang="es-ES" sz="1600">
                <a:solidFill>
                  <a:sysClr val="windowText" lastClr="000000"/>
                </a:solidFill>
                <a:ea typeface="Helvetica Neue Medium"/>
                <a:cs typeface="Helvetica Neue Medium"/>
                <a:sym typeface="Helvetica Neue Medium"/>
              </a:rPr>
              <a:t>(INI)</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1-2</a:t>
            </a:r>
          </a:p>
        </p:txBody>
      </p:sp>
      <p:sp>
        <p:nvSpPr>
          <p:cNvPr id="45" name="Rectángulo: esquinas redondeadas 44">
            <a:extLst>
              <a:ext uri="{FF2B5EF4-FFF2-40B4-BE49-F238E27FC236}">
                <a16:creationId xmlns:a16="http://schemas.microsoft.com/office/drawing/2014/main" id="{2BFDFCBF-A8AF-5C2C-D4BF-09819AB99A8F}"/>
              </a:ext>
            </a:extLst>
          </p:cNvPr>
          <p:cNvSpPr/>
          <p:nvPr/>
        </p:nvSpPr>
        <p:spPr>
          <a:xfrm>
            <a:off x="2011152" y="3764136"/>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VH-499</a:t>
            </a:r>
          </a:p>
          <a:p>
            <a:pPr algn="ctr" defTabSz="412750"/>
            <a:r>
              <a:rPr lang="es-ES" sz="1600">
                <a:solidFill>
                  <a:sysClr val="windowText" lastClr="000000"/>
                </a:solidFill>
                <a:ea typeface="Helvetica Neue Medium"/>
                <a:cs typeface="Helvetica Neue Medium"/>
                <a:sym typeface="Helvetica Neue Medium"/>
              </a:rPr>
              <a:t>(IC)</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1-2</a:t>
            </a:r>
          </a:p>
        </p:txBody>
      </p:sp>
      <p:sp>
        <p:nvSpPr>
          <p:cNvPr id="46" name="Rectángulo: esquinas redondeadas 45">
            <a:extLst>
              <a:ext uri="{FF2B5EF4-FFF2-40B4-BE49-F238E27FC236}">
                <a16:creationId xmlns:a16="http://schemas.microsoft.com/office/drawing/2014/main" id="{7CC08AB4-4806-E5E2-3E37-3CB2AB431EF5}"/>
              </a:ext>
            </a:extLst>
          </p:cNvPr>
          <p:cNvSpPr/>
          <p:nvPr/>
        </p:nvSpPr>
        <p:spPr>
          <a:xfrm>
            <a:off x="297598" y="3766782"/>
            <a:ext cx="1489227"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GS-3242</a:t>
            </a:r>
          </a:p>
          <a:p>
            <a:pPr algn="ctr" defTabSz="412750"/>
            <a:r>
              <a:rPr lang="es-ES" sz="1600">
                <a:solidFill>
                  <a:sysClr val="windowText" lastClr="000000"/>
                </a:solidFill>
                <a:ea typeface="Helvetica Neue Medium"/>
                <a:cs typeface="Helvetica Neue Medium"/>
                <a:sym typeface="Helvetica Neue Medium"/>
              </a:rPr>
              <a:t>(INI)</a:t>
            </a:r>
          </a:p>
          <a:p>
            <a:pPr algn="ctr" defTabSz="412750"/>
            <a:r>
              <a:rPr lang="es-ES" sz="1600">
                <a:solidFill>
                  <a:sysClr val="windowText" lastClr="000000"/>
                </a:solidFill>
                <a:ea typeface="Helvetica Neue Medium"/>
                <a:cs typeface="Helvetica Neue Medium"/>
                <a:sym typeface="Helvetica Neue Medium"/>
              </a:rPr>
              <a:t>c/4-6m</a:t>
            </a:r>
          </a:p>
          <a:p>
            <a:pPr algn="ctr" defTabSz="412750"/>
            <a:r>
              <a:rPr lang="es-ES" sz="1600">
                <a:solidFill>
                  <a:sysClr val="windowText" lastClr="000000"/>
                </a:solidFill>
                <a:ea typeface="Helvetica Neue Medium"/>
                <a:cs typeface="Helvetica Neue Medium"/>
                <a:sym typeface="Helvetica Neue Medium"/>
              </a:rPr>
              <a:t>Fase 1</a:t>
            </a:r>
          </a:p>
        </p:txBody>
      </p:sp>
      <p:sp>
        <p:nvSpPr>
          <p:cNvPr id="47" name="Rectángulo: esquinas redondeadas 46">
            <a:extLst>
              <a:ext uri="{FF2B5EF4-FFF2-40B4-BE49-F238E27FC236}">
                <a16:creationId xmlns:a16="http://schemas.microsoft.com/office/drawing/2014/main" id="{9BE6A4EF-D9EE-3C15-8104-9309F25AB045}"/>
              </a:ext>
            </a:extLst>
          </p:cNvPr>
          <p:cNvSpPr/>
          <p:nvPr/>
        </p:nvSpPr>
        <p:spPr>
          <a:xfrm>
            <a:off x="3724713" y="2450160"/>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VH-310</a:t>
            </a:r>
          </a:p>
          <a:p>
            <a:pPr algn="ctr" defTabSz="412750"/>
            <a:r>
              <a:rPr lang="es-ES" sz="1600">
                <a:solidFill>
                  <a:sysClr val="windowText" lastClr="000000"/>
                </a:solidFill>
                <a:ea typeface="Helvetica Neue Medium"/>
                <a:cs typeface="Helvetica Neue Medium"/>
                <a:sym typeface="Helvetica Neue Medium"/>
              </a:rPr>
              <a:t>(INI)</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1</a:t>
            </a:r>
          </a:p>
        </p:txBody>
      </p:sp>
      <p:sp>
        <p:nvSpPr>
          <p:cNvPr id="9" name="Rectángulo: esquinas redondeadas 8">
            <a:extLst>
              <a:ext uri="{FF2B5EF4-FFF2-40B4-BE49-F238E27FC236}">
                <a16:creationId xmlns:a16="http://schemas.microsoft.com/office/drawing/2014/main" id="{FC70CDF4-9692-4C9B-4E8A-AD6BABFFD965}"/>
              </a:ext>
            </a:extLst>
          </p:cNvPr>
          <p:cNvSpPr/>
          <p:nvPr/>
        </p:nvSpPr>
        <p:spPr>
          <a:xfrm>
            <a:off x="3724713" y="3766782"/>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dirty="0">
                <a:solidFill>
                  <a:sysClr val="windowText" lastClr="000000"/>
                </a:solidFill>
                <a:ea typeface="Helvetica Neue Medium"/>
                <a:cs typeface="Helvetica Neue Medium"/>
                <a:sym typeface="Helvetica Neue Medium"/>
              </a:rPr>
              <a:t>10E8.4/</a:t>
            </a:r>
            <a:r>
              <a:rPr lang="es-ES" sz="1600" dirty="0" err="1">
                <a:solidFill>
                  <a:sysClr val="windowText" lastClr="000000"/>
                </a:solidFill>
                <a:ea typeface="Helvetica Neue Medium"/>
                <a:cs typeface="Helvetica Neue Medium"/>
                <a:sym typeface="Helvetica Neue Medium"/>
              </a:rPr>
              <a:t>iMab</a:t>
            </a:r>
            <a:endParaRPr lang="es-ES" sz="1600" dirty="0">
              <a:solidFill>
                <a:sysClr val="windowText" lastClr="000000"/>
              </a:solidFill>
              <a:ea typeface="Helvetica Neue Medium"/>
              <a:cs typeface="Helvetica Neue Medium"/>
              <a:sym typeface="Helvetica Neue Medium"/>
            </a:endParaRPr>
          </a:p>
          <a:p>
            <a:pPr algn="ctr" defTabSz="412750"/>
            <a:r>
              <a:rPr lang="es-ES" sz="1600" dirty="0">
                <a:solidFill>
                  <a:sysClr val="windowText" lastClr="000000"/>
                </a:solidFill>
                <a:ea typeface="Helvetica Neue Medium"/>
                <a:cs typeface="Helvetica Neue Medium"/>
                <a:sym typeface="Helvetica Neue Medium"/>
              </a:rPr>
              <a:t>A. </a:t>
            </a:r>
            <a:r>
              <a:rPr lang="es-ES" sz="1600" dirty="0" err="1">
                <a:solidFill>
                  <a:sysClr val="windowText" lastClr="000000"/>
                </a:solidFill>
                <a:ea typeface="Helvetica Neue Medium"/>
                <a:cs typeface="Helvetica Neue Medium"/>
                <a:sym typeface="Helvetica Neue Medium"/>
              </a:rPr>
              <a:t>biespecífico</a:t>
            </a:r>
            <a:endParaRPr lang="es-ES" sz="1600" dirty="0">
              <a:solidFill>
                <a:sysClr val="windowText" lastClr="000000"/>
              </a:solidFill>
              <a:ea typeface="Helvetica Neue Medium"/>
              <a:cs typeface="Helvetica Neue Medium"/>
              <a:sym typeface="Helvetica Neue Medium"/>
            </a:endParaRPr>
          </a:p>
          <a:p>
            <a:pPr algn="ctr" defTabSz="412750"/>
            <a:r>
              <a:rPr lang="es-ES" sz="1600" dirty="0">
                <a:solidFill>
                  <a:sysClr val="windowText" lastClr="000000"/>
                </a:solidFill>
                <a:ea typeface="Helvetica Neue Medium"/>
                <a:cs typeface="Helvetica Neue Medium"/>
                <a:sym typeface="Helvetica Neue Medium"/>
              </a:rPr>
              <a:t>??</a:t>
            </a:r>
          </a:p>
          <a:p>
            <a:pPr algn="ctr" defTabSz="412750"/>
            <a:r>
              <a:rPr lang="es-ES" sz="1600" dirty="0">
                <a:solidFill>
                  <a:sysClr val="windowText" lastClr="000000"/>
                </a:solidFill>
                <a:ea typeface="Helvetica Neue Medium"/>
                <a:cs typeface="Helvetica Neue Medium"/>
                <a:sym typeface="Helvetica Neue Medium"/>
              </a:rPr>
              <a:t>Fase 1</a:t>
            </a:r>
          </a:p>
        </p:txBody>
      </p:sp>
    </p:spTree>
    <p:extLst>
      <p:ext uri="{BB962C8B-B14F-4D97-AF65-F5344CB8AC3E}">
        <p14:creationId xmlns:p14="http://schemas.microsoft.com/office/powerpoint/2010/main" val="3520677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B02A4-81AA-28AE-9BE6-32DABC4DE9DB}"/>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104ADCE6-0186-21F8-B2E0-9C8106C763CB}"/>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pic>
        <p:nvPicPr>
          <p:cNvPr id="16" name="Image 5">
            <a:extLst>
              <a:ext uri="{FF2B5EF4-FFF2-40B4-BE49-F238E27FC236}">
                <a16:creationId xmlns:a16="http://schemas.microsoft.com/office/drawing/2014/main" id="{D14E8D17-8D57-D172-0A03-9146D0D03F6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236" b="89838" l="9879" r="89948">
                        <a14:foregroundMark x1="26343" y1="9931" x2="26343" y2="9931"/>
                        <a14:foregroundMark x1="35875" y1="6236" x2="35875" y2="6236"/>
                      </a14:backgroundRemoval>
                    </a14:imgEffect>
                  </a14:imgLayer>
                </a14:imgProps>
              </a:ext>
            </a:extLst>
          </a:blip>
          <a:srcRect b="52602"/>
          <a:stretch>
            <a:fillRect/>
          </a:stretch>
        </p:blipFill>
        <p:spPr>
          <a:xfrm>
            <a:off x="880036" y="3468682"/>
            <a:ext cx="1428494" cy="508105"/>
          </a:xfrm>
          <a:prstGeom prst="rect">
            <a:avLst/>
          </a:prstGeom>
        </p:spPr>
      </p:pic>
      <p:pic>
        <p:nvPicPr>
          <p:cNvPr id="17" name="Imagen 16" descr="Diagrama&#10;&#10;El contenido generado por IA puede ser incorrecto.">
            <a:extLst>
              <a:ext uri="{FF2B5EF4-FFF2-40B4-BE49-F238E27FC236}">
                <a16:creationId xmlns:a16="http://schemas.microsoft.com/office/drawing/2014/main" id="{E2D20AD8-7E79-ABDA-DF3D-8B30A71AAFF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7823" t="16861" r="18802" b="31717"/>
          <a:stretch>
            <a:fillRect/>
          </a:stretch>
        </p:blipFill>
        <p:spPr>
          <a:xfrm>
            <a:off x="2869712" y="2196330"/>
            <a:ext cx="1220598" cy="637447"/>
          </a:xfrm>
          <a:prstGeom prst="rect">
            <a:avLst/>
          </a:prstGeom>
        </p:spPr>
      </p:pic>
      <p:pic>
        <p:nvPicPr>
          <p:cNvPr id="18" name="Imagen 17" descr="Pizarra&#10;&#10;El contenido generado por IA puede ser incorrecto.">
            <a:extLst>
              <a:ext uri="{FF2B5EF4-FFF2-40B4-BE49-F238E27FC236}">
                <a16:creationId xmlns:a16="http://schemas.microsoft.com/office/drawing/2014/main" id="{C15EFEAC-7305-D77C-2E51-9A1DE3E5DA3F}"/>
              </a:ext>
            </a:extLst>
          </p:cNvPr>
          <p:cNvPicPr>
            <a:picLocks noChangeAspect="1"/>
          </p:cNvPicPr>
          <p:nvPr/>
        </p:nvPicPr>
        <p:blipFill>
          <a:blip r:embed="rId7">
            <a:extLst>
              <a:ext uri="{28A0092B-C50C-407E-A947-70E740481C1C}">
                <a14:useLocalDpi xmlns:a14="http://schemas.microsoft.com/office/drawing/2010/main" val="0"/>
              </a:ext>
            </a:extLst>
          </a:blip>
          <a:srcRect b="24961"/>
          <a:stretch>
            <a:fillRect/>
          </a:stretch>
        </p:blipFill>
        <p:spPr>
          <a:xfrm>
            <a:off x="887551" y="2824696"/>
            <a:ext cx="1413465" cy="547542"/>
          </a:xfrm>
          <a:prstGeom prst="rect">
            <a:avLst/>
          </a:prstGeom>
        </p:spPr>
      </p:pic>
      <p:pic>
        <p:nvPicPr>
          <p:cNvPr id="19" name="Imagen 18" descr="Texto&#10;&#10;El contenido generado por IA puede ser incorrecto.">
            <a:extLst>
              <a:ext uri="{FF2B5EF4-FFF2-40B4-BE49-F238E27FC236}">
                <a16:creationId xmlns:a16="http://schemas.microsoft.com/office/drawing/2014/main" id="{9DDCC318-6F47-640B-3C36-3F013824DD2D}"/>
              </a:ext>
            </a:extLst>
          </p:cNvPr>
          <p:cNvPicPr>
            <a:picLocks noChangeAspect="1"/>
          </p:cNvPicPr>
          <p:nvPr/>
        </p:nvPicPr>
        <p:blipFill>
          <a:blip r:embed="rId8">
            <a:extLst>
              <a:ext uri="{28A0092B-C50C-407E-A947-70E740481C1C}">
                <a14:useLocalDpi xmlns:a14="http://schemas.microsoft.com/office/drawing/2010/main" val="0"/>
              </a:ext>
            </a:extLst>
          </a:blip>
          <a:srcRect l="19410" t="33499" r="19095" b="35526"/>
          <a:stretch>
            <a:fillRect/>
          </a:stretch>
        </p:blipFill>
        <p:spPr>
          <a:xfrm>
            <a:off x="1028105" y="2353900"/>
            <a:ext cx="1136651" cy="399754"/>
          </a:xfrm>
          <a:prstGeom prst="rect">
            <a:avLst/>
          </a:prstGeom>
        </p:spPr>
      </p:pic>
      <p:pic>
        <p:nvPicPr>
          <p:cNvPr id="20" name="Imagen 19" descr="Diagrama&#10;&#10;El contenido generado por IA puede ser incorrecto.">
            <a:extLst>
              <a:ext uri="{FF2B5EF4-FFF2-40B4-BE49-F238E27FC236}">
                <a16:creationId xmlns:a16="http://schemas.microsoft.com/office/drawing/2014/main" id="{71F4BE28-19CE-8E36-A480-D7934656CFE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7823" t="16861" r="18802" b="31717"/>
          <a:stretch>
            <a:fillRect/>
          </a:stretch>
        </p:blipFill>
        <p:spPr>
          <a:xfrm>
            <a:off x="2869712" y="2753654"/>
            <a:ext cx="1220598" cy="637447"/>
          </a:xfrm>
          <a:prstGeom prst="rect">
            <a:avLst/>
          </a:prstGeom>
        </p:spPr>
      </p:pic>
      <p:pic>
        <p:nvPicPr>
          <p:cNvPr id="21" name="Imagen 20" descr="Diagrama&#10;&#10;El contenido generado por IA puede ser incorrecto.">
            <a:extLst>
              <a:ext uri="{FF2B5EF4-FFF2-40B4-BE49-F238E27FC236}">
                <a16:creationId xmlns:a16="http://schemas.microsoft.com/office/drawing/2014/main" id="{60D9373B-47D7-8CAC-C899-E4D6FECBA30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7823" t="16861" r="18802" b="31717"/>
          <a:stretch>
            <a:fillRect/>
          </a:stretch>
        </p:blipFill>
        <p:spPr>
          <a:xfrm>
            <a:off x="2869712" y="3381640"/>
            <a:ext cx="1220598" cy="637447"/>
          </a:xfrm>
          <a:prstGeom prst="rect">
            <a:avLst/>
          </a:prstGeom>
        </p:spPr>
      </p:pic>
      <p:pic>
        <p:nvPicPr>
          <p:cNvPr id="22" name="Imagen 21" descr="Diagrama&#10;&#10;El contenido generado por IA puede ser incorrecto.">
            <a:extLst>
              <a:ext uri="{FF2B5EF4-FFF2-40B4-BE49-F238E27FC236}">
                <a16:creationId xmlns:a16="http://schemas.microsoft.com/office/drawing/2014/main" id="{E22AB7ED-CA4E-8F3D-D956-45CD6C70C2B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7823" t="16861" r="18802" b="31717"/>
          <a:stretch>
            <a:fillRect/>
          </a:stretch>
        </p:blipFill>
        <p:spPr>
          <a:xfrm>
            <a:off x="4221038" y="2425470"/>
            <a:ext cx="1220598" cy="637447"/>
          </a:xfrm>
          <a:prstGeom prst="rect">
            <a:avLst/>
          </a:prstGeom>
        </p:spPr>
      </p:pic>
      <p:pic>
        <p:nvPicPr>
          <p:cNvPr id="23" name="Imagen 22" descr="Diagrama&#10;&#10;El contenido generado por IA puede ser incorrecto.">
            <a:extLst>
              <a:ext uri="{FF2B5EF4-FFF2-40B4-BE49-F238E27FC236}">
                <a16:creationId xmlns:a16="http://schemas.microsoft.com/office/drawing/2014/main" id="{5A7BB42F-D221-3971-FC4E-C8170B5625F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7823" t="16861" r="18802" b="31717"/>
          <a:stretch>
            <a:fillRect/>
          </a:stretch>
        </p:blipFill>
        <p:spPr>
          <a:xfrm>
            <a:off x="4221038" y="3027539"/>
            <a:ext cx="1220598" cy="637447"/>
          </a:xfrm>
          <a:prstGeom prst="rect">
            <a:avLst/>
          </a:prstGeom>
        </p:spPr>
      </p:pic>
      <p:pic>
        <p:nvPicPr>
          <p:cNvPr id="24" name="Image 5">
            <a:extLst>
              <a:ext uri="{FF2B5EF4-FFF2-40B4-BE49-F238E27FC236}">
                <a16:creationId xmlns:a16="http://schemas.microsoft.com/office/drawing/2014/main" id="{6049DA7D-AA51-BE93-3546-4F12B1E0DC2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236" b="89838" l="9879" r="89948">
                        <a14:foregroundMark x1="26343" y1="9931" x2="26343" y2="9931"/>
                        <a14:foregroundMark x1="35875" y1="6236" x2="35875" y2="6236"/>
                      </a14:backgroundRemoval>
                    </a14:imgEffect>
                  </a14:imgLayer>
                </a14:imgProps>
              </a:ext>
            </a:extLst>
          </a:blip>
          <a:srcRect b="52602"/>
          <a:stretch>
            <a:fillRect/>
          </a:stretch>
        </p:blipFill>
        <p:spPr>
          <a:xfrm>
            <a:off x="960270" y="5529849"/>
            <a:ext cx="1428494" cy="508105"/>
          </a:xfrm>
          <a:prstGeom prst="rect">
            <a:avLst/>
          </a:prstGeom>
        </p:spPr>
      </p:pic>
      <p:pic>
        <p:nvPicPr>
          <p:cNvPr id="25" name="Imagen 24" descr="Diagrama&#10;&#10;El contenido generado por IA puede ser incorrecto.">
            <a:extLst>
              <a:ext uri="{FF2B5EF4-FFF2-40B4-BE49-F238E27FC236}">
                <a16:creationId xmlns:a16="http://schemas.microsoft.com/office/drawing/2014/main" id="{252BB28C-66D9-8E3D-9FF4-F196B7BD1C6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7823" t="16861" r="18802" b="31717"/>
          <a:stretch>
            <a:fillRect/>
          </a:stretch>
        </p:blipFill>
        <p:spPr>
          <a:xfrm>
            <a:off x="2949946" y="4257497"/>
            <a:ext cx="1220598" cy="637447"/>
          </a:xfrm>
          <a:prstGeom prst="rect">
            <a:avLst/>
          </a:prstGeom>
        </p:spPr>
      </p:pic>
      <p:pic>
        <p:nvPicPr>
          <p:cNvPr id="26" name="Imagen 25" descr="Pizarra&#10;&#10;El contenido generado por IA puede ser incorrecto.">
            <a:extLst>
              <a:ext uri="{FF2B5EF4-FFF2-40B4-BE49-F238E27FC236}">
                <a16:creationId xmlns:a16="http://schemas.microsoft.com/office/drawing/2014/main" id="{EF00B076-7FAA-8DAC-C55E-BD48FF6EAA9F}"/>
              </a:ext>
            </a:extLst>
          </p:cNvPr>
          <p:cNvPicPr>
            <a:picLocks noChangeAspect="1"/>
          </p:cNvPicPr>
          <p:nvPr/>
        </p:nvPicPr>
        <p:blipFill>
          <a:blip r:embed="rId7">
            <a:extLst>
              <a:ext uri="{28A0092B-C50C-407E-A947-70E740481C1C}">
                <a14:useLocalDpi xmlns:a14="http://schemas.microsoft.com/office/drawing/2010/main" val="0"/>
              </a:ext>
            </a:extLst>
          </a:blip>
          <a:srcRect b="24961"/>
          <a:stretch>
            <a:fillRect/>
          </a:stretch>
        </p:blipFill>
        <p:spPr>
          <a:xfrm>
            <a:off x="967785" y="4885863"/>
            <a:ext cx="1413465" cy="547542"/>
          </a:xfrm>
          <a:prstGeom prst="rect">
            <a:avLst/>
          </a:prstGeom>
        </p:spPr>
      </p:pic>
      <p:pic>
        <p:nvPicPr>
          <p:cNvPr id="27" name="Imagen 26" descr="Texto&#10;&#10;El contenido generado por IA puede ser incorrecto.">
            <a:extLst>
              <a:ext uri="{FF2B5EF4-FFF2-40B4-BE49-F238E27FC236}">
                <a16:creationId xmlns:a16="http://schemas.microsoft.com/office/drawing/2014/main" id="{109CEDCC-8E72-EC2E-0B91-F98C7222B2C5}"/>
              </a:ext>
            </a:extLst>
          </p:cNvPr>
          <p:cNvPicPr>
            <a:picLocks noChangeAspect="1"/>
          </p:cNvPicPr>
          <p:nvPr/>
        </p:nvPicPr>
        <p:blipFill>
          <a:blip r:embed="rId8">
            <a:extLst>
              <a:ext uri="{28A0092B-C50C-407E-A947-70E740481C1C}">
                <a14:useLocalDpi xmlns:a14="http://schemas.microsoft.com/office/drawing/2010/main" val="0"/>
              </a:ext>
            </a:extLst>
          </a:blip>
          <a:srcRect l="19410" t="33499" r="19095" b="35526"/>
          <a:stretch>
            <a:fillRect/>
          </a:stretch>
        </p:blipFill>
        <p:spPr>
          <a:xfrm>
            <a:off x="1108339" y="4415067"/>
            <a:ext cx="1136651" cy="399754"/>
          </a:xfrm>
          <a:prstGeom prst="rect">
            <a:avLst/>
          </a:prstGeom>
        </p:spPr>
      </p:pic>
      <p:pic>
        <p:nvPicPr>
          <p:cNvPr id="28" name="Imagen 27" descr="Diagrama&#10;&#10;El contenido generado por IA puede ser incorrecto.">
            <a:extLst>
              <a:ext uri="{FF2B5EF4-FFF2-40B4-BE49-F238E27FC236}">
                <a16:creationId xmlns:a16="http://schemas.microsoft.com/office/drawing/2014/main" id="{0A877416-6061-E97C-CE40-036658A7D27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7823" t="16861" r="18802" b="31717"/>
          <a:stretch>
            <a:fillRect/>
          </a:stretch>
        </p:blipFill>
        <p:spPr>
          <a:xfrm>
            <a:off x="2949946" y="4814821"/>
            <a:ext cx="1220598" cy="637447"/>
          </a:xfrm>
          <a:prstGeom prst="rect">
            <a:avLst/>
          </a:prstGeom>
        </p:spPr>
      </p:pic>
      <p:pic>
        <p:nvPicPr>
          <p:cNvPr id="29" name="Imagen 28" descr="Diagrama&#10;&#10;El contenido generado por IA puede ser incorrecto.">
            <a:extLst>
              <a:ext uri="{FF2B5EF4-FFF2-40B4-BE49-F238E27FC236}">
                <a16:creationId xmlns:a16="http://schemas.microsoft.com/office/drawing/2014/main" id="{D733A723-8777-38C9-84F1-8105BAAE54D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7823" t="16861" r="18802" b="31717"/>
          <a:stretch>
            <a:fillRect/>
          </a:stretch>
        </p:blipFill>
        <p:spPr>
          <a:xfrm>
            <a:off x="2949946" y="5442807"/>
            <a:ext cx="1220598" cy="637447"/>
          </a:xfrm>
          <a:prstGeom prst="rect">
            <a:avLst/>
          </a:prstGeom>
        </p:spPr>
      </p:pic>
      <p:pic>
        <p:nvPicPr>
          <p:cNvPr id="30" name="Imagen 29" descr="Diagrama&#10;&#10;El contenido generado por IA puede ser incorrecto.">
            <a:extLst>
              <a:ext uri="{FF2B5EF4-FFF2-40B4-BE49-F238E27FC236}">
                <a16:creationId xmlns:a16="http://schemas.microsoft.com/office/drawing/2014/main" id="{87CC377F-BB1C-F01F-2937-E57F2D8F89C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7823" t="16861" r="18802" b="31717"/>
          <a:stretch>
            <a:fillRect/>
          </a:stretch>
        </p:blipFill>
        <p:spPr>
          <a:xfrm>
            <a:off x="4301272" y="4486637"/>
            <a:ext cx="1220598" cy="637447"/>
          </a:xfrm>
          <a:prstGeom prst="rect">
            <a:avLst/>
          </a:prstGeom>
        </p:spPr>
      </p:pic>
      <p:pic>
        <p:nvPicPr>
          <p:cNvPr id="31" name="Imagen 30" descr="Diagrama&#10;&#10;El contenido generado por IA puede ser incorrecto.">
            <a:extLst>
              <a:ext uri="{FF2B5EF4-FFF2-40B4-BE49-F238E27FC236}">
                <a16:creationId xmlns:a16="http://schemas.microsoft.com/office/drawing/2014/main" id="{BD043B68-5122-EDDA-6988-C37C8AC5BB0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7823" t="16861" r="18802" b="31717"/>
          <a:stretch>
            <a:fillRect/>
          </a:stretch>
        </p:blipFill>
        <p:spPr>
          <a:xfrm>
            <a:off x="4301272" y="5088706"/>
            <a:ext cx="1220598" cy="637447"/>
          </a:xfrm>
          <a:prstGeom prst="rect">
            <a:avLst/>
          </a:prstGeom>
        </p:spPr>
      </p:pic>
      <p:sp>
        <p:nvSpPr>
          <p:cNvPr id="33" name="CuadroTexto 32">
            <a:extLst>
              <a:ext uri="{FF2B5EF4-FFF2-40B4-BE49-F238E27FC236}">
                <a16:creationId xmlns:a16="http://schemas.microsoft.com/office/drawing/2014/main" id="{3DC5BC71-3F0A-5903-D2EA-2702EA10D539}"/>
              </a:ext>
            </a:extLst>
          </p:cNvPr>
          <p:cNvSpPr txBox="1"/>
          <p:nvPr/>
        </p:nvSpPr>
        <p:spPr>
          <a:xfrm>
            <a:off x="2782505" y="1258617"/>
            <a:ext cx="1002127" cy="389850"/>
          </a:xfrm>
          <a:prstGeom prst="rect">
            <a:avLst/>
          </a:prstGeom>
          <a:solidFill>
            <a:schemeClr val="accent6">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1219169"/>
            <a:r>
              <a:rPr lang="es-ES" sz="2200" b="1">
                <a:solidFill>
                  <a:srgbClr val="5E5E5E"/>
                </a:solidFill>
                <a:latin typeface="+mn-lt"/>
                <a:ea typeface="+mn-ea"/>
                <a:cs typeface="+mn-cs"/>
                <a:sym typeface="Helvetica Neue"/>
              </a:rPr>
              <a:t>1999</a:t>
            </a:r>
          </a:p>
        </p:txBody>
      </p:sp>
      <p:sp>
        <p:nvSpPr>
          <p:cNvPr id="34" name="CuadroTexto 33">
            <a:extLst>
              <a:ext uri="{FF2B5EF4-FFF2-40B4-BE49-F238E27FC236}">
                <a16:creationId xmlns:a16="http://schemas.microsoft.com/office/drawing/2014/main" id="{8FA729AE-2FBE-480B-E137-8FDF84CD0E45}"/>
              </a:ext>
            </a:extLst>
          </p:cNvPr>
          <p:cNvSpPr txBox="1"/>
          <p:nvPr/>
        </p:nvSpPr>
        <p:spPr>
          <a:xfrm>
            <a:off x="8906362" y="1258617"/>
            <a:ext cx="1002127" cy="389850"/>
          </a:xfrm>
          <a:prstGeom prst="rect">
            <a:avLst/>
          </a:prstGeom>
          <a:solidFill>
            <a:schemeClr val="accent6">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1219169"/>
            <a:r>
              <a:rPr lang="es-ES" sz="2200" b="1">
                <a:solidFill>
                  <a:srgbClr val="5E5E5E"/>
                </a:solidFill>
                <a:latin typeface="+mn-lt"/>
                <a:ea typeface="+mn-ea"/>
                <a:cs typeface="+mn-cs"/>
                <a:sym typeface="Helvetica Neue"/>
              </a:rPr>
              <a:t>2026</a:t>
            </a:r>
          </a:p>
        </p:txBody>
      </p:sp>
      <p:pic>
        <p:nvPicPr>
          <p:cNvPr id="35" name="Imagen 34" descr="Imagen en blanco y negro&#10;&#10;El contenido generado por IA puede ser incorrecto.">
            <a:extLst>
              <a:ext uri="{FF2B5EF4-FFF2-40B4-BE49-F238E27FC236}">
                <a16:creationId xmlns:a16="http://schemas.microsoft.com/office/drawing/2014/main" id="{7F46CF9E-5003-7A6F-4153-4E4DFBFD7789}"/>
              </a:ext>
            </a:extLst>
          </p:cNvPr>
          <p:cNvPicPr>
            <a:picLocks noChangeAspect="1"/>
          </p:cNvPicPr>
          <p:nvPr/>
        </p:nvPicPr>
        <p:blipFill>
          <a:blip r:embed="rId9">
            <a:extLst>
              <a:ext uri="{28A0092B-C50C-407E-A947-70E740481C1C}">
                <a14:useLocalDpi xmlns:a14="http://schemas.microsoft.com/office/drawing/2010/main" val="0"/>
              </a:ext>
            </a:extLst>
          </a:blip>
          <a:srcRect l="38140" r="37782"/>
          <a:stretch>
            <a:fillRect/>
          </a:stretch>
        </p:blipFill>
        <p:spPr>
          <a:xfrm rot="5400000">
            <a:off x="9109562" y="3732332"/>
            <a:ext cx="741530" cy="3231564"/>
          </a:xfrm>
          <a:prstGeom prst="rect">
            <a:avLst/>
          </a:prstGeom>
        </p:spPr>
      </p:pic>
      <p:pic>
        <p:nvPicPr>
          <p:cNvPr id="36" name="Imagen 35" descr="Imagen en blanco y negro&#10;&#10;El contenido generado por IA puede ser incorrecto.">
            <a:extLst>
              <a:ext uri="{FF2B5EF4-FFF2-40B4-BE49-F238E27FC236}">
                <a16:creationId xmlns:a16="http://schemas.microsoft.com/office/drawing/2014/main" id="{97AF688B-8212-4B6A-7991-9F9B016C4CEF}"/>
              </a:ext>
            </a:extLst>
          </p:cNvPr>
          <p:cNvPicPr>
            <a:picLocks noChangeAspect="1"/>
          </p:cNvPicPr>
          <p:nvPr/>
        </p:nvPicPr>
        <p:blipFill>
          <a:blip r:embed="rId9">
            <a:extLst>
              <a:ext uri="{28A0092B-C50C-407E-A947-70E740481C1C}">
                <a14:useLocalDpi xmlns:a14="http://schemas.microsoft.com/office/drawing/2010/main" val="0"/>
              </a:ext>
            </a:extLst>
          </a:blip>
          <a:srcRect l="38140" r="37782"/>
          <a:stretch>
            <a:fillRect/>
          </a:stretch>
        </p:blipFill>
        <p:spPr>
          <a:xfrm rot="5400000">
            <a:off x="9109563" y="4325322"/>
            <a:ext cx="741530" cy="3231564"/>
          </a:xfrm>
          <a:prstGeom prst="rect">
            <a:avLst/>
          </a:prstGeom>
        </p:spPr>
      </p:pic>
      <p:pic>
        <p:nvPicPr>
          <p:cNvPr id="37" name="Imagen 36">
            <a:extLst>
              <a:ext uri="{FF2B5EF4-FFF2-40B4-BE49-F238E27FC236}">
                <a16:creationId xmlns:a16="http://schemas.microsoft.com/office/drawing/2014/main" id="{1C682909-2360-2019-1165-455F8CDDBA8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25483" y="2012029"/>
            <a:ext cx="1309688" cy="871538"/>
          </a:xfrm>
          <a:prstGeom prst="rect">
            <a:avLst/>
          </a:prstGeom>
        </p:spPr>
      </p:pic>
      <p:pic>
        <p:nvPicPr>
          <p:cNvPr id="38" name="Imagen 37" descr="Imagen en blanco y negro&#10;&#10;El contenido generado por IA puede ser incorrecto.">
            <a:extLst>
              <a:ext uri="{FF2B5EF4-FFF2-40B4-BE49-F238E27FC236}">
                <a16:creationId xmlns:a16="http://schemas.microsoft.com/office/drawing/2014/main" id="{6E554CC4-FA59-FCA8-D5E8-5AEFF0C41693}"/>
              </a:ext>
            </a:extLst>
          </p:cNvPr>
          <p:cNvPicPr>
            <a:picLocks noChangeAspect="1"/>
          </p:cNvPicPr>
          <p:nvPr/>
        </p:nvPicPr>
        <p:blipFill>
          <a:blip r:embed="rId11">
            <a:extLst>
              <a:ext uri="{28A0092B-C50C-407E-A947-70E740481C1C}">
                <a14:useLocalDpi xmlns:a14="http://schemas.microsoft.com/office/drawing/2010/main" val="0"/>
              </a:ext>
            </a:extLst>
          </a:blip>
          <a:srcRect l="16915" t="33902" r="14010" b="16746"/>
          <a:stretch>
            <a:fillRect/>
          </a:stretch>
        </p:blipFill>
        <p:spPr>
          <a:xfrm>
            <a:off x="8679680" y="3559916"/>
            <a:ext cx="1455491" cy="781432"/>
          </a:xfrm>
          <a:prstGeom prst="rect">
            <a:avLst/>
          </a:prstGeom>
        </p:spPr>
      </p:pic>
      <p:cxnSp>
        <p:nvCxnSpPr>
          <p:cNvPr id="42" name="Conector recto de flecha 41">
            <a:extLst>
              <a:ext uri="{FF2B5EF4-FFF2-40B4-BE49-F238E27FC236}">
                <a16:creationId xmlns:a16="http://schemas.microsoft.com/office/drawing/2014/main" id="{A5A1320B-17AF-8789-4A9A-0244985F7043}"/>
              </a:ext>
            </a:extLst>
          </p:cNvPr>
          <p:cNvCxnSpPr>
            <a:cxnSpLocks/>
          </p:cNvCxnSpPr>
          <p:nvPr/>
        </p:nvCxnSpPr>
        <p:spPr>
          <a:xfrm>
            <a:off x="4301272" y="1452494"/>
            <a:ext cx="4220723" cy="0"/>
          </a:xfrm>
          <a:prstGeom prst="straightConnector1">
            <a:avLst/>
          </a:prstGeom>
          <a:noFill/>
          <a:ln w="76200" cap="flat">
            <a:solidFill>
              <a:schemeClr val="accent6">
                <a:lumMod val="75000"/>
              </a:schemeClr>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47" name="Rectángulo 46">
            <a:extLst>
              <a:ext uri="{FF2B5EF4-FFF2-40B4-BE49-F238E27FC236}">
                <a16:creationId xmlns:a16="http://schemas.microsoft.com/office/drawing/2014/main" id="{68318DA6-6A5D-F24E-B43C-75C9511B465E}"/>
              </a:ext>
            </a:extLst>
          </p:cNvPr>
          <p:cNvSpPr/>
          <p:nvPr/>
        </p:nvSpPr>
        <p:spPr>
          <a:xfrm>
            <a:off x="840134" y="1912349"/>
            <a:ext cx="4850497" cy="4399519"/>
          </a:xfrm>
          <a:prstGeom prst="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9" name="Rectángulo 48">
            <a:extLst>
              <a:ext uri="{FF2B5EF4-FFF2-40B4-BE49-F238E27FC236}">
                <a16:creationId xmlns:a16="http://schemas.microsoft.com/office/drawing/2014/main" id="{F9ADF7F1-6498-810A-38D9-F2D1F2E621AF}"/>
              </a:ext>
            </a:extLst>
          </p:cNvPr>
          <p:cNvSpPr/>
          <p:nvPr/>
        </p:nvSpPr>
        <p:spPr>
          <a:xfrm>
            <a:off x="7791643" y="1912351"/>
            <a:ext cx="3231564" cy="1054576"/>
          </a:xfrm>
          <a:prstGeom prst="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0" name="Rectángulo 49">
            <a:extLst>
              <a:ext uri="{FF2B5EF4-FFF2-40B4-BE49-F238E27FC236}">
                <a16:creationId xmlns:a16="http://schemas.microsoft.com/office/drawing/2014/main" id="{7A95C0AD-85FA-FCA5-CACC-96E7E492C346}"/>
              </a:ext>
            </a:extLst>
          </p:cNvPr>
          <p:cNvSpPr/>
          <p:nvPr/>
        </p:nvSpPr>
        <p:spPr>
          <a:xfrm>
            <a:off x="7791643" y="4977349"/>
            <a:ext cx="3231564" cy="1334520"/>
          </a:xfrm>
          <a:prstGeom prst="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1" name="Rectángulo 50">
            <a:extLst>
              <a:ext uri="{FF2B5EF4-FFF2-40B4-BE49-F238E27FC236}">
                <a16:creationId xmlns:a16="http://schemas.microsoft.com/office/drawing/2014/main" id="{B4DE880D-A611-8CC0-B4E0-3F90950E22DB}"/>
              </a:ext>
            </a:extLst>
          </p:cNvPr>
          <p:cNvSpPr/>
          <p:nvPr/>
        </p:nvSpPr>
        <p:spPr>
          <a:xfrm>
            <a:off x="7791643" y="3467714"/>
            <a:ext cx="3231564" cy="1054576"/>
          </a:xfrm>
          <a:prstGeom prst="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609351971"/>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188EE-82F2-4037-5AEE-8646285DAF28}"/>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CE34A310-404E-F8DC-46D1-F078E9BA83B6}"/>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sp>
        <p:nvSpPr>
          <p:cNvPr id="2" name="QuadreDeText 9">
            <a:extLst>
              <a:ext uri="{FF2B5EF4-FFF2-40B4-BE49-F238E27FC236}">
                <a16:creationId xmlns:a16="http://schemas.microsoft.com/office/drawing/2014/main" id="{F4881292-F0F1-16F0-40F8-C6B557A0E3BE}"/>
              </a:ext>
            </a:extLst>
          </p:cNvPr>
          <p:cNvSpPr txBox="1"/>
          <p:nvPr/>
        </p:nvSpPr>
        <p:spPr>
          <a:xfrm>
            <a:off x="5503383" y="1198258"/>
            <a:ext cx="6391024" cy="603396"/>
          </a:xfrm>
          <a:prstGeom prst="rect">
            <a:avLst/>
          </a:prstGeom>
          <a:solidFill>
            <a:schemeClr val="accent1">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400" b="1"/>
              <a:t>LEN + TAB/ZAB</a:t>
            </a:r>
          </a:p>
        </p:txBody>
      </p:sp>
      <p:sp>
        <p:nvSpPr>
          <p:cNvPr id="3" name="QuadreDeText 9">
            <a:extLst>
              <a:ext uri="{FF2B5EF4-FFF2-40B4-BE49-F238E27FC236}">
                <a16:creationId xmlns:a16="http://schemas.microsoft.com/office/drawing/2014/main" id="{C7CD3586-3101-973B-795F-14F97BA5FAD9}"/>
              </a:ext>
            </a:extLst>
          </p:cNvPr>
          <p:cNvSpPr txBox="1"/>
          <p:nvPr/>
        </p:nvSpPr>
        <p:spPr>
          <a:xfrm>
            <a:off x="5503383" y="1906800"/>
            <a:ext cx="6391025" cy="464896"/>
          </a:xfrm>
          <a:prstGeom prst="rect">
            <a:avLst/>
          </a:prstGeom>
          <a:solidFill>
            <a:srgbClr val="E5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marL="342900" indent="-342900">
              <a:spcBef>
                <a:spcPts val="300"/>
              </a:spcBef>
              <a:spcAft>
                <a:spcPts val="300"/>
              </a:spcAft>
              <a:buFontTx/>
              <a:buChar char="-"/>
            </a:pPr>
            <a:r>
              <a:rPr lang="es-ES" sz="2000"/>
              <a:t>Inhibidor de la cápside + </a:t>
            </a:r>
            <a:r>
              <a:rPr lang="es-ES" sz="2000" err="1"/>
              <a:t>bNAbs</a:t>
            </a:r>
            <a:endParaRPr lang="es-ES" sz="2000"/>
          </a:p>
        </p:txBody>
      </p:sp>
      <p:sp>
        <p:nvSpPr>
          <p:cNvPr id="4" name="QuadreDeText 9">
            <a:extLst>
              <a:ext uri="{FF2B5EF4-FFF2-40B4-BE49-F238E27FC236}">
                <a16:creationId xmlns:a16="http://schemas.microsoft.com/office/drawing/2014/main" id="{E926E860-C0B6-70F4-7B37-7ED2BDD8A2BE}"/>
              </a:ext>
            </a:extLst>
          </p:cNvPr>
          <p:cNvSpPr txBox="1"/>
          <p:nvPr/>
        </p:nvSpPr>
        <p:spPr>
          <a:xfrm>
            <a:off x="5503383" y="3856298"/>
            <a:ext cx="6391025" cy="2542388"/>
          </a:xfrm>
          <a:prstGeom prst="rect">
            <a:avLst/>
          </a:prstGeom>
          <a:solidFill>
            <a:schemeClr val="bg1"/>
          </a:solidFill>
          <a:ln w="12700" cap="flat">
            <a:solidFill>
              <a:schemeClr val="accent1">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300"/>
              </a:spcBef>
              <a:spcAft>
                <a:spcPts val="300"/>
              </a:spcAft>
            </a:pPr>
            <a:r>
              <a:rPr lang="es-ES" sz="2000" b="1" u="sng"/>
              <a:t>EC Fase 2</a:t>
            </a:r>
            <a:r>
              <a:rPr lang="es-ES" sz="2000"/>
              <a:t>: </a:t>
            </a:r>
            <a:r>
              <a:rPr lang="es-ES" sz="2000" i="1"/>
              <a:t>SWITCH</a:t>
            </a:r>
            <a:r>
              <a:rPr lang="es-ES" sz="2000"/>
              <a:t>. </a:t>
            </a:r>
            <a:r>
              <a:rPr lang="es-ES" sz="2000" err="1"/>
              <a:t>Incl</a:t>
            </a:r>
            <a:r>
              <a:rPr lang="es-ES" sz="2000"/>
              <a:t>: S a TAB y ZAB. LEN 927 mg </a:t>
            </a:r>
            <a:r>
              <a:rPr lang="es-ES" sz="2000" err="1"/>
              <a:t>sc</a:t>
            </a:r>
            <a:r>
              <a:rPr lang="es-ES" sz="2000"/>
              <a:t> + ZAB 2550 mg </a:t>
            </a:r>
            <a:r>
              <a:rPr lang="es-ES" sz="2000" err="1"/>
              <a:t>iv</a:t>
            </a:r>
            <a:r>
              <a:rPr lang="es-ES" sz="2000"/>
              <a:t> + TAB 2550 mg </a:t>
            </a:r>
            <a:r>
              <a:rPr lang="es-ES" sz="2000" err="1"/>
              <a:t>iv</a:t>
            </a:r>
            <a:r>
              <a:rPr lang="es-ES" sz="2000"/>
              <a:t> c/6m vs SOT (n = 80).</a:t>
            </a:r>
          </a:p>
          <a:p>
            <a:pPr marL="285750" indent="-285750">
              <a:spcBef>
                <a:spcPts val="300"/>
              </a:spcBef>
              <a:spcAft>
                <a:spcPts val="300"/>
              </a:spcAft>
              <a:buFontTx/>
              <a:buChar char="-"/>
            </a:pPr>
            <a:r>
              <a:rPr lang="es-ES" sz="2000"/>
              <a:t>SV S52: 89% (LTZ) vs. 93% SOT</a:t>
            </a:r>
          </a:p>
          <a:p>
            <a:pPr marL="285750" indent="-285750">
              <a:spcBef>
                <a:spcPts val="300"/>
              </a:spcBef>
              <a:spcAft>
                <a:spcPts val="300"/>
              </a:spcAft>
              <a:buFontTx/>
              <a:buChar char="-"/>
            </a:pPr>
            <a:r>
              <a:rPr lang="es-ES" sz="2000" u="sng"/>
              <a:t>3 CVF</a:t>
            </a:r>
            <a:r>
              <a:rPr lang="es-ES" sz="2000"/>
              <a:t> (LTZ): 1 R a LEN, 2 </a:t>
            </a:r>
            <a:r>
              <a:rPr lang="es-ES" sz="2000">
                <a:ea typeface="Calibri" panose="020F0502020204030204" pitchFamily="34" charset="0"/>
                <a:cs typeface="Calibri" panose="020F0502020204030204" pitchFamily="34" charset="0"/>
              </a:rPr>
              <a:t>↓S a ZAB. ADAs: 6 TAB, 9 ZAB &gt; no impacto PK</a:t>
            </a:r>
          </a:p>
          <a:p>
            <a:pPr marL="285750" indent="-285750">
              <a:spcBef>
                <a:spcPts val="300"/>
              </a:spcBef>
              <a:spcAft>
                <a:spcPts val="300"/>
              </a:spcAft>
              <a:buFontTx/>
              <a:buChar char="-"/>
            </a:pPr>
            <a:r>
              <a:rPr lang="es-ES" sz="2000" u="sng">
                <a:ea typeface="Calibri" panose="020F0502020204030204" pitchFamily="34" charset="0"/>
                <a:cs typeface="Calibri" panose="020F0502020204030204" pitchFamily="34" charset="0"/>
              </a:rPr>
              <a:t>AE relacionados: </a:t>
            </a:r>
            <a:r>
              <a:rPr lang="es-ES" sz="2000">
                <a:ea typeface="Calibri" panose="020F0502020204030204" pitchFamily="34" charset="0"/>
                <a:cs typeface="Calibri" panose="020F0502020204030204" pitchFamily="34" charset="0"/>
              </a:rPr>
              <a:t>LEN-ISR 68%, </a:t>
            </a:r>
            <a:r>
              <a:rPr lang="es-ES" sz="2000" err="1">
                <a:ea typeface="Calibri" panose="020F0502020204030204" pitchFamily="34" charset="0"/>
                <a:cs typeface="Calibri" panose="020F0502020204030204" pitchFamily="34" charset="0"/>
              </a:rPr>
              <a:t>bNAbs</a:t>
            </a:r>
            <a:r>
              <a:rPr lang="es-ES" sz="2000">
                <a:ea typeface="Calibri" panose="020F0502020204030204" pitchFamily="34" charset="0"/>
                <a:cs typeface="Calibri" panose="020F0502020204030204" pitchFamily="34" charset="0"/>
              </a:rPr>
              <a:t>-IRR 0%</a:t>
            </a:r>
            <a:endParaRPr lang="es-ES" sz="2000"/>
          </a:p>
        </p:txBody>
      </p:sp>
      <p:sp>
        <p:nvSpPr>
          <p:cNvPr id="5" name="QuadreDeText 9">
            <a:extLst>
              <a:ext uri="{FF2B5EF4-FFF2-40B4-BE49-F238E27FC236}">
                <a16:creationId xmlns:a16="http://schemas.microsoft.com/office/drawing/2014/main" id="{1D7EA4E3-20F0-7B26-D871-CF9656BF861A}"/>
              </a:ext>
            </a:extLst>
          </p:cNvPr>
          <p:cNvSpPr txBox="1"/>
          <p:nvPr/>
        </p:nvSpPr>
        <p:spPr>
          <a:xfrm>
            <a:off x="5503383" y="5966384"/>
            <a:ext cx="6391024" cy="464896"/>
          </a:xfrm>
          <a:prstGeom prst="rect">
            <a:avLst/>
          </a:prstGeom>
          <a:solidFill>
            <a:srgbClr val="E5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marL="342900" indent="-342900">
              <a:spcBef>
                <a:spcPts val="300"/>
              </a:spcBef>
              <a:spcAft>
                <a:spcPts val="300"/>
              </a:spcAft>
              <a:buFontTx/>
              <a:buChar char="-"/>
            </a:pPr>
            <a:r>
              <a:rPr lang="pt-BR" sz="2000" b="1">
                <a:solidFill>
                  <a:schemeClr val="accent1">
                    <a:lumMod val="75000"/>
                  </a:schemeClr>
                </a:solidFill>
              </a:rPr>
              <a:t>Futuro?</a:t>
            </a:r>
          </a:p>
        </p:txBody>
      </p:sp>
      <p:sp>
        <p:nvSpPr>
          <p:cNvPr id="6" name="CuadroTexto 5">
            <a:extLst>
              <a:ext uri="{FF2B5EF4-FFF2-40B4-BE49-F238E27FC236}">
                <a16:creationId xmlns:a16="http://schemas.microsoft.com/office/drawing/2014/main" id="{4E554BF4-6F47-83D1-2718-2F85D634F8D4}"/>
              </a:ext>
            </a:extLst>
          </p:cNvPr>
          <p:cNvSpPr txBox="1"/>
          <p:nvPr/>
        </p:nvSpPr>
        <p:spPr>
          <a:xfrm>
            <a:off x="3684415" y="6449521"/>
            <a:ext cx="8209991" cy="1744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1219169"/>
            <a:r>
              <a:rPr lang="es-ES" sz="800">
                <a:solidFill>
                  <a:srgbClr val="5E5E5E"/>
                </a:solidFill>
                <a:sym typeface="Helvetica Neue"/>
              </a:rPr>
              <a:t>Selzer et al, CROI 2023, Póster 589. </a:t>
            </a:r>
            <a:r>
              <a:rPr lang="es-ES" sz="800" err="1">
                <a:solidFill>
                  <a:srgbClr val="5E5E5E"/>
                </a:solidFill>
                <a:sym typeface="Helvetica Neue"/>
              </a:rPr>
              <a:t>Ogbuagu</a:t>
            </a:r>
            <a:r>
              <a:rPr lang="es-ES" sz="800">
                <a:solidFill>
                  <a:srgbClr val="5E5E5E"/>
                </a:solidFill>
                <a:sym typeface="Helvetica Neue"/>
              </a:rPr>
              <a:t> et al, CROI  2025, Oral </a:t>
            </a:r>
            <a:r>
              <a:rPr lang="es-ES" sz="800" err="1">
                <a:solidFill>
                  <a:srgbClr val="5E5E5E"/>
                </a:solidFill>
                <a:sym typeface="Helvetica Neue"/>
              </a:rPr>
              <a:t>presentation</a:t>
            </a:r>
            <a:r>
              <a:rPr lang="es-ES" sz="800">
                <a:solidFill>
                  <a:srgbClr val="5E5E5E"/>
                </a:solidFill>
                <a:sym typeface="Helvetica Neue"/>
              </a:rPr>
              <a:t> 151. </a:t>
            </a:r>
            <a:r>
              <a:rPr lang="es-ES" sz="800" err="1">
                <a:solidFill>
                  <a:srgbClr val="5E5E5E"/>
                </a:solidFill>
                <a:sym typeface="Helvetica Neue"/>
              </a:rPr>
              <a:t>Ogbuabu</a:t>
            </a:r>
            <a:r>
              <a:rPr lang="es-ES" sz="800">
                <a:solidFill>
                  <a:srgbClr val="5E5E5E"/>
                </a:solidFill>
                <a:sym typeface="Helvetica Neue"/>
              </a:rPr>
              <a:t> et al, EACS 2025, Oral </a:t>
            </a:r>
            <a:r>
              <a:rPr lang="es-ES" sz="800" err="1">
                <a:solidFill>
                  <a:srgbClr val="5E5E5E"/>
                </a:solidFill>
                <a:sym typeface="Helvetica Neue"/>
              </a:rPr>
              <a:t>presentation</a:t>
            </a:r>
            <a:r>
              <a:rPr lang="es-ES" sz="800">
                <a:solidFill>
                  <a:srgbClr val="5E5E5E"/>
                </a:solidFill>
                <a:sym typeface="Helvetica Neue"/>
              </a:rPr>
              <a:t> PS09.2. Zhang et al, </a:t>
            </a:r>
            <a:r>
              <a:rPr lang="es-ES" sz="800" err="1">
                <a:solidFill>
                  <a:srgbClr val="5E5E5E"/>
                </a:solidFill>
                <a:sym typeface="Helvetica Neue"/>
              </a:rPr>
              <a:t>IDWeek</a:t>
            </a:r>
            <a:r>
              <a:rPr lang="es-ES" sz="800">
                <a:solidFill>
                  <a:srgbClr val="5E5E5E"/>
                </a:solidFill>
                <a:sym typeface="Helvetica Neue"/>
              </a:rPr>
              <a:t> 2025, Póster P-1248. </a:t>
            </a:r>
          </a:p>
        </p:txBody>
      </p:sp>
      <p:sp>
        <p:nvSpPr>
          <p:cNvPr id="7" name="Rectangle 5">
            <a:extLst>
              <a:ext uri="{FF2B5EF4-FFF2-40B4-BE49-F238E27FC236}">
                <a16:creationId xmlns:a16="http://schemas.microsoft.com/office/drawing/2014/main" id="{2B56F9BC-2740-E509-FD1F-E5E2B2C9B28E}"/>
              </a:ext>
            </a:extLst>
          </p:cNvPr>
          <p:cNvSpPr/>
          <p:nvPr/>
        </p:nvSpPr>
        <p:spPr>
          <a:xfrm>
            <a:off x="5454038" y="3378196"/>
            <a:ext cx="2827020" cy="357387"/>
          </a:xfrm>
          <a:prstGeom prst="rect">
            <a:avLst/>
          </a:prstGeom>
          <a:solidFill>
            <a:srgbClr val="FFFAF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900"/>
          </a:p>
        </p:txBody>
      </p:sp>
      <p:grpSp>
        <p:nvGrpSpPr>
          <p:cNvPr id="8" name="Group 38">
            <a:extLst>
              <a:ext uri="{FF2B5EF4-FFF2-40B4-BE49-F238E27FC236}">
                <a16:creationId xmlns:a16="http://schemas.microsoft.com/office/drawing/2014/main" id="{DA09EE22-CB13-B4A0-01A3-89ADC2615B49}"/>
              </a:ext>
            </a:extLst>
          </p:cNvPr>
          <p:cNvGrpSpPr/>
          <p:nvPr/>
        </p:nvGrpSpPr>
        <p:grpSpPr>
          <a:xfrm>
            <a:off x="5626076" y="2424477"/>
            <a:ext cx="861732" cy="895283"/>
            <a:chOff x="834240" y="1408790"/>
            <a:chExt cx="1723463" cy="1790565"/>
          </a:xfrm>
        </p:grpSpPr>
        <p:sp>
          <p:nvSpPr>
            <p:cNvPr id="18" name="Oval 23">
              <a:extLst>
                <a:ext uri="{FF2B5EF4-FFF2-40B4-BE49-F238E27FC236}">
                  <a16:creationId xmlns:a16="http://schemas.microsoft.com/office/drawing/2014/main" id="{9758D1D8-94C7-7D98-3C94-4793443FFA80}"/>
                </a:ext>
              </a:extLst>
            </p:cNvPr>
            <p:cNvSpPr/>
            <p:nvPr/>
          </p:nvSpPr>
          <p:spPr>
            <a:xfrm>
              <a:off x="937336" y="1471983"/>
              <a:ext cx="1517270" cy="1517270"/>
            </a:xfrm>
            <a:prstGeom prst="ellipse">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a:p>
          </p:txBody>
        </p:sp>
        <p:grpSp>
          <p:nvGrpSpPr>
            <p:cNvPr id="19" name="Group 19">
              <a:extLst>
                <a:ext uri="{FF2B5EF4-FFF2-40B4-BE49-F238E27FC236}">
                  <a16:creationId xmlns:a16="http://schemas.microsoft.com/office/drawing/2014/main" id="{4C845DF4-741A-31C9-B3DA-0D11E263F3B6}"/>
                </a:ext>
              </a:extLst>
            </p:cNvPr>
            <p:cNvGrpSpPr/>
            <p:nvPr/>
          </p:nvGrpSpPr>
          <p:grpSpPr>
            <a:xfrm>
              <a:off x="834240" y="1408790"/>
              <a:ext cx="1723463" cy="1790565"/>
              <a:chOff x="370114" y="1433632"/>
              <a:chExt cx="2434950" cy="2529754"/>
            </a:xfrm>
          </p:grpSpPr>
          <p:pic>
            <p:nvPicPr>
              <p:cNvPr id="20" name="Picture 33" descr="Icon&#10;&#10;Description automatically generated">
                <a:extLst>
                  <a:ext uri="{FF2B5EF4-FFF2-40B4-BE49-F238E27FC236}">
                    <a16:creationId xmlns:a16="http://schemas.microsoft.com/office/drawing/2014/main" id="{707440B1-6050-5063-904E-2D7D71D93640}"/>
                  </a:ext>
                </a:extLst>
              </p:cNvPr>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370114" y="1433632"/>
                <a:ext cx="2434950" cy="2529754"/>
              </a:xfrm>
              <a:prstGeom prst="rect">
                <a:avLst/>
              </a:prstGeom>
            </p:spPr>
          </p:pic>
          <p:sp>
            <p:nvSpPr>
              <p:cNvPr id="21" name="TextBox 42">
                <a:extLst>
                  <a:ext uri="{FF2B5EF4-FFF2-40B4-BE49-F238E27FC236}">
                    <a16:creationId xmlns:a16="http://schemas.microsoft.com/office/drawing/2014/main" id="{C49F01DF-42C0-069A-4295-77FFA348ABA1}"/>
                  </a:ext>
                </a:extLst>
              </p:cNvPr>
              <p:cNvSpPr txBox="1"/>
              <p:nvPr/>
            </p:nvSpPr>
            <p:spPr>
              <a:xfrm>
                <a:off x="920838" y="1688717"/>
                <a:ext cx="1333499" cy="352217"/>
              </a:xfrm>
              <a:prstGeom prst="rect">
                <a:avLst/>
              </a:prstGeom>
              <a:noFill/>
            </p:spPr>
            <p:txBody>
              <a:bodyPr wrap="square" lIns="0" tIns="0" rIns="0" bIns="0" rtlCol="0">
                <a:spAutoFit/>
              </a:bodyPr>
              <a:lstStyle/>
              <a:p>
                <a:pPr algn="ctr" defTabSz="594802" hangingPunct="1">
                  <a:lnSpc>
                    <a:spcPct val="90000"/>
                  </a:lnSpc>
                  <a:defRPr/>
                </a:pPr>
                <a:r>
                  <a:rPr lang="en-GB" sz="900" b="1" kern="1200">
                    <a:solidFill>
                      <a:schemeClr val="accent3">
                        <a:lumMod val="50000"/>
                      </a:schemeClr>
                    </a:solidFill>
                    <a:latin typeface="Arial"/>
                    <a:ea typeface="+mn-ea"/>
                    <a:cs typeface="+mn-cs"/>
                  </a:rPr>
                  <a:t>TAB</a:t>
                </a:r>
              </a:p>
            </p:txBody>
          </p:sp>
        </p:grpSp>
      </p:grpSp>
      <p:grpSp>
        <p:nvGrpSpPr>
          <p:cNvPr id="22" name="Group 35">
            <a:extLst>
              <a:ext uri="{FF2B5EF4-FFF2-40B4-BE49-F238E27FC236}">
                <a16:creationId xmlns:a16="http://schemas.microsoft.com/office/drawing/2014/main" id="{6B20E24D-5DBF-43DD-88DA-27016D8C743D}"/>
              </a:ext>
            </a:extLst>
          </p:cNvPr>
          <p:cNvGrpSpPr/>
          <p:nvPr/>
        </p:nvGrpSpPr>
        <p:grpSpPr>
          <a:xfrm>
            <a:off x="7216864" y="2416022"/>
            <a:ext cx="861732" cy="895283"/>
            <a:chOff x="4372537" y="1391879"/>
            <a:chExt cx="1723463" cy="1790565"/>
          </a:xfrm>
        </p:grpSpPr>
        <p:sp>
          <p:nvSpPr>
            <p:cNvPr id="23" name="Oval 29">
              <a:extLst>
                <a:ext uri="{FF2B5EF4-FFF2-40B4-BE49-F238E27FC236}">
                  <a16:creationId xmlns:a16="http://schemas.microsoft.com/office/drawing/2014/main" id="{320046CF-1AA8-82D3-C1F7-A2DA6ACAB1FE}"/>
                </a:ext>
              </a:extLst>
            </p:cNvPr>
            <p:cNvSpPr/>
            <p:nvPr/>
          </p:nvSpPr>
          <p:spPr>
            <a:xfrm>
              <a:off x="4475633" y="1471983"/>
              <a:ext cx="1517270" cy="1517270"/>
            </a:xfrm>
            <a:prstGeom prst="ellipse">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a:p>
          </p:txBody>
        </p:sp>
        <p:grpSp>
          <p:nvGrpSpPr>
            <p:cNvPr id="24" name="Group 20">
              <a:extLst>
                <a:ext uri="{FF2B5EF4-FFF2-40B4-BE49-F238E27FC236}">
                  <a16:creationId xmlns:a16="http://schemas.microsoft.com/office/drawing/2014/main" id="{353A300B-22A4-244D-6303-A0BAC9275349}"/>
                </a:ext>
              </a:extLst>
            </p:cNvPr>
            <p:cNvGrpSpPr/>
            <p:nvPr/>
          </p:nvGrpSpPr>
          <p:grpSpPr>
            <a:xfrm>
              <a:off x="4372537" y="1391879"/>
              <a:ext cx="1723463" cy="1790565"/>
              <a:chOff x="3246300" y="1416918"/>
              <a:chExt cx="2434950" cy="2529754"/>
            </a:xfrm>
          </p:grpSpPr>
          <p:pic>
            <p:nvPicPr>
              <p:cNvPr id="25" name="Picture 34" descr="Icon&#10;&#10;Description automatically generated">
                <a:extLst>
                  <a:ext uri="{FF2B5EF4-FFF2-40B4-BE49-F238E27FC236}">
                    <a16:creationId xmlns:a16="http://schemas.microsoft.com/office/drawing/2014/main" id="{02C7F4F1-D29D-29A0-5FD6-3B5213B7E650}"/>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246300" y="1416918"/>
                <a:ext cx="2434950" cy="2529754"/>
              </a:xfrm>
              <a:prstGeom prst="rect">
                <a:avLst/>
              </a:prstGeom>
            </p:spPr>
          </p:pic>
          <p:sp>
            <p:nvSpPr>
              <p:cNvPr id="26" name="TextBox 43">
                <a:extLst>
                  <a:ext uri="{FF2B5EF4-FFF2-40B4-BE49-F238E27FC236}">
                    <a16:creationId xmlns:a16="http://schemas.microsoft.com/office/drawing/2014/main" id="{F1E0C244-A0AA-BC2F-28CC-DA36BF42C9E7}"/>
                  </a:ext>
                </a:extLst>
              </p:cNvPr>
              <p:cNvSpPr txBox="1"/>
              <p:nvPr/>
            </p:nvSpPr>
            <p:spPr>
              <a:xfrm>
                <a:off x="3816109" y="1660633"/>
                <a:ext cx="1333499" cy="352217"/>
              </a:xfrm>
              <a:prstGeom prst="rect">
                <a:avLst/>
              </a:prstGeom>
              <a:noFill/>
            </p:spPr>
            <p:txBody>
              <a:bodyPr wrap="square" lIns="0" tIns="0" rIns="0" bIns="0" rtlCol="0">
                <a:spAutoFit/>
              </a:bodyPr>
              <a:lstStyle/>
              <a:p>
                <a:pPr algn="ctr" defTabSz="594802" hangingPunct="1">
                  <a:lnSpc>
                    <a:spcPct val="90000"/>
                  </a:lnSpc>
                  <a:defRPr/>
                </a:pPr>
                <a:r>
                  <a:rPr lang="en-GB" sz="900" b="1" kern="1200">
                    <a:solidFill>
                      <a:schemeClr val="accent3"/>
                    </a:solidFill>
                    <a:latin typeface="Arial"/>
                    <a:ea typeface="+mn-ea"/>
                    <a:cs typeface="+mn-cs"/>
                  </a:rPr>
                  <a:t>ZAB</a:t>
                </a:r>
              </a:p>
            </p:txBody>
          </p:sp>
        </p:grpSp>
      </p:grpSp>
      <p:sp>
        <p:nvSpPr>
          <p:cNvPr id="27" name="TextBox 7">
            <a:extLst>
              <a:ext uri="{FF2B5EF4-FFF2-40B4-BE49-F238E27FC236}">
                <a16:creationId xmlns:a16="http://schemas.microsoft.com/office/drawing/2014/main" id="{5298EA5C-89F5-5E02-2656-087CFB45161B}"/>
              </a:ext>
            </a:extLst>
          </p:cNvPr>
          <p:cNvSpPr txBox="1"/>
          <p:nvPr/>
        </p:nvSpPr>
        <p:spPr>
          <a:xfrm>
            <a:off x="6515945" y="2604559"/>
            <a:ext cx="703205" cy="276999"/>
          </a:xfrm>
          <a:prstGeom prst="rect">
            <a:avLst/>
          </a:prstGeom>
          <a:noFill/>
        </p:spPr>
        <p:txBody>
          <a:bodyPr wrap="square">
            <a:spAutoFit/>
          </a:bodyPr>
          <a:lstStyle/>
          <a:p>
            <a:pPr algn="ctr"/>
            <a:r>
              <a:rPr lang="en-GB" sz="1200" b="1" kern="1200" err="1">
                <a:solidFill>
                  <a:schemeClr val="tx2"/>
                </a:solidFill>
                <a:latin typeface="Arial"/>
                <a:ea typeface="+mn-ea"/>
                <a:cs typeface="+mn-cs"/>
              </a:rPr>
              <a:t>bNAbs</a:t>
            </a:r>
            <a:endParaRPr lang="en-GB" sz="900" b="1">
              <a:solidFill>
                <a:schemeClr val="tx2"/>
              </a:solidFill>
            </a:endParaRPr>
          </a:p>
        </p:txBody>
      </p:sp>
      <p:sp>
        <p:nvSpPr>
          <p:cNvPr id="28" name="TextBox 11">
            <a:extLst>
              <a:ext uri="{FF2B5EF4-FFF2-40B4-BE49-F238E27FC236}">
                <a16:creationId xmlns:a16="http://schemas.microsoft.com/office/drawing/2014/main" id="{7F5091E9-E45A-8BFD-8179-988014575BB6}"/>
              </a:ext>
            </a:extLst>
          </p:cNvPr>
          <p:cNvSpPr txBox="1"/>
          <p:nvPr/>
        </p:nvSpPr>
        <p:spPr>
          <a:xfrm>
            <a:off x="5559382" y="3426084"/>
            <a:ext cx="1026171" cy="307777"/>
          </a:xfrm>
          <a:prstGeom prst="rect">
            <a:avLst/>
          </a:prstGeom>
          <a:noFill/>
        </p:spPr>
        <p:txBody>
          <a:bodyPr wrap="square">
            <a:spAutoFit/>
          </a:bodyPr>
          <a:lstStyle/>
          <a:p>
            <a:pPr algn="ctr"/>
            <a:r>
              <a:rPr lang="en-GB" sz="700" b="1" kern="1200">
                <a:solidFill>
                  <a:schemeClr val="accent3">
                    <a:lumMod val="50000"/>
                  </a:schemeClr>
                </a:solidFill>
                <a:latin typeface="Arial"/>
                <a:ea typeface="+mn-ea"/>
                <a:cs typeface="+mn-cs"/>
              </a:rPr>
              <a:t>CD4-binding site</a:t>
            </a:r>
            <a:br>
              <a:rPr lang="en-GB" sz="700" b="1" kern="1200">
                <a:solidFill>
                  <a:schemeClr val="accent3">
                    <a:lumMod val="50000"/>
                  </a:schemeClr>
                </a:solidFill>
                <a:latin typeface="Arial"/>
                <a:ea typeface="+mn-ea"/>
                <a:cs typeface="+mn-cs"/>
              </a:rPr>
            </a:br>
            <a:r>
              <a:rPr lang="en-GB" sz="700" b="1" kern="1200">
                <a:solidFill>
                  <a:schemeClr val="accent3">
                    <a:lumMod val="50000"/>
                  </a:schemeClr>
                </a:solidFill>
                <a:latin typeface="Arial"/>
                <a:ea typeface="+mn-ea"/>
                <a:cs typeface="+mn-cs"/>
              </a:rPr>
              <a:t>of gp120</a:t>
            </a:r>
            <a:r>
              <a:rPr lang="en-GB" sz="700" b="1" kern="1200" baseline="30000">
                <a:solidFill>
                  <a:schemeClr val="accent3">
                    <a:lumMod val="50000"/>
                  </a:schemeClr>
                </a:solidFill>
                <a:latin typeface="Arial"/>
                <a:ea typeface="+mn-ea"/>
                <a:cs typeface="+mn-cs"/>
              </a:rPr>
              <a:t>1,2</a:t>
            </a:r>
            <a:endParaRPr lang="en-GB" sz="700"/>
          </a:p>
        </p:txBody>
      </p:sp>
      <p:sp>
        <p:nvSpPr>
          <p:cNvPr id="29" name="TextBox 13">
            <a:extLst>
              <a:ext uri="{FF2B5EF4-FFF2-40B4-BE49-F238E27FC236}">
                <a16:creationId xmlns:a16="http://schemas.microsoft.com/office/drawing/2014/main" id="{49949E46-752C-217A-2AE7-6BD8FAC3DC30}"/>
              </a:ext>
            </a:extLst>
          </p:cNvPr>
          <p:cNvSpPr txBox="1"/>
          <p:nvPr/>
        </p:nvSpPr>
        <p:spPr>
          <a:xfrm>
            <a:off x="7210378" y="3426084"/>
            <a:ext cx="929529" cy="307777"/>
          </a:xfrm>
          <a:prstGeom prst="rect">
            <a:avLst/>
          </a:prstGeom>
          <a:noFill/>
        </p:spPr>
        <p:txBody>
          <a:bodyPr wrap="square">
            <a:spAutoFit/>
          </a:bodyPr>
          <a:lstStyle/>
          <a:p>
            <a:pPr algn="ctr"/>
            <a:r>
              <a:rPr lang="en-GB" sz="700" b="1" kern="1200" err="1">
                <a:solidFill>
                  <a:schemeClr val="accent3"/>
                </a:solidFill>
                <a:latin typeface="Arial"/>
                <a:ea typeface="+mn-ea"/>
                <a:cs typeface="+mn-cs"/>
              </a:rPr>
              <a:t>V3</a:t>
            </a:r>
            <a:r>
              <a:rPr lang="en-GB" sz="700" b="1" kern="1200">
                <a:solidFill>
                  <a:schemeClr val="accent3"/>
                </a:solidFill>
                <a:latin typeface="Arial"/>
                <a:ea typeface="+mn-ea"/>
                <a:cs typeface="+mn-cs"/>
              </a:rPr>
              <a:t> glycan </a:t>
            </a:r>
            <a:br>
              <a:rPr lang="en-GB" sz="700" b="1" kern="1200">
                <a:solidFill>
                  <a:schemeClr val="accent3"/>
                </a:solidFill>
                <a:latin typeface="Arial"/>
                <a:ea typeface="+mn-ea"/>
                <a:cs typeface="+mn-cs"/>
              </a:rPr>
            </a:br>
            <a:r>
              <a:rPr lang="en-GB" sz="700" b="1" kern="1200">
                <a:solidFill>
                  <a:schemeClr val="accent3"/>
                </a:solidFill>
                <a:latin typeface="Arial"/>
                <a:ea typeface="+mn-ea"/>
                <a:cs typeface="+mn-cs"/>
              </a:rPr>
              <a:t>of HIV-1 </a:t>
            </a:r>
            <a:r>
              <a:rPr lang="en-GB" sz="700" b="1" kern="1200" err="1">
                <a:solidFill>
                  <a:schemeClr val="accent3"/>
                </a:solidFill>
                <a:latin typeface="Arial"/>
                <a:ea typeface="+mn-ea"/>
                <a:cs typeface="+mn-cs"/>
              </a:rPr>
              <a:t>Env</a:t>
            </a:r>
            <a:r>
              <a:rPr lang="en-GB" sz="700" b="1" kern="1200" baseline="30000" err="1">
                <a:solidFill>
                  <a:schemeClr val="accent3"/>
                </a:solidFill>
                <a:latin typeface="Arial"/>
                <a:ea typeface="+mn-ea"/>
                <a:cs typeface="+mn-cs"/>
              </a:rPr>
              <a:t>1,2</a:t>
            </a:r>
            <a:endParaRPr lang="en-GB" sz="700"/>
          </a:p>
        </p:txBody>
      </p:sp>
      <p:sp>
        <p:nvSpPr>
          <p:cNvPr id="30" name="TextBox 21">
            <a:extLst>
              <a:ext uri="{FF2B5EF4-FFF2-40B4-BE49-F238E27FC236}">
                <a16:creationId xmlns:a16="http://schemas.microsoft.com/office/drawing/2014/main" id="{B1F01381-10B0-113C-8F05-B529E00F3FCC}"/>
              </a:ext>
            </a:extLst>
          </p:cNvPr>
          <p:cNvSpPr txBox="1"/>
          <p:nvPr/>
        </p:nvSpPr>
        <p:spPr>
          <a:xfrm>
            <a:off x="6618081" y="3487639"/>
            <a:ext cx="492668" cy="184666"/>
          </a:xfrm>
          <a:prstGeom prst="rect">
            <a:avLst/>
          </a:prstGeom>
          <a:noFill/>
        </p:spPr>
        <p:txBody>
          <a:bodyPr wrap="square">
            <a:spAutoFit/>
          </a:bodyPr>
          <a:lstStyle/>
          <a:p>
            <a:pPr algn="ctr"/>
            <a:r>
              <a:rPr lang="en-GB" sz="600" b="1" kern="1200">
                <a:latin typeface="Arial"/>
                <a:ea typeface="+mn-ea"/>
                <a:cs typeface="+mn-cs"/>
              </a:rPr>
              <a:t>Target</a:t>
            </a:r>
            <a:endParaRPr lang="en-GB" sz="600"/>
          </a:p>
        </p:txBody>
      </p:sp>
      <p:sp>
        <p:nvSpPr>
          <p:cNvPr id="31" name="QuadreDeText 9">
            <a:extLst>
              <a:ext uri="{FF2B5EF4-FFF2-40B4-BE49-F238E27FC236}">
                <a16:creationId xmlns:a16="http://schemas.microsoft.com/office/drawing/2014/main" id="{F13219E3-3C2C-8D48-706F-A3859B308001}"/>
              </a:ext>
            </a:extLst>
          </p:cNvPr>
          <p:cNvSpPr txBox="1"/>
          <p:nvPr/>
        </p:nvSpPr>
        <p:spPr>
          <a:xfrm>
            <a:off x="8258496" y="2611661"/>
            <a:ext cx="3686387" cy="72650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1600"/>
              <a:t>*VIH-1 subtipo B: </a:t>
            </a:r>
            <a:r>
              <a:rPr lang="es-ES" sz="1600" err="1"/>
              <a:t>aprox</a:t>
            </a:r>
            <a:r>
              <a:rPr lang="es-ES" sz="1600"/>
              <a:t> 50% S a TAB y ZAB y &gt; 90% a TAB o ZAB.</a:t>
            </a:r>
          </a:p>
        </p:txBody>
      </p:sp>
      <p:sp>
        <p:nvSpPr>
          <p:cNvPr id="40" name="Rectángulo 39">
            <a:extLst>
              <a:ext uri="{FF2B5EF4-FFF2-40B4-BE49-F238E27FC236}">
                <a16:creationId xmlns:a16="http://schemas.microsoft.com/office/drawing/2014/main" id="{B2DE9F0D-1FDD-4A9F-A395-5042EA810632}"/>
              </a:ext>
            </a:extLst>
          </p:cNvPr>
          <p:cNvSpPr/>
          <p:nvPr/>
        </p:nvSpPr>
        <p:spPr>
          <a:xfrm>
            <a:off x="297598" y="1495406"/>
            <a:ext cx="4916341" cy="512961"/>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spcBef>
                <a:spcPts val="600"/>
              </a:spcBef>
              <a:spcAft>
                <a:spcPts val="600"/>
              </a:spcAft>
            </a:pPr>
            <a:r>
              <a:rPr lang="es-ES" sz="2000" b="1">
                <a:solidFill>
                  <a:schemeClr val="tx1"/>
                </a:solidFill>
                <a:ea typeface="Helvetica Neue Medium"/>
                <a:cs typeface="Helvetica Neue Medium"/>
                <a:sym typeface="Helvetica Neue Medium"/>
              </a:rPr>
              <a:t>Inyectable LA</a:t>
            </a:r>
          </a:p>
        </p:txBody>
      </p:sp>
      <p:sp>
        <p:nvSpPr>
          <p:cNvPr id="41" name="Rectángulo: esquinas redondeadas 40">
            <a:extLst>
              <a:ext uri="{FF2B5EF4-FFF2-40B4-BE49-F238E27FC236}">
                <a16:creationId xmlns:a16="http://schemas.microsoft.com/office/drawing/2014/main" id="{96792669-2416-9D89-366C-A7F63CBBD07C}"/>
              </a:ext>
            </a:extLst>
          </p:cNvPr>
          <p:cNvSpPr/>
          <p:nvPr/>
        </p:nvSpPr>
        <p:spPr>
          <a:xfrm>
            <a:off x="297595" y="2438360"/>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CAB+RPV ULA</a:t>
            </a:r>
          </a:p>
          <a:p>
            <a:pPr algn="ctr" defTabSz="412750"/>
            <a:r>
              <a:rPr lang="es-ES" sz="1600">
                <a:solidFill>
                  <a:sysClr val="windowText" lastClr="000000"/>
                </a:solidFill>
                <a:ea typeface="Helvetica Neue Medium"/>
                <a:cs typeface="Helvetica Neue Medium"/>
                <a:sym typeface="Helvetica Neue Medium"/>
              </a:rPr>
              <a:t>(INI/ITINAN)</a:t>
            </a:r>
          </a:p>
          <a:p>
            <a:pPr algn="ctr" defTabSz="412750"/>
            <a:r>
              <a:rPr lang="es-ES" sz="1600">
                <a:solidFill>
                  <a:sysClr val="windowText" lastClr="000000"/>
                </a:solidFill>
                <a:ea typeface="Helvetica Neue Medium"/>
                <a:cs typeface="Helvetica Neue Medium"/>
                <a:sym typeface="Helvetica Neue Medium"/>
              </a:rPr>
              <a:t>c/4m</a:t>
            </a:r>
          </a:p>
          <a:p>
            <a:pPr algn="ctr" defTabSz="412750"/>
            <a:r>
              <a:rPr lang="es-ES" sz="1600">
                <a:solidFill>
                  <a:sysClr val="windowText" lastClr="000000"/>
                </a:solidFill>
                <a:ea typeface="Helvetica Neue Medium"/>
                <a:cs typeface="Helvetica Neue Medium"/>
                <a:sym typeface="Helvetica Neue Medium"/>
              </a:rPr>
              <a:t>Fase 3</a:t>
            </a:r>
          </a:p>
        </p:txBody>
      </p:sp>
      <p:sp>
        <p:nvSpPr>
          <p:cNvPr id="42" name="Rectángulo: esquinas redondeadas 41">
            <a:extLst>
              <a:ext uri="{FF2B5EF4-FFF2-40B4-BE49-F238E27FC236}">
                <a16:creationId xmlns:a16="http://schemas.microsoft.com/office/drawing/2014/main" id="{8C447BFE-667E-6B7A-2C1F-B2FA216E10CF}"/>
              </a:ext>
            </a:extLst>
          </p:cNvPr>
          <p:cNvSpPr/>
          <p:nvPr/>
        </p:nvSpPr>
        <p:spPr>
          <a:xfrm>
            <a:off x="2011152" y="2450160"/>
            <a:ext cx="1489226" cy="1146413"/>
          </a:xfrm>
          <a:prstGeom prst="roundRect">
            <a:avLst/>
          </a:prstGeom>
          <a:solidFill>
            <a:schemeClr val="bg1">
              <a:lumMod val="95000"/>
            </a:schemeClr>
          </a:solidFill>
          <a:ln w="38100" cap="flat">
            <a:solidFill>
              <a:schemeClr val="accent1">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LEN+TAB/ZAB</a:t>
            </a:r>
          </a:p>
          <a:p>
            <a:pPr algn="ctr" defTabSz="412750"/>
            <a:r>
              <a:rPr lang="es-ES" sz="1600">
                <a:solidFill>
                  <a:sysClr val="windowText" lastClr="000000"/>
                </a:solidFill>
                <a:ea typeface="Helvetica Neue Medium"/>
                <a:cs typeface="Helvetica Neue Medium"/>
                <a:sym typeface="Helvetica Neue Medium"/>
              </a:rPr>
              <a:t>(</a:t>
            </a:r>
            <a:r>
              <a:rPr lang="es-ES" sz="1600" err="1">
                <a:solidFill>
                  <a:sysClr val="windowText" lastClr="000000"/>
                </a:solidFill>
                <a:ea typeface="Helvetica Neue Medium"/>
                <a:cs typeface="Helvetica Neue Medium"/>
                <a:sym typeface="Helvetica Neue Medium"/>
              </a:rPr>
              <a:t>IC+bNAbs</a:t>
            </a:r>
            <a:r>
              <a:rPr lang="es-ES" sz="1600">
                <a:solidFill>
                  <a:sysClr val="windowText" lastClr="000000"/>
                </a:solidFill>
                <a:ea typeface="Helvetica Neue Medium"/>
                <a:cs typeface="Helvetica Neue Medium"/>
                <a:sym typeface="Helvetica Neue Medium"/>
              </a:rPr>
              <a:t>)</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2</a:t>
            </a:r>
          </a:p>
        </p:txBody>
      </p:sp>
      <p:sp>
        <p:nvSpPr>
          <p:cNvPr id="43" name="Rectángulo: esquinas redondeadas 42">
            <a:extLst>
              <a:ext uri="{FF2B5EF4-FFF2-40B4-BE49-F238E27FC236}">
                <a16:creationId xmlns:a16="http://schemas.microsoft.com/office/drawing/2014/main" id="{5455BB25-5F4A-F375-5670-C08561179398}"/>
              </a:ext>
            </a:extLst>
          </p:cNvPr>
          <p:cNvSpPr/>
          <p:nvPr/>
        </p:nvSpPr>
        <p:spPr>
          <a:xfrm>
            <a:off x="297592" y="5089913"/>
            <a:ext cx="1489229"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err="1">
                <a:solidFill>
                  <a:sysClr val="windowText" lastClr="000000"/>
                </a:solidFill>
                <a:ea typeface="Helvetica Neue Medium"/>
                <a:cs typeface="Helvetica Neue Medium"/>
                <a:sym typeface="Helvetica Neue Medium"/>
              </a:rPr>
              <a:t>Lotivibart</a:t>
            </a:r>
            <a:endParaRPr lang="es-ES" sz="1600">
              <a:solidFill>
                <a:sysClr val="windowText" lastClr="000000"/>
              </a:solidFill>
              <a:ea typeface="Helvetica Neue Medium"/>
              <a:cs typeface="Helvetica Neue Medium"/>
              <a:sym typeface="Helvetica Neue Medium"/>
            </a:endParaRPr>
          </a:p>
          <a:p>
            <a:pPr algn="ctr" defTabSz="412750"/>
            <a:r>
              <a:rPr lang="es-ES" sz="1600">
                <a:solidFill>
                  <a:sysClr val="windowText" lastClr="000000"/>
                </a:solidFill>
                <a:ea typeface="Helvetica Neue Medium"/>
                <a:cs typeface="Helvetica Neue Medium"/>
                <a:sym typeface="Helvetica Neue Medium"/>
              </a:rPr>
              <a:t>(</a:t>
            </a:r>
            <a:r>
              <a:rPr lang="es-ES" sz="1600" err="1">
                <a:solidFill>
                  <a:sysClr val="windowText" lastClr="000000"/>
                </a:solidFill>
                <a:ea typeface="Helvetica Neue Medium"/>
                <a:cs typeface="Helvetica Neue Medium"/>
                <a:sym typeface="Helvetica Neue Medium"/>
              </a:rPr>
              <a:t>bNAb</a:t>
            </a:r>
            <a:r>
              <a:rPr lang="es-ES" sz="1600">
                <a:solidFill>
                  <a:sysClr val="windowText" lastClr="000000"/>
                </a:solidFill>
                <a:ea typeface="Helvetica Neue Medium"/>
                <a:cs typeface="Helvetica Neue Medium"/>
                <a:sym typeface="Helvetica Neue Medium"/>
              </a:rPr>
              <a:t>)</a:t>
            </a:r>
          </a:p>
          <a:p>
            <a:pPr algn="ctr" defTabSz="412750"/>
            <a:r>
              <a:rPr lang="es-ES" sz="1600">
                <a:solidFill>
                  <a:sysClr val="windowText" lastClr="000000"/>
                </a:solidFill>
                <a:ea typeface="Helvetica Neue Medium"/>
                <a:cs typeface="Helvetica Neue Medium"/>
                <a:sym typeface="Helvetica Neue Medium"/>
              </a:rPr>
              <a:t>c/4-6m</a:t>
            </a:r>
          </a:p>
          <a:p>
            <a:pPr algn="ctr" defTabSz="412750"/>
            <a:r>
              <a:rPr lang="es-ES" sz="1600">
                <a:solidFill>
                  <a:sysClr val="windowText" lastClr="000000"/>
                </a:solidFill>
                <a:ea typeface="Helvetica Neue Medium"/>
                <a:cs typeface="Helvetica Neue Medium"/>
                <a:sym typeface="Helvetica Neue Medium"/>
              </a:rPr>
              <a:t>Fase 2</a:t>
            </a:r>
          </a:p>
        </p:txBody>
      </p:sp>
      <p:sp>
        <p:nvSpPr>
          <p:cNvPr id="44" name="Rectángulo: esquinas redondeadas 43">
            <a:extLst>
              <a:ext uri="{FF2B5EF4-FFF2-40B4-BE49-F238E27FC236}">
                <a16:creationId xmlns:a16="http://schemas.microsoft.com/office/drawing/2014/main" id="{4D3731AD-F73E-0DDF-E844-F14E2E8AE45D}"/>
              </a:ext>
            </a:extLst>
          </p:cNvPr>
          <p:cNvSpPr/>
          <p:nvPr/>
        </p:nvSpPr>
        <p:spPr>
          <a:xfrm>
            <a:off x="2011152" y="5089913"/>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VH-184</a:t>
            </a:r>
          </a:p>
          <a:p>
            <a:pPr algn="ctr" defTabSz="412750"/>
            <a:r>
              <a:rPr lang="es-ES" sz="1600">
                <a:solidFill>
                  <a:sysClr val="windowText" lastClr="000000"/>
                </a:solidFill>
                <a:ea typeface="Helvetica Neue Medium"/>
                <a:cs typeface="Helvetica Neue Medium"/>
                <a:sym typeface="Helvetica Neue Medium"/>
              </a:rPr>
              <a:t>(INI)</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1-2</a:t>
            </a:r>
          </a:p>
        </p:txBody>
      </p:sp>
      <p:sp>
        <p:nvSpPr>
          <p:cNvPr id="45" name="Rectángulo: esquinas redondeadas 44">
            <a:extLst>
              <a:ext uri="{FF2B5EF4-FFF2-40B4-BE49-F238E27FC236}">
                <a16:creationId xmlns:a16="http://schemas.microsoft.com/office/drawing/2014/main" id="{D81994EC-8656-BA5E-11F2-C3B773EE879C}"/>
              </a:ext>
            </a:extLst>
          </p:cNvPr>
          <p:cNvSpPr/>
          <p:nvPr/>
        </p:nvSpPr>
        <p:spPr>
          <a:xfrm>
            <a:off x="2011152" y="3764136"/>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VH-499</a:t>
            </a:r>
          </a:p>
          <a:p>
            <a:pPr algn="ctr" defTabSz="412750"/>
            <a:r>
              <a:rPr lang="es-ES" sz="1600">
                <a:solidFill>
                  <a:sysClr val="windowText" lastClr="000000"/>
                </a:solidFill>
                <a:ea typeface="Helvetica Neue Medium"/>
                <a:cs typeface="Helvetica Neue Medium"/>
                <a:sym typeface="Helvetica Neue Medium"/>
              </a:rPr>
              <a:t>(IC)</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1-2</a:t>
            </a:r>
          </a:p>
        </p:txBody>
      </p:sp>
      <p:sp>
        <p:nvSpPr>
          <p:cNvPr id="46" name="Rectángulo: esquinas redondeadas 45">
            <a:extLst>
              <a:ext uri="{FF2B5EF4-FFF2-40B4-BE49-F238E27FC236}">
                <a16:creationId xmlns:a16="http://schemas.microsoft.com/office/drawing/2014/main" id="{CDB63097-9AF8-7459-E1CF-23F92BAC33F0}"/>
              </a:ext>
            </a:extLst>
          </p:cNvPr>
          <p:cNvSpPr/>
          <p:nvPr/>
        </p:nvSpPr>
        <p:spPr>
          <a:xfrm>
            <a:off x="297598" y="3766782"/>
            <a:ext cx="1489227"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GS-3242</a:t>
            </a:r>
          </a:p>
          <a:p>
            <a:pPr algn="ctr" defTabSz="412750"/>
            <a:r>
              <a:rPr lang="es-ES" sz="1600">
                <a:solidFill>
                  <a:sysClr val="windowText" lastClr="000000"/>
                </a:solidFill>
                <a:ea typeface="Helvetica Neue Medium"/>
                <a:cs typeface="Helvetica Neue Medium"/>
                <a:sym typeface="Helvetica Neue Medium"/>
              </a:rPr>
              <a:t>(INI)</a:t>
            </a:r>
          </a:p>
          <a:p>
            <a:pPr algn="ctr" defTabSz="412750"/>
            <a:r>
              <a:rPr lang="es-ES" sz="1600">
                <a:solidFill>
                  <a:sysClr val="windowText" lastClr="000000"/>
                </a:solidFill>
                <a:ea typeface="Helvetica Neue Medium"/>
                <a:cs typeface="Helvetica Neue Medium"/>
                <a:sym typeface="Helvetica Neue Medium"/>
              </a:rPr>
              <a:t>c/4-6m</a:t>
            </a:r>
          </a:p>
          <a:p>
            <a:pPr algn="ctr" defTabSz="412750"/>
            <a:r>
              <a:rPr lang="es-ES" sz="1600">
                <a:solidFill>
                  <a:sysClr val="windowText" lastClr="000000"/>
                </a:solidFill>
                <a:ea typeface="Helvetica Neue Medium"/>
                <a:cs typeface="Helvetica Neue Medium"/>
                <a:sym typeface="Helvetica Neue Medium"/>
              </a:rPr>
              <a:t>Fase 1</a:t>
            </a:r>
          </a:p>
        </p:txBody>
      </p:sp>
      <p:sp>
        <p:nvSpPr>
          <p:cNvPr id="47" name="Rectángulo: esquinas redondeadas 46">
            <a:extLst>
              <a:ext uri="{FF2B5EF4-FFF2-40B4-BE49-F238E27FC236}">
                <a16:creationId xmlns:a16="http://schemas.microsoft.com/office/drawing/2014/main" id="{EB4AC5BB-1EC3-3BA9-9BAE-3B2DBDFEE3A1}"/>
              </a:ext>
            </a:extLst>
          </p:cNvPr>
          <p:cNvSpPr/>
          <p:nvPr/>
        </p:nvSpPr>
        <p:spPr>
          <a:xfrm>
            <a:off x="3724713" y="2450160"/>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VH-310</a:t>
            </a:r>
          </a:p>
          <a:p>
            <a:pPr algn="ctr" defTabSz="412750"/>
            <a:r>
              <a:rPr lang="es-ES" sz="1600">
                <a:solidFill>
                  <a:sysClr val="windowText" lastClr="000000"/>
                </a:solidFill>
                <a:ea typeface="Helvetica Neue Medium"/>
                <a:cs typeface="Helvetica Neue Medium"/>
                <a:sym typeface="Helvetica Neue Medium"/>
              </a:rPr>
              <a:t>(INI)</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1</a:t>
            </a:r>
          </a:p>
        </p:txBody>
      </p:sp>
      <p:sp>
        <p:nvSpPr>
          <p:cNvPr id="9" name="Rectángulo: esquinas redondeadas 8">
            <a:extLst>
              <a:ext uri="{FF2B5EF4-FFF2-40B4-BE49-F238E27FC236}">
                <a16:creationId xmlns:a16="http://schemas.microsoft.com/office/drawing/2014/main" id="{761B1D01-F7B8-13D7-B3EF-A39D7C339275}"/>
              </a:ext>
            </a:extLst>
          </p:cNvPr>
          <p:cNvSpPr/>
          <p:nvPr/>
        </p:nvSpPr>
        <p:spPr>
          <a:xfrm>
            <a:off x="3724713" y="3766782"/>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dirty="0">
                <a:solidFill>
                  <a:sysClr val="windowText" lastClr="000000"/>
                </a:solidFill>
                <a:ea typeface="Helvetica Neue Medium"/>
                <a:cs typeface="Helvetica Neue Medium"/>
                <a:sym typeface="Helvetica Neue Medium"/>
              </a:rPr>
              <a:t>10E8.4/</a:t>
            </a:r>
            <a:r>
              <a:rPr lang="es-ES" sz="1600" dirty="0" err="1">
                <a:solidFill>
                  <a:sysClr val="windowText" lastClr="000000"/>
                </a:solidFill>
                <a:ea typeface="Helvetica Neue Medium"/>
                <a:cs typeface="Helvetica Neue Medium"/>
                <a:sym typeface="Helvetica Neue Medium"/>
              </a:rPr>
              <a:t>iMab</a:t>
            </a:r>
            <a:endParaRPr lang="es-ES" sz="1600" dirty="0">
              <a:solidFill>
                <a:sysClr val="windowText" lastClr="000000"/>
              </a:solidFill>
              <a:ea typeface="Helvetica Neue Medium"/>
              <a:cs typeface="Helvetica Neue Medium"/>
              <a:sym typeface="Helvetica Neue Medium"/>
            </a:endParaRPr>
          </a:p>
          <a:p>
            <a:pPr algn="ctr" defTabSz="412750"/>
            <a:r>
              <a:rPr lang="es-ES" sz="1600" dirty="0">
                <a:solidFill>
                  <a:sysClr val="windowText" lastClr="000000"/>
                </a:solidFill>
                <a:ea typeface="Helvetica Neue Medium"/>
                <a:cs typeface="Helvetica Neue Medium"/>
                <a:sym typeface="Helvetica Neue Medium"/>
              </a:rPr>
              <a:t>A. </a:t>
            </a:r>
            <a:r>
              <a:rPr lang="es-ES" sz="1600" dirty="0" err="1">
                <a:solidFill>
                  <a:sysClr val="windowText" lastClr="000000"/>
                </a:solidFill>
                <a:ea typeface="Helvetica Neue Medium"/>
                <a:cs typeface="Helvetica Neue Medium"/>
                <a:sym typeface="Helvetica Neue Medium"/>
              </a:rPr>
              <a:t>biespecífico</a:t>
            </a:r>
            <a:endParaRPr lang="es-ES" sz="1600" dirty="0">
              <a:solidFill>
                <a:sysClr val="windowText" lastClr="000000"/>
              </a:solidFill>
              <a:ea typeface="Helvetica Neue Medium"/>
              <a:cs typeface="Helvetica Neue Medium"/>
              <a:sym typeface="Helvetica Neue Medium"/>
            </a:endParaRPr>
          </a:p>
          <a:p>
            <a:pPr algn="ctr" defTabSz="412750"/>
            <a:r>
              <a:rPr lang="es-ES" sz="1600" dirty="0">
                <a:solidFill>
                  <a:sysClr val="windowText" lastClr="000000"/>
                </a:solidFill>
                <a:ea typeface="Helvetica Neue Medium"/>
                <a:cs typeface="Helvetica Neue Medium"/>
                <a:sym typeface="Helvetica Neue Medium"/>
              </a:rPr>
              <a:t>??</a:t>
            </a:r>
          </a:p>
          <a:p>
            <a:pPr algn="ctr" defTabSz="412750"/>
            <a:r>
              <a:rPr lang="es-ES" sz="1600" dirty="0">
                <a:solidFill>
                  <a:sysClr val="windowText" lastClr="000000"/>
                </a:solidFill>
                <a:ea typeface="Helvetica Neue Medium"/>
                <a:cs typeface="Helvetica Neue Medium"/>
                <a:sym typeface="Helvetica Neue Medium"/>
              </a:rPr>
              <a:t>Fase 1</a:t>
            </a:r>
          </a:p>
        </p:txBody>
      </p:sp>
    </p:spTree>
    <p:extLst>
      <p:ext uri="{BB962C8B-B14F-4D97-AF65-F5344CB8AC3E}">
        <p14:creationId xmlns:p14="http://schemas.microsoft.com/office/powerpoint/2010/main" val="946275112"/>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692A8-F3B8-BE72-E789-B1D96E4033BE}"/>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B128E3B4-1A8E-C9F6-F6C8-6F320344D912}"/>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sp>
        <p:nvSpPr>
          <p:cNvPr id="2" name="QuadreDeText 9">
            <a:extLst>
              <a:ext uri="{FF2B5EF4-FFF2-40B4-BE49-F238E27FC236}">
                <a16:creationId xmlns:a16="http://schemas.microsoft.com/office/drawing/2014/main" id="{F10DAF71-1A92-CC64-7572-F28CDD4F27EF}"/>
              </a:ext>
            </a:extLst>
          </p:cNvPr>
          <p:cNvSpPr txBox="1"/>
          <p:nvPr/>
        </p:nvSpPr>
        <p:spPr>
          <a:xfrm>
            <a:off x="5503383" y="1198258"/>
            <a:ext cx="6391024" cy="603396"/>
          </a:xfrm>
          <a:prstGeom prst="rect">
            <a:avLst/>
          </a:prstGeom>
          <a:solidFill>
            <a:schemeClr val="accent1">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400" b="1"/>
              <a:t>VH-499</a:t>
            </a:r>
          </a:p>
        </p:txBody>
      </p:sp>
      <p:sp>
        <p:nvSpPr>
          <p:cNvPr id="3" name="QuadreDeText 9">
            <a:extLst>
              <a:ext uri="{FF2B5EF4-FFF2-40B4-BE49-F238E27FC236}">
                <a16:creationId xmlns:a16="http://schemas.microsoft.com/office/drawing/2014/main" id="{5E5FE247-9964-28C3-8342-DDDD99505569}"/>
              </a:ext>
            </a:extLst>
          </p:cNvPr>
          <p:cNvSpPr txBox="1"/>
          <p:nvPr/>
        </p:nvSpPr>
        <p:spPr>
          <a:xfrm>
            <a:off x="5503382" y="1928642"/>
            <a:ext cx="6391025" cy="1157393"/>
          </a:xfrm>
          <a:prstGeom prst="rect">
            <a:avLst/>
          </a:prstGeom>
          <a:solidFill>
            <a:srgbClr val="E5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marL="342900" indent="-342900">
              <a:spcBef>
                <a:spcPts val="300"/>
              </a:spcBef>
              <a:spcAft>
                <a:spcPts val="300"/>
              </a:spcAft>
              <a:buFontTx/>
              <a:buChar char="-"/>
            </a:pPr>
            <a:r>
              <a:rPr lang="es-ES" sz="2000"/>
              <a:t>Inhibidor de la cápside</a:t>
            </a:r>
          </a:p>
          <a:p>
            <a:pPr marL="342900" indent="-342900">
              <a:spcBef>
                <a:spcPts val="300"/>
              </a:spcBef>
              <a:spcAft>
                <a:spcPts val="300"/>
              </a:spcAft>
              <a:buFontTx/>
              <a:buChar char="-"/>
            </a:pPr>
            <a:r>
              <a:rPr lang="es-ES" sz="2000"/>
              <a:t>No inhibe ni induce CYP3A4 (bajo potencial de interacciones)</a:t>
            </a:r>
          </a:p>
        </p:txBody>
      </p:sp>
      <p:sp>
        <p:nvSpPr>
          <p:cNvPr id="4" name="QuadreDeText 9">
            <a:extLst>
              <a:ext uri="{FF2B5EF4-FFF2-40B4-BE49-F238E27FC236}">
                <a16:creationId xmlns:a16="http://schemas.microsoft.com/office/drawing/2014/main" id="{4AB3B9C2-1E4D-5592-84F4-1DF8022C2867}"/>
              </a:ext>
            </a:extLst>
          </p:cNvPr>
          <p:cNvSpPr txBox="1"/>
          <p:nvPr/>
        </p:nvSpPr>
        <p:spPr>
          <a:xfrm>
            <a:off x="5503381" y="3357322"/>
            <a:ext cx="6391025" cy="1926835"/>
          </a:xfrm>
          <a:prstGeom prst="rect">
            <a:avLst/>
          </a:prstGeom>
          <a:solidFill>
            <a:schemeClr val="bg1"/>
          </a:solidFill>
          <a:ln w="12700" cap="flat">
            <a:solidFill>
              <a:schemeClr val="accent1">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300"/>
              </a:spcBef>
              <a:spcAft>
                <a:spcPts val="300"/>
              </a:spcAft>
            </a:pPr>
            <a:r>
              <a:rPr lang="es-ES" sz="2000" b="1" u="sng"/>
              <a:t>EC Fase 2a (CINNAMON)</a:t>
            </a:r>
            <a:r>
              <a:rPr lang="es-ES" sz="2000"/>
              <a:t>: VH-499 </a:t>
            </a:r>
            <a:r>
              <a:rPr lang="es-ES" sz="2000" err="1"/>
              <a:t>vo</a:t>
            </a:r>
            <a:r>
              <a:rPr lang="es-ES" sz="2000"/>
              <a:t> c/5d (25-100-250 mg) vs placebo x 11 días (n=23)</a:t>
            </a:r>
          </a:p>
          <a:p>
            <a:pPr marL="285750" indent="-285750">
              <a:spcBef>
                <a:spcPts val="300"/>
              </a:spcBef>
              <a:spcAft>
                <a:spcPts val="300"/>
              </a:spcAft>
              <a:buFontTx/>
              <a:buChar char="-"/>
            </a:pPr>
            <a:r>
              <a:rPr lang="es-ES" sz="2000"/>
              <a:t>Efectivo en ↓ CV (media </a:t>
            </a:r>
            <a:r>
              <a:rPr lang="es-ES" sz="2000" err="1"/>
              <a:t>máx</a:t>
            </a:r>
            <a:r>
              <a:rPr lang="es-ES" sz="2000"/>
              <a:t> -2.2 log10 c/</a:t>
            </a:r>
            <a:r>
              <a:rPr lang="es-ES" sz="2000" err="1"/>
              <a:t>mL</a:t>
            </a:r>
            <a:r>
              <a:rPr lang="es-ES" sz="2000"/>
              <a:t>)</a:t>
            </a:r>
          </a:p>
          <a:p>
            <a:pPr marL="285750" indent="-285750">
              <a:spcBef>
                <a:spcPts val="300"/>
              </a:spcBef>
              <a:spcAft>
                <a:spcPts val="300"/>
              </a:spcAft>
              <a:buFontTx/>
              <a:buChar char="-"/>
            </a:pPr>
            <a:r>
              <a:rPr lang="es-ES" sz="2000"/>
              <a:t>1 MR emergente en el brazo de 25 mg</a:t>
            </a:r>
          </a:p>
          <a:p>
            <a:pPr marL="285750" indent="-285750">
              <a:spcBef>
                <a:spcPts val="300"/>
              </a:spcBef>
              <a:spcAft>
                <a:spcPts val="300"/>
              </a:spcAft>
              <a:buFontTx/>
              <a:buChar char="-"/>
            </a:pPr>
            <a:r>
              <a:rPr lang="es-ES" sz="2000"/>
              <a:t>Bien tolerado y seguro</a:t>
            </a:r>
          </a:p>
        </p:txBody>
      </p:sp>
      <p:sp>
        <p:nvSpPr>
          <p:cNvPr id="6" name="CuadroTexto 5">
            <a:extLst>
              <a:ext uri="{FF2B5EF4-FFF2-40B4-BE49-F238E27FC236}">
                <a16:creationId xmlns:a16="http://schemas.microsoft.com/office/drawing/2014/main" id="{484A3C32-32D6-6D98-3652-3F8B817164A3}"/>
              </a:ext>
            </a:extLst>
          </p:cNvPr>
          <p:cNvSpPr txBox="1"/>
          <p:nvPr/>
        </p:nvSpPr>
        <p:spPr>
          <a:xfrm>
            <a:off x="3752788" y="6431280"/>
            <a:ext cx="8209991" cy="1744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1219169"/>
            <a:r>
              <a:rPr lang="es-ES" sz="800">
                <a:solidFill>
                  <a:schemeClr val="bg1">
                    <a:lumMod val="50000"/>
                  </a:schemeClr>
                </a:solidFill>
                <a:latin typeface="+mn-lt"/>
                <a:ea typeface="+mn-ea"/>
                <a:cs typeface="+mn-cs"/>
                <a:sym typeface="Helvetica Neue"/>
              </a:rPr>
              <a:t>Griesel et al, CROI 2025, Oral </a:t>
            </a:r>
            <a:r>
              <a:rPr lang="es-ES" sz="800" err="1">
                <a:solidFill>
                  <a:schemeClr val="bg1">
                    <a:lumMod val="50000"/>
                  </a:schemeClr>
                </a:solidFill>
                <a:latin typeface="+mn-lt"/>
                <a:ea typeface="+mn-ea"/>
                <a:cs typeface="+mn-cs"/>
                <a:sym typeface="Helvetica Neue"/>
              </a:rPr>
              <a:t>presentation</a:t>
            </a:r>
            <a:r>
              <a:rPr lang="es-ES" sz="800">
                <a:solidFill>
                  <a:schemeClr val="bg1">
                    <a:lumMod val="50000"/>
                  </a:schemeClr>
                </a:solidFill>
                <a:latin typeface="+mn-lt"/>
                <a:ea typeface="+mn-ea"/>
                <a:cs typeface="+mn-cs"/>
                <a:sym typeface="Helvetica Neue"/>
              </a:rPr>
              <a:t> 153. Thakkar et al, CROI 2026, Oral </a:t>
            </a:r>
            <a:r>
              <a:rPr lang="es-ES" sz="800" err="1">
                <a:solidFill>
                  <a:schemeClr val="bg1">
                    <a:lumMod val="50000"/>
                  </a:schemeClr>
                </a:solidFill>
                <a:latin typeface="+mn-lt"/>
                <a:ea typeface="+mn-ea"/>
                <a:cs typeface="+mn-cs"/>
                <a:sym typeface="Helvetica Neue"/>
              </a:rPr>
              <a:t>presentatio</a:t>
            </a:r>
            <a:r>
              <a:rPr lang="es-ES" sz="800">
                <a:solidFill>
                  <a:schemeClr val="bg1">
                    <a:lumMod val="50000"/>
                  </a:schemeClr>
                </a:solidFill>
                <a:latin typeface="+mn-lt"/>
                <a:ea typeface="+mn-ea"/>
                <a:cs typeface="+mn-cs"/>
                <a:sym typeface="Helvetica Neue"/>
              </a:rPr>
              <a:t> 175 https://clinicaltrials.gov/study/NCT06724640, consultado el </a:t>
            </a:r>
            <a:r>
              <a:rPr lang="es-ES" sz="800">
                <a:solidFill>
                  <a:schemeClr val="bg1">
                    <a:lumMod val="50000"/>
                  </a:schemeClr>
                </a:solidFill>
                <a:sym typeface="Helvetica Neue"/>
              </a:rPr>
              <a:t>17/05</a:t>
            </a:r>
            <a:r>
              <a:rPr lang="es-ES" sz="800">
                <a:solidFill>
                  <a:schemeClr val="bg1">
                    <a:lumMod val="50000"/>
                  </a:schemeClr>
                </a:solidFill>
                <a:latin typeface="+mn-lt"/>
                <a:ea typeface="+mn-ea"/>
                <a:cs typeface="+mn-cs"/>
                <a:sym typeface="Helvetica Neue"/>
              </a:rPr>
              <a:t>/2026. </a:t>
            </a:r>
          </a:p>
        </p:txBody>
      </p:sp>
      <p:sp>
        <p:nvSpPr>
          <p:cNvPr id="8" name="Rectángulo 7">
            <a:extLst>
              <a:ext uri="{FF2B5EF4-FFF2-40B4-BE49-F238E27FC236}">
                <a16:creationId xmlns:a16="http://schemas.microsoft.com/office/drawing/2014/main" id="{5E3E9C02-85D7-B0AE-7122-8097CFB14E1A}"/>
              </a:ext>
            </a:extLst>
          </p:cNvPr>
          <p:cNvSpPr/>
          <p:nvPr/>
        </p:nvSpPr>
        <p:spPr>
          <a:xfrm>
            <a:off x="297598" y="1495406"/>
            <a:ext cx="4916341" cy="512961"/>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spcBef>
                <a:spcPts val="600"/>
              </a:spcBef>
              <a:spcAft>
                <a:spcPts val="600"/>
              </a:spcAft>
            </a:pPr>
            <a:r>
              <a:rPr lang="es-ES" sz="2000" b="1">
                <a:solidFill>
                  <a:schemeClr val="tx1"/>
                </a:solidFill>
                <a:ea typeface="Helvetica Neue Medium"/>
                <a:cs typeface="Helvetica Neue Medium"/>
                <a:sym typeface="Helvetica Neue Medium"/>
              </a:rPr>
              <a:t>Inyectable LA</a:t>
            </a:r>
          </a:p>
        </p:txBody>
      </p:sp>
      <p:sp>
        <p:nvSpPr>
          <p:cNvPr id="23" name="Rectángulo: esquinas redondeadas 22">
            <a:extLst>
              <a:ext uri="{FF2B5EF4-FFF2-40B4-BE49-F238E27FC236}">
                <a16:creationId xmlns:a16="http://schemas.microsoft.com/office/drawing/2014/main" id="{5F4F2222-C6B5-0B3A-3832-DBCACFD8E2A4}"/>
              </a:ext>
            </a:extLst>
          </p:cNvPr>
          <p:cNvSpPr/>
          <p:nvPr/>
        </p:nvSpPr>
        <p:spPr>
          <a:xfrm>
            <a:off x="297595" y="2438360"/>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CAB+RPV ULA</a:t>
            </a:r>
          </a:p>
          <a:p>
            <a:pPr algn="ctr" defTabSz="412750"/>
            <a:r>
              <a:rPr lang="es-ES" sz="1600">
                <a:solidFill>
                  <a:sysClr val="windowText" lastClr="000000"/>
                </a:solidFill>
                <a:ea typeface="Helvetica Neue Medium"/>
                <a:cs typeface="Helvetica Neue Medium"/>
                <a:sym typeface="Helvetica Neue Medium"/>
              </a:rPr>
              <a:t>(INI/ITINAN)</a:t>
            </a:r>
          </a:p>
          <a:p>
            <a:pPr algn="ctr" defTabSz="412750"/>
            <a:r>
              <a:rPr lang="es-ES" sz="1600">
                <a:solidFill>
                  <a:sysClr val="windowText" lastClr="000000"/>
                </a:solidFill>
                <a:ea typeface="Helvetica Neue Medium"/>
                <a:cs typeface="Helvetica Neue Medium"/>
                <a:sym typeface="Helvetica Neue Medium"/>
              </a:rPr>
              <a:t>c/4m</a:t>
            </a:r>
          </a:p>
          <a:p>
            <a:pPr algn="ctr" defTabSz="412750"/>
            <a:r>
              <a:rPr lang="es-ES" sz="1600">
                <a:solidFill>
                  <a:sysClr val="windowText" lastClr="000000"/>
                </a:solidFill>
                <a:ea typeface="Helvetica Neue Medium"/>
                <a:cs typeface="Helvetica Neue Medium"/>
                <a:sym typeface="Helvetica Neue Medium"/>
              </a:rPr>
              <a:t>Fase 3</a:t>
            </a:r>
          </a:p>
        </p:txBody>
      </p:sp>
      <p:sp>
        <p:nvSpPr>
          <p:cNvPr id="24" name="Rectángulo: esquinas redondeadas 23">
            <a:extLst>
              <a:ext uri="{FF2B5EF4-FFF2-40B4-BE49-F238E27FC236}">
                <a16:creationId xmlns:a16="http://schemas.microsoft.com/office/drawing/2014/main" id="{8ED083FF-76ED-2CE3-CB74-EA29C729F61C}"/>
              </a:ext>
            </a:extLst>
          </p:cNvPr>
          <p:cNvSpPr/>
          <p:nvPr/>
        </p:nvSpPr>
        <p:spPr>
          <a:xfrm>
            <a:off x="2011152" y="2450160"/>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LEN+TAB/ZAB</a:t>
            </a:r>
          </a:p>
          <a:p>
            <a:pPr algn="ctr" defTabSz="412750"/>
            <a:r>
              <a:rPr lang="es-ES" sz="1600">
                <a:solidFill>
                  <a:sysClr val="windowText" lastClr="000000"/>
                </a:solidFill>
                <a:ea typeface="Helvetica Neue Medium"/>
                <a:cs typeface="Helvetica Neue Medium"/>
                <a:sym typeface="Helvetica Neue Medium"/>
              </a:rPr>
              <a:t>(</a:t>
            </a:r>
            <a:r>
              <a:rPr lang="es-ES" sz="1600" err="1">
                <a:solidFill>
                  <a:sysClr val="windowText" lastClr="000000"/>
                </a:solidFill>
                <a:ea typeface="Helvetica Neue Medium"/>
                <a:cs typeface="Helvetica Neue Medium"/>
                <a:sym typeface="Helvetica Neue Medium"/>
              </a:rPr>
              <a:t>IC+bNAbs</a:t>
            </a:r>
            <a:r>
              <a:rPr lang="es-ES" sz="1600">
                <a:solidFill>
                  <a:sysClr val="windowText" lastClr="000000"/>
                </a:solidFill>
                <a:ea typeface="Helvetica Neue Medium"/>
                <a:cs typeface="Helvetica Neue Medium"/>
                <a:sym typeface="Helvetica Neue Medium"/>
              </a:rPr>
              <a:t>)</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2</a:t>
            </a:r>
          </a:p>
        </p:txBody>
      </p:sp>
      <p:sp>
        <p:nvSpPr>
          <p:cNvPr id="25" name="Rectángulo: esquinas redondeadas 24">
            <a:extLst>
              <a:ext uri="{FF2B5EF4-FFF2-40B4-BE49-F238E27FC236}">
                <a16:creationId xmlns:a16="http://schemas.microsoft.com/office/drawing/2014/main" id="{9463EDF9-084C-65E1-251F-80689E1B1A39}"/>
              </a:ext>
            </a:extLst>
          </p:cNvPr>
          <p:cNvSpPr/>
          <p:nvPr/>
        </p:nvSpPr>
        <p:spPr>
          <a:xfrm>
            <a:off x="297592" y="5089913"/>
            <a:ext cx="1489229"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err="1">
                <a:solidFill>
                  <a:sysClr val="windowText" lastClr="000000"/>
                </a:solidFill>
                <a:ea typeface="Helvetica Neue Medium"/>
                <a:cs typeface="Helvetica Neue Medium"/>
                <a:sym typeface="Helvetica Neue Medium"/>
              </a:rPr>
              <a:t>Lotivibart</a:t>
            </a:r>
            <a:endParaRPr lang="es-ES" sz="1600">
              <a:solidFill>
                <a:sysClr val="windowText" lastClr="000000"/>
              </a:solidFill>
              <a:ea typeface="Helvetica Neue Medium"/>
              <a:cs typeface="Helvetica Neue Medium"/>
              <a:sym typeface="Helvetica Neue Medium"/>
            </a:endParaRPr>
          </a:p>
          <a:p>
            <a:pPr algn="ctr" defTabSz="412750"/>
            <a:r>
              <a:rPr lang="es-ES" sz="1600">
                <a:solidFill>
                  <a:sysClr val="windowText" lastClr="000000"/>
                </a:solidFill>
                <a:ea typeface="Helvetica Neue Medium"/>
                <a:cs typeface="Helvetica Neue Medium"/>
                <a:sym typeface="Helvetica Neue Medium"/>
              </a:rPr>
              <a:t>(</a:t>
            </a:r>
            <a:r>
              <a:rPr lang="es-ES" sz="1600" err="1">
                <a:solidFill>
                  <a:sysClr val="windowText" lastClr="000000"/>
                </a:solidFill>
                <a:ea typeface="Helvetica Neue Medium"/>
                <a:cs typeface="Helvetica Neue Medium"/>
                <a:sym typeface="Helvetica Neue Medium"/>
              </a:rPr>
              <a:t>bNAb</a:t>
            </a:r>
            <a:r>
              <a:rPr lang="es-ES" sz="1600">
                <a:solidFill>
                  <a:sysClr val="windowText" lastClr="000000"/>
                </a:solidFill>
                <a:ea typeface="Helvetica Neue Medium"/>
                <a:cs typeface="Helvetica Neue Medium"/>
                <a:sym typeface="Helvetica Neue Medium"/>
              </a:rPr>
              <a:t>)</a:t>
            </a:r>
          </a:p>
          <a:p>
            <a:pPr algn="ctr" defTabSz="412750"/>
            <a:r>
              <a:rPr lang="es-ES" sz="1600">
                <a:solidFill>
                  <a:sysClr val="windowText" lastClr="000000"/>
                </a:solidFill>
                <a:ea typeface="Helvetica Neue Medium"/>
                <a:cs typeface="Helvetica Neue Medium"/>
                <a:sym typeface="Helvetica Neue Medium"/>
              </a:rPr>
              <a:t>c/4-6m</a:t>
            </a:r>
          </a:p>
          <a:p>
            <a:pPr algn="ctr" defTabSz="412750"/>
            <a:r>
              <a:rPr lang="es-ES" sz="1600">
                <a:solidFill>
                  <a:sysClr val="windowText" lastClr="000000"/>
                </a:solidFill>
                <a:ea typeface="Helvetica Neue Medium"/>
                <a:cs typeface="Helvetica Neue Medium"/>
                <a:sym typeface="Helvetica Neue Medium"/>
              </a:rPr>
              <a:t>Fase 2</a:t>
            </a:r>
          </a:p>
        </p:txBody>
      </p:sp>
      <p:sp>
        <p:nvSpPr>
          <p:cNvPr id="26" name="Rectángulo: esquinas redondeadas 25">
            <a:extLst>
              <a:ext uri="{FF2B5EF4-FFF2-40B4-BE49-F238E27FC236}">
                <a16:creationId xmlns:a16="http://schemas.microsoft.com/office/drawing/2014/main" id="{9102A04C-523E-B6AC-BBEB-30A73E2B9B3E}"/>
              </a:ext>
            </a:extLst>
          </p:cNvPr>
          <p:cNvSpPr/>
          <p:nvPr/>
        </p:nvSpPr>
        <p:spPr>
          <a:xfrm>
            <a:off x="2011152" y="5089913"/>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VH-184</a:t>
            </a:r>
          </a:p>
          <a:p>
            <a:pPr algn="ctr" defTabSz="412750"/>
            <a:r>
              <a:rPr lang="es-ES" sz="1600">
                <a:solidFill>
                  <a:sysClr val="windowText" lastClr="000000"/>
                </a:solidFill>
                <a:ea typeface="Helvetica Neue Medium"/>
                <a:cs typeface="Helvetica Neue Medium"/>
                <a:sym typeface="Helvetica Neue Medium"/>
              </a:rPr>
              <a:t>(INI)</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1-2</a:t>
            </a:r>
          </a:p>
        </p:txBody>
      </p:sp>
      <p:sp>
        <p:nvSpPr>
          <p:cNvPr id="27" name="Rectángulo: esquinas redondeadas 26">
            <a:extLst>
              <a:ext uri="{FF2B5EF4-FFF2-40B4-BE49-F238E27FC236}">
                <a16:creationId xmlns:a16="http://schemas.microsoft.com/office/drawing/2014/main" id="{BC81C9CF-FA1B-D4FA-EA9D-D12A09AE1BAF}"/>
              </a:ext>
            </a:extLst>
          </p:cNvPr>
          <p:cNvSpPr/>
          <p:nvPr/>
        </p:nvSpPr>
        <p:spPr>
          <a:xfrm>
            <a:off x="2011152" y="3764136"/>
            <a:ext cx="1489226" cy="1146413"/>
          </a:xfrm>
          <a:prstGeom prst="roundRect">
            <a:avLst/>
          </a:prstGeom>
          <a:solidFill>
            <a:schemeClr val="bg1">
              <a:lumMod val="95000"/>
            </a:schemeClr>
          </a:solidFill>
          <a:ln w="38100" cap="flat">
            <a:solidFill>
              <a:schemeClr val="accent1">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VH-499</a:t>
            </a:r>
          </a:p>
          <a:p>
            <a:pPr algn="ctr" defTabSz="412750"/>
            <a:r>
              <a:rPr lang="es-ES" sz="1600">
                <a:solidFill>
                  <a:sysClr val="windowText" lastClr="000000"/>
                </a:solidFill>
                <a:ea typeface="Helvetica Neue Medium"/>
                <a:cs typeface="Helvetica Neue Medium"/>
                <a:sym typeface="Helvetica Neue Medium"/>
              </a:rPr>
              <a:t>(IC)</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1-2</a:t>
            </a:r>
          </a:p>
        </p:txBody>
      </p:sp>
      <p:sp>
        <p:nvSpPr>
          <p:cNvPr id="28" name="Rectángulo: esquinas redondeadas 27">
            <a:extLst>
              <a:ext uri="{FF2B5EF4-FFF2-40B4-BE49-F238E27FC236}">
                <a16:creationId xmlns:a16="http://schemas.microsoft.com/office/drawing/2014/main" id="{927815D3-EEB1-BE66-B695-8AA8F7AD05F1}"/>
              </a:ext>
            </a:extLst>
          </p:cNvPr>
          <p:cNvSpPr/>
          <p:nvPr/>
        </p:nvSpPr>
        <p:spPr>
          <a:xfrm>
            <a:off x="297598" y="3766782"/>
            <a:ext cx="1489227"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GS-3242</a:t>
            </a:r>
          </a:p>
          <a:p>
            <a:pPr algn="ctr" defTabSz="412750"/>
            <a:r>
              <a:rPr lang="es-ES" sz="1600">
                <a:solidFill>
                  <a:sysClr val="windowText" lastClr="000000"/>
                </a:solidFill>
                <a:ea typeface="Helvetica Neue Medium"/>
                <a:cs typeface="Helvetica Neue Medium"/>
                <a:sym typeface="Helvetica Neue Medium"/>
              </a:rPr>
              <a:t>(INI)</a:t>
            </a:r>
          </a:p>
          <a:p>
            <a:pPr algn="ctr" defTabSz="412750"/>
            <a:r>
              <a:rPr lang="es-ES" sz="1600">
                <a:solidFill>
                  <a:sysClr val="windowText" lastClr="000000"/>
                </a:solidFill>
                <a:ea typeface="Helvetica Neue Medium"/>
                <a:cs typeface="Helvetica Neue Medium"/>
                <a:sym typeface="Helvetica Neue Medium"/>
              </a:rPr>
              <a:t>c/4-6m</a:t>
            </a:r>
          </a:p>
          <a:p>
            <a:pPr algn="ctr" defTabSz="412750"/>
            <a:r>
              <a:rPr lang="es-ES" sz="1600">
                <a:solidFill>
                  <a:sysClr val="windowText" lastClr="000000"/>
                </a:solidFill>
                <a:ea typeface="Helvetica Neue Medium"/>
                <a:cs typeface="Helvetica Neue Medium"/>
                <a:sym typeface="Helvetica Neue Medium"/>
              </a:rPr>
              <a:t>Fase 1</a:t>
            </a:r>
          </a:p>
        </p:txBody>
      </p:sp>
      <p:sp>
        <p:nvSpPr>
          <p:cNvPr id="29" name="Rectángulo: esquinas redondeadas 28">
            <a:extLst>
              <a:ext uri="{FF2B5EF4-FFF2-40B4-BE49-F238E27FC236}">
                <a16:creationId xmlns:a16="http://schemas.microsoft.com/office/drawing/2014/main" id="{00FEFC06-393F-11CF-FAE7-27E6393A608B}"/>
              </a:ext>
            </a:extLst>
          </p:cNvPr>
          <p:cNvSpPr/>
          <p:nvPr/>
        </p:nvSpPr>
        <p:spPr>
          <a:xfrm>
            <a:off x="3724713" y="2450160"/>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VH-310</a:t>
            </a:r>
          </a:p>
          <a:p>
            <a:pPr algn="ctr" defTabSz="412750"/>
            <a:r>
              <a:rPr lang="es-ES" sz="1600">
                <a:solidFill>
                  <a:sysClr val="windowText" lastClr="000000"/>
                </a:solidFill>
                <a:ea typeface="Helvetica Neue Medium"/>
                <a:cs typeface="Helvetica Neue Medium"/>
                <a:sym typeface="Helvetica Neue Medium"/>
              </a:rPr>
              <a:t>(INI)</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1</a:t>
            </a:r>
          </a:p>
        </p:txBody>
      </p:sp>
      <p:sp>
        <p:nvSpPr>
          <p:cNvPr id="7" name="Rectángulo: esquinas redondeadas 6">
            <a:extLst>
              <a:ext uri="{FF2B5EF4-FFF2-40B4-BE49-F238E27FC236}">
                <a16:creationId xmlns:a16="http://schemas.microsoft.com/office/drawing/2014/main" id="{2547D2A8-C40C-6A26-DA4E-E8C9E228AD41}"/>
              </a:ext>
            </a:extLst>
          </p:cNvPr>
          <p:cNvSpPr/>
          <p:nvPr/>
        </p:nvSpPr>
        <p:spPr>
          <a:xfrm>
            <a:off x="3724713" y="3766782"/>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10E8.4/</a:t>
            </a:r>
            <a:r>
              <a:rPr lang="es-ES" sz="1600" err="1">
                <a:solidFill>
                  <a:sysClr val="windowText" lastClr="000000"/>
                </a:solidFill>
                <a:ea typeface="Helvetica Neue Medium"/>
                <a:cs typeface="Helvetica Neue Medium"/>
                <a:sym typeface="Helvetica Neue Medium"/>
              </a:rPr>
              <a:t>iMab</a:t>
            </a:r>
            <a:endParaRPr lang="es-ES" sz="1600">
              <a:solidFill>
                <a:sysClr val="windowText" lastClr="000000"/>
              </a:solidFill>
              <a:ea typeface="Helvetica Neue Medium"/>
              <a:cs typeface="Helvetica Neue Medium"/>
              <a:sym typeface="Helvetica Neue Medium"/>
            </a:endParaRPr>
          </a:p>
          <a:p>
            <a:pPr algn="ctr" defTabSz="412750"/>
            <a:r>
              <a:rPr lang="es-ES" sz="1600">
                <a:solidFill>
                  <a:sysClr val="windowText" lastClr="000000"/>
                </a:solidFill>
                <a:ea typeface="Helvetica Neue Medium"/>
                <a:cs typeface="Helvetica Neue Medium"/>
                <a:sym typeface="Helvetica Neue Medium"/>
              </a:rPr>
              <a:t>A. </a:t>
            </a:r>
            <a:r>
              <a:rPr lang="es-ES" sz="1600" err="1">
                <a:solidFill>
                  <a:sysClr val="windowText" lastClr="000000"/>
                </a:solidFill>
                <a:ea typeface="Helvetica Neue Medium"/>
                <a:cs typeface="Helvetica Neue Medium"/>
                <a:sym typeface="Helvetica Neue Medium"/>
              </a:rPr>
              <a:t>biespecífico</a:t>
            </a:r>
            <a:endParaRPr lang="es-ES" sz="1600">
              <a:solidFill>
                <a:sysClr val="windowText" lastClr="000000"/>
              </a:solidFill>
              <a:ea typeface="Helvetica Neue Medium"/>
              <a:cs typeface="Helvetica Neue Medium"/>
              <a:sym typeface="Helvetica Neue Medium"/>
            </a:endParaRPr>
          </a:p>
          <a:p>
            <a:pPr algn="ctr" defTabSz="412750"/>
            <a:r>
              <a:rPr lang="es-ES" sz="1600">
                <a:solidFill>
                  <a:sysClr val="windowText" lastClr="000000"/>
                </a:solidFill>
                <a:ea typeface="Helvetica Neue Medium"/>
                <a:cs typeface="Helvetica Neue Medium"/>
                <a:sym typeface="Helvetica Neue Medium"/>
              </a:rPr>
              <a:t>??</a:t>
            </a:r>
          </a:p>
          <a:p>
            <a:pPr algn="ctr" defTabSz="412750"/>
            <a:r>
              <a:rPr lang="es-ES" sz="1600">
                <a:solidFill>
                  <a:sysClr val="windowText" lastClr="000000"/>
                </a:solidFill>
                <a:ea typeface="Helvetica Neue Medium"/>
                <a:cs typeface="Helvetica Neue Medium"/>
                <a:sym typeface="Helvetica Neue Medium"/>
              </a:rPr>
              <a:t>Fase 1</a:t>
            </a:r>
          </a:p>
        </p:txBody>
      </p:sp>
      <p:sp>
        <p:nvSpPr>
          <p:cNvPr id="12" name="QuadreDeText 9">
            <a:extLst>
              <a:ext uri="{FF2B5EF4-FFF2-40B4-BE49-F238E27FC236}">
                <a16:creationId xmlns:a16="http://schemas.microsoft.com/office/drawing/2014/main" id="{522DD07D-F440-1325-661C-3F1285C5726C}"/>
              </a:ext>
            </a:extLst>
          </p:cNvPr>
          <p:cNvSpPr txBox="1"/>
          <p:nvPr/>
        </p:nvSpPr>
        <p:spPr>
          <a:xfrm>
            <a:off x="5503383" y="5605121"/>
            <a:ext cx="6391024" cy="772673"/>
          </a:xfrm>
          <a:prstGeom prst="rect">
            <a:avLst/>
          </a:prstGeom>
          <a:solidFill>
            <a:srgbClr val="E5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marL="342900" indent="-342900">
              <a:spcBef>
                <a:spcPts val="300"/>
              </a:spcBef>
              <a:spcAft>
                <a:spcPts val="300"/>
              </a:spcAft>
              <a:buFontTx/>
              <a:buChar char="-"/>
            </a:pPr>
            <a:r>
              <a:rPr lang="es-ES" sz="2000" b="1" dirty="0">
                <a:solidFill>
                  <a:schemeClr val="accent1">
                    <a:lumMod val="75000"/>
                  </a:schemeClr>
                </a:solidFill>
              </a:rPr>
              <a:t>Pendiente acabar EC Fase 1 e iniciar EC Fase 2b (CINERGY) para presentación inyectable LA</a:t>
            </a:r>
          </a:p>
        </p:txBody>
      </p:sp>
    </p:spTree>
    <p:extLst>
      <p:ext uri="{BB962C8B-B14F-4D97-AF65-F5344CB8AC3E}">
        <p14:creationId xmlns:p14="http://schemas.microsoft.com/office/powerpoint/2010/main" val="244259098"/>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93FA2-64E4-70FA-420D-41005B2094BE}"/>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C00EC47C-8D47-D5C7-859A-173D35F8BE6E}"/>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sp>
        <p:nvSpPr>
          <p:cNvPr id="2" name="QuadreDeText 9">
            <a:extLst>
              <a:ext uri="{FF2B5EF4-FFF2-40B4-BE49-F238E27FC236}">
                <a16:creationId xmlns:a16="http://schemas.microsoft.com/office/drawing/2014/main" id="{689136E5-EF5E-CD07-24F0-F43620F875F1}"/>
              </a:ext>
            </a:extLst>
          </p:cNvPr>
          <p:cNvSpPr txBox="1"/>
          <p:nvPr/>
        </p:nvSpPr>
        <p:spPr>
          <a:xfrm>
            <a:off x="5503383" y="1198258"/>
            <a:ext cx="6391024" cy="603396"/>
          </a:xfrm>
          <a:prstGeom prst="rect">
            <a:avLst/>
          </a:prstGeom>
          <a:solidFill>
            <a:schemeClr val="accent1">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400" b="1"/>
              <a:t>VH-499</a:t>
            </a:r>
          </a:p>
        </p:txBody>
      </p:sp>
      <p:sp>
        <p:nvSpPr>
          <p:cNvPr id="3" name="QuadreDeText 9">
            <a:extLst>
              <a:ext uri="{FF2B5EF4-FFF2-40B4-BE49-F238E27FC236}">
                <a16:creationId xmlns:a16="http://schemas.microsoft.com/office/drawing/2014/main" id="{556BA85B-21EE-A05C-ABDC-B27FCB3F6708}"/>
              </a:ext>
            </a:extLst>
          </p:cNvPr>
          <p:cNvSpPr txBox="1"/>
          <p:nvPr/>
        </p:nvSpPr>
        <p:spPr>
          <a:xfrm>
            <a:off x="5503382" y="1928642"/>
            <a:ext cx="6391025" cy="1157393"/>
          </a:xfrm>
          <a:prstGeom prst="rect">
            <a:avLst/>
          </a:prstGeom>
          <a:solidFill>
            <a:srgbClr val="E5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marL="342900" indent="-342900">
              <a:spcBef>
                <a:spcPts val="300"/>
              </a:spcBef>
              <a:spcAft>
                <a:spcPts val="300"/>
              </a:spcAft>
              <a:buFontTx/>
              <a:buChar char="-"/>
            </a:pPr>
            <a:r>
              <a:rPr lang="es-ES" sz="2000"/>
              <a:t>Inhibidor de la cápside</a:t>
            </a:r>
          </a:p>
          <a:p>
            <a:pPr marL="342900" indent="-342900">
              <a:spcBef>
                <a:spcPts val="300"/>
              </a:spcBef>
              <a:spcAft>
                <a:spcPts val="300"/>
              </a:spcAft>
              <a:buFontTx/>
              <a:buChar char="-"/>
            </a:pPr>
            <a:r>
              <a:rPr lang="es-ES" sz="2000"/>
              <a:t>No inhibe ni induce CYP3A4 (bajo potencial de interacciones)</a:t>
            </a:r>
          </a:p>
        </p:txBody>
      </p:sp>
      <p:sp>
        <p:nvSpPr>
          <p:cNvPr id="4" name="QuadreDeText 9">
            <a:extLst>
              <a:ext uri="{FF2B5EF4-FFF2-40B4-BE49-F238E27FC236}">
                <a16:creationId xmlns:a16="http://schemas.microsoft.com/office/drawing/2014/main" id="{719C2BF1-EFF8-8168-7975-C8413BD8EDA6}"/>
              </a:ext>
            </a:extLst>
          </p:cNvPr>
          <p:cNvSpPr txBox="1"/>
          <p:nvPr/>
        </p:nvSpPr>
        <p:spPr>
          <a:xfrm>
            <a:off x="5503381" y="3203435"/>
            <a:ext cx="6391025" cy="2234611"/>
          </a:xfrm>
          <a:prstGeom prst="rect">
            <a:avLst/>
          </a:prstGeom>
          <a:solidFill>
            <a:schemeClr val="bg1"/>
          </a:solidFill>
          <a:ln w="12700" cap="flat">
            <a:solidFill>
              <a:schemeClr val="accent1">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300"/>
              </a:spcBef>
              <a:spcAft>
                <a:spcPts val="300"/>
              </a:spcAft>
            </a:pPr>
            <a:r>
              <a:rPr lang="es-ES" sz="2000" b="1" u="sng" dirty="0"/>
              <a:t>EC Fase 1</a:t>
            </a:r>
            <a:r>
              <a:rPr lang="es-ES" sz="2000" dirty="0"/>
              <a:t>: VH-499 </a:t>
            </a:r>
            <a:r>
              <a:rPr lang="es-ES" sz="2000" dirty="0" err="1"/>
              <a:t>sc</a:t>
            </a:r>
            <a:r>
              <a:rPr lang="es-ES" sz="2000" dirty="0"/>
              <a:t> (abdominal) vs. </a:t>
            </a:r>
            <a:r>
              <a:rPr lang="es-ES" sz="2000" dirty="0" err="1"/>
              <a:t>im</a:t>
            </a:r>
            <a:r>
              <a:rPr lang="es-ES" sz="2000" dirty="0"/>
              <a:t> (glúteo) (n=65) &gt; Resultados </a:t>
            </a:r>
            <a:r>
              <a:rPr lang="es-ES" sz="2000" i="1" dirty="0"/>
              <a:t>ad </a:t>
            </a:r>
            <a:r>
              <a:rPr lang="es-ES" sz="2000" i="1" dirty="0" err="1"/>
              <a:t>interim</a:t>
            </a:r>
            <a:endParaRPr lang="es-ES" sz="2000" i="1" dirty="0"/>
          </a:p>
          <a:p>
            <a:pPr marL="285750" indent="-285750">
              <a:spcBef>
                <a:spcPts val="300"/>
              </a:spcBef>
              <a:spcAft>
                <a:spcPts val="300"/>
              </a:spcAft>
              <a:buFontTx/>
              <a:buChar char="-"/>
            </a:pPr>
            <a:r>
              <a:rPr lang="es-ES" sz="2000" dirty="0"/>
              <a:t>Bien tolerado, EAs locales</a:t>
            </a:r>
          </a:p>
          <a:p>
            <a:pPr marL="285750" indent="-285750">
              <a:spcBef>
                <a:spcPts val="300"/>
              </a:spcBef>
              <a:spcAft>
                <a:spcPts val="300"/>
              </a:spcAft>
              <a:buFontTx/>
              <a:buChar char="-"/>
            </a:pPr>
            <a:r>
              <a:rPr lang="es-ES" sz="2000" dirty="0"/>
              <a:t>Vida ½ </a:t>
            </a:r>
            <a:r>
              <a:rPr lang="es-ES" sz="2000" dirty="0" err="1"/>
              <a:t>im</a:t>
            </a:r>
            <a:r>
              <a:rPr lang="es-ES" sz="2000" dirty="0"/>
              <a:t> ≈ 11 semanas. Vida ½ </a:t>
            </a:r>
            <a:r>
              <a:rPr lang="es-ES" sz="2000" dirty="0" err="1"/>
              <a:t>sc</a:t>
            </a:r>
            <a:r>
              <a:rPr lang="es-ES" sz="2000" dirty="0"/>
              <a:t> + larga (pendiente + datos)</a:t>
            </a:r>
          </a:p>
          <a:p>
            <a:pPr marL="285750" indent="-285750">
              <a:spcBef>
                <a:spcPts val="300"/>
              </a:spcBef>
              <a:spcAft>
                <a:spcPts val="300"/>
              </a:spcAft>
              <a:buFontTx/>
              <a:buChar char="-"/>
            </a:pPr>
            <a:r>
              <a:rPr lang="es-ES" sz="2000" dirty="0"/>
              <a:t>Potencial administración c/6 meses</a:t>
            </a:r>
          </a:p>
        </p:txBody>
      </p:sp>
      <p:sp>
        <p:nvSpPr>
          <p:cNvPr id="5" name="QuadreDeText 9">
            <a:extLst>
              <a:ext uri="{FF2B5EF4-FFF2-40B4-BE49-F238E27FC236}">
                <a16:creationId xmlns:a16="http://schemas.microsoft.com/office/drawing/2014/main" id="{AA1BE10B-EC5D-A314-C219-30B08B3000F5}"/>
              </a:ext>
            </a:extLst>
          </p:cNvPr>
          <p:cNvSpPr txBox="1"/>
          <p:nvPr/>
        </p:nvSpPr>
        <p:spPr>
          <a:xfrm>
            <a:off x="5503383" y="5605121"/>
            <a:ext cx="6391024" cy="772673"/>
          </a:xfrm>
          <a:prstGeom prst="rect">
            <a:avLst/>
          </a:prstGeom>
          <a:solidFill>
            <a:srgbClr val="E5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marL="342900" indent="-342900">
              <a:spcBef>
                <a:spcPts val="300"/>
              </a:spcBef>
              <a:spcAft>
                <a:spcPts val="300"/>
              </a:spcAft>
              <a:buFontTx/>
              <a:buChar char="-"/>
            </a:pPr>
            <a:r>
              <a:rPr lang="es-ES" sz="2000" b="1" dirty="0">
                <a:solidFill>
                  <a:schemeClr val="accent1">
                    <a:lumMod val="75000"/>
                  </a:schemeClr>
                </a:solidFill>
              </a:rPr>
              <a:t>Pendiente acabar EC Fase 1 e iniciar EC Fase 2b (CINERGY) para presentación inyectable LA</a:t>
            </a:r>
          </a:p>
        </p:txBody>
      </p:sp>
      <p:sp>
        <p:nvSpPr>
          <p:cNvPr id="7" name="Rectángulo 6">
            <a:extLst>
              <a:ext uri="{FF2B5EF4-FFF2-40B4-BE49-F238E27FC236}">
                <a16:creationId xmlns:a16="http://schemas.microsoft.com/office/drawing/2014/main" id="{D4626FF9-DB5B-D913-1404-54AC4ED53B81}"/>
              </a:ext>
            </a:extLst>
          </p:cNvPr>
          <p:cNvSpPr/>
          <p:nvPr/>
        </p:nvSpPr>
        <p:spPr>
          <a:xfrm>
            <a:off x="297598" y="1495406"/>
            <a:ext cx="4916341" cy="512961"/>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spcBef>
                <a:spcPts val="600"/>
              </a:spcBef>
              <a:spcAft>
                <a:spcPts val="600"/>
              </a:spcAft>
            </a:pPr>
            <a:r>
              <a:rPr lang="es-ES" sz="2000" b="1">
                <a:solidFill>
                  <a:schemeClr val="tx1"/>
                </a:solidFill>
                <a:ea typeface="Helvetica Neue Medium"/>
                <a:cs typeface="Helvetica Neue Medium"/>
                <a:sym typeface="Helvetica Neue Medium"/>
              </a:rPr>
              <a:t>Inyectable LA</a:t>
            </a:r>
          </a:p>
        </p:txBody>
      </p:sp>
      <p:sp>
        <p:nvSpPr>
          <p:cNvPr id="8" name="Rectángulo: esquinas redondeadas 7">
            <a:extLst>
              <a:ext uri="{FF2B5EF4-FFF2-40B4-BE49-F238E27FC236}">
                <a16:creationId xmlns:a16="http://schemas.microsoft.com/office/drawing/2014/main" id="{CCB478F8-1D49-81C5-5218-91849E93CADE}"/>
              </a:ext>
            </a:extLst>
          </p:cNvPr>
          <p:cNvSpPr/>
          <p:nvPr/>
        </p:nvSpPr>
        <p:spPr>
          <a:xfrm>
            <a:off x="297595" y="2438360"/>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CAB+RPV ULA</a:t>
            </a:r>
          </a:p>
          <a:p>
            <a:pPr algn="ctr" defTabSz="412750"/>
            <a:r>
              <a:rPr lang="es-ES" sz="1600">
                <a:solidFill>
                  <a:sysClr val="windowText" lastClr="000000"/>
                </a:solidFill>
                <a:ea typeface="Helvetica Neue Medium"/>
                <a:cs typeface="Helvetica Neue Medium"/>
                <a:sym typeface="Helvetica Neue Medium"/>
              </a:rPr>
              <a:t>(INI/ITINAN)</a:t>
            </a:r>
          </a:p>
          <a:p>
            <a:pPr algn="ctr" defTabSz="412750"/>
            <a:r>
              <a:rPr lang="es-ES" sz="1600">
                <a:solidFill>
                  <a:sysClr val="windowText" lastClr="000000"/>
                </a:solidFill>
                <a:ea typeface="Helvetica Neue Medium"/>
                <a:cs typeface="Helvetica Neue Medium"/>
                <a:sym typeface="Helvetica Neue Medium"/>
              </a:rPr>
              <a:t>c/4m</a:t>
            </a:r>
          </a:p>
          <a:p>
            <a:pPr algn="ctr" defTabSz="412750"/>
            <a:r>
              <a:rPr lang="es-ES" sz="1600">
                <a:solidFill>
                  <a:sysClr val="windowText" lastClr="000000"/>
                </a:solidFill>
                <a:ea typeface="Helvetica Neue Medium"/>
                <a:cs typeface="Helvetica Neue Medium"/>
                <a:sym typeface="Helvetica Neue Medium"/>
              </a:rPr>
              <a:t>Fase 3</a:t>
            </a:r>
          </a:p>
        </p:txBody>
      </p:sp>
      <p:sp>
        <p:nvSpPr>
          <p:cNvPr id="18" name="Rectángulo: esquinas redondeadas 17">
            <a:extLst>
              <a:ext uri="{FF2B5EF4-FFF2-40B4-BE49-F238E27FC236}">
                <a16:creationId xmlns:a16="http://schemas.microsoft.com/office/drawing/2014/main" id="{6314ED7F-132A-3BEA-AEC0-E900C18BADAE}"/>
              </a:ext>
            </a:extLst>
          </p:cNvPr>
          <p:cNvSpPr/>
          <p:nvPr/>
        </p:nvSpPr>
        <p:spPr>
          <a:xfrm>
            <a:off x="2011152" y="2450160"/>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LEN+TAB/ZAB</a:t>
            </a:r>
          </a:p>
          <a:p>
            <a:pPr algn="ctr" defTabSz="412750"/>
            <a:r>
              <a:rPr lang="es-ES" sz="1600">
                <a:solidFill>
                  <a:sysClr val="windowText" lastClr="000000"/>
                </a:solidFill>
                <a:ea typeface="Helvetica Neue Medium"/>
                <a:cs typeface="Helvetica Neue Medium"/>
                <a:sym typeface="Helvetica Neue Medium"/>
              </a:rPr>
              <a:t>(</a:t>
            </a:r>
            <a:r>
              <a:rPr lang="es-ES" sz="1600" err="1">
                <a:solidFill>
                  <a:sysClr val="windowText" lastClr="000000"/>
                </a:solidFill>
                <a:ea typeface="Helvetica Neue Medium"/>
                <a:cs typeface="Helvetica Neue Medium"/>
                <a:sym typeface="Helvetica Neue Medium"/>
              </a:rPr>
              <a:t>IC+bNAbs</a:t>
            </a:r>
            <a:r>
              <a:rPr lang="es-ES" sz="1600">
                <a:solidFill>
                  <a:sysClr val="windowText" lastClr="000000"/>
                </a:solidFill>
                <a:ea typeface="Helvetica Neue Medium"/>
                <a:cs typeface="Helvetica Neue Medium"/>
                <a:sym typeface="Helvetica Neue Medium"/>
              </a:rPr>
              <a:t>)</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2</a:t>
            </a:r>
          </a:p>
        </p:txBody>
      </p:sp>
      <p:sp>
        <p:nvSpPr>
          <p:cNvPr id="19" name="Rectángulo: esquinas redondeadas 18">
            <a:extLst>
              <a:ext uri="{FF2B5EF4-FFF2-40B4-BE49-F238E27FC236}">
                <a16:creationId xmlns:a16="http://schemas.microsoft.com/office/drawing/2014/main" id="{137CAEFD-1D2E-B57E-D776-CF483438E700}"/>
              </a:ext>
            </a:extLst>
          </p:cNvPr>
          <p:cNvSpPr/>
          <p:nvPr/>
        </p:nvSpPr>
        <p:spPr>
          <a:xfrm>
            <a:off x="297592" y="5089913"/>
            <a:ext cx="1489229"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err="1">
                <a:solidFill>
                  <a:sysClr val="windowText" lastClr="000000"/>
                </a:solidFill>
                <a:ea typeface="Helvetica Neue Medium"/>
                <a:cs typeface="Helvetica Neue Medium"/>
                <a:sym typeface="Helvetica Neue Medium"/>
              </a:rPr>
              <a:t>Lotivibart</a:t>
            </a:r>
            <a:endParaRPr lang="es-ES" sz="1600">
              <a:solidFill>
                <a:sysClr val="windowText" lastClr="000000"/>
              </a:solidFill>
              <a:ea typeface="Helvetica Neue Medium"/>
              <a:cs typeface="Helvetica Neue Medium"/>
              <a:sym typeface="Helvetica Neue Medium"/>
            </a:endParaRPr>
          </a:p>
          <a:p>
            <a:pPr algn="ctr" defTabSz="412750"/>
            <a:r>
              <a:rPr lang="es-ES" sz="1600">
                <a:solidFill>
                  <a:sysClr val="windowText" lastClr="000000"/>
                </a:solidFill>
                <a:ea typeface="Helvetica Neue Medium"/>
                <a:cs typeface="Helvetica Neue Medium"/>
                <a:sym typeface="Helvetica Neue Medium"/>
              </a:rPr>
              <a:t>(</a:t>
            </a:r>
            <a:r>
              <a:rPr lang="es-ES" sz="1600" err="1">
                <a:solidFill>
                  <a:sysClr val="windowText" lastClr="000000"/>
                </a:solidFill>
                <a:ea typeface="Helvetica Neue Medium"/>
                <a:cs typeface="Helvetica Neue Medium"/>
                <a:sym typeface="Helvetica Neue Medium"/>
              </a:rPr>
              <a:t>bNAb</a:t>
            </a:r>
            <a:r>
              <a:rPr lang="es-ES" sz="1600">
                <a:solidFill>
                  <a:sysClr val="windowText" lastClr="000000"/>
                </a:solidFill>
                <a:ea typeface="Helvetica Neue Medium"/>
                <a:cs typeface="Helvetica Neue Medium"/>
                <a:sym typeface="Helvetica Neue Medium"/>
              </a:rPr>
              <a:t>)</a:t>
            </a:r>
          </a:p>
          <a:p>
            <a:pPr algn="ctr" defTabSz="412750"/>
            <a:r>
              <a:rPr lang="es-ES" sz="1600">
                <a:solidFill>
                  <a:sysClr val="windowText" lastClr="000000"/>
                </a:solidFill>
                <a:ea typeface="Helvetica Neue Medium"/>
                <a:cs typeface="Helvetica Neue Medium"/>
                <a:sym typeface="Helvetica Neue Medium"/>
              </a:rPr>
              <a:t>c/4-6m</a:t>
            </a:r>
          </a:p>
          <a:p>
            <a:pPr algn="ctr" defTabSz="412750"/>
            <a:r>
              <a:rPr lang="es-ES" sz="1600">
                <a:solidFill>
                  <a:sysClr val="windowText" lastClr="000000"/>
                </a:solidFill>
                <a:ea typeface="Helvetica Neue Medium"/>
                <a:cs typeface="Helvetica Neue Medium"/>
                <a:sym typeface="Helvetica Neue Medium"/>
              </a:rPr>
              <a:t>Fase 2</a:t>
            </a:r>
          </a:p>
        </p:txBody>
      </p:sp>
      <p:sp>
        <p:nvSpPr>
          <p:cNvPr id="20" name="Rectángulo: esquinas redondeadas 19">
            <a:extLst>
              <a:ext uri="{FF2B5EF4-FFF2-40B4-BE49-F238E27FC236}">
                <a16:creationId xmlns:a16="http://schemas.microsoft.com/office/drawing/2014/main" id="{657E3B8D-E125-6B38-4CBD-3B8284E75B94}"/>
              </a:ext>
            </a:extLst>
          </p:cNvPr>
          <p:cNvSpPr/>
          <p:nvPr/>
        </p:nvSpPr>
        <p:spPr>
          <a:xfrm>
            <a:off x="2011152" y="5089913"/>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VH-184</a:t>
            </a:r>
          </a:p>
          <a:p>
            <a:pPr algn="ctr" defTabSz="412750"/>
            <a:r>
              <a:rPr lang="es-ES" sz="1600">
                <a:solidFill>
                  <a:sysClr val="windowText" lastClr="000000"/>
                </a:solidFill>
                <a:ea typeface="Helvetica Neue Medium"/>
                <a:cs typeface="Helvetica Neue Medium"/>
                <a:sym typeface="Helvetica Neue Medium"/>
              </a:rPr>
              <a:t>(INI)</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1-2</a:t>
            </a:r>
          </a:p>
        </p:txBody>
      </p:sp>
      <p:sp>
        <p:nvSpPr>
          <p:cNvPr id="21" name="Rectángulo: esquinas redondeadas 20">
            <a:extLst>
              <a:ext uri="{FF2B5EF4-FFF2-40B4-BE49-F238E27FC236}">
                <a16:creationId xmlns:a16="http://schemas.microsoft.com/office/drawing/2014/main" id="{A16C868A-3C07-129B-ED91-84ACF4392C1B}"/>
              </a:ext>
            </a:extLst>
          </p:cNvPr>
          <p:cNvSpPr/>
          <p:nvPr/>
        </p:nvSpPr>
        <p:spPr>
          <a:xfrm>
            <a:off x="2011152" y="3764136"/>
            <a:ext cx="1489226" cy="1146413"/>
          </a:xfrm>
          <a:prstGeom prst="roundRect">
            <a:avLst/>
          </a:prstGeom>
          <a:solidFill>
            <a:schemeClr val="bg1">
              <a:lumMod val="95000"/>
            </a:schemeClr>
          </a:solidFill>
          <a:ln w="38100" cap="flat">
            <a:solidFill>
              <a:schemeClr val="accent1">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VH-499</a:t>
            </a:r>
          </a:p>
          <a:p>
            <a:pPr algn="ctr" defTabSz="412750"/>
            <a:r>
              <a:rPr lang="es-ES" sz="1600">
                <a:solidFill>
                  <a:sysClr val="windowText" lastClr="000000"/>
                </a:solidFill>
                <a:ea typeface="Helvetica Neue Medium"/>
                <a:cs typeface="Helvetica Neue Medium"/>
                <a:sym typeface="Helvetica Neue Medium"/>
              </a:rPr>
              <a:t>(IC)</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1-2</a:t>
            </a:r>
          </a:p>
        </p:txBody>
      </p:sp>
      <p:sp>
        <p:nvSpPr>
          <p:cNvPr id="22" name="Rectángulo: esquinas redondeadas 21">
            <a:extLst>
              <a:ext uri="{FF2B5EF4-FFF2-40B4-BE49-F238E27FC236}">
                <a16:creationId xmlns:a16="http://schemas.microsoft.com/office/drawing/2014/main" id="{75A09304-477C-591B-B946-1C6A24868C3A}"/>
              </a:ext>
            </a:extLst>
          </p:cNvPr>
          <p:cNvSpPr/>
          <p:nvPr/>
        </p:nvSpPr>
        <p:spPr>
          <a:xfrm>
            <a:off x="297598" y="3766782"/>
            <a:ext cx="1489227"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GS-3242</a:t>
            </a:r>
          </a:p>
          <a:p>
            <a:pPr algn="ctr" defTabSz="412750"/>
            <a:r>
              <a:rPr lang="es-ES" sz="1600">
                <a:solidFill>
                  <a:sysClr val="windowText" lastClr="000000"/>
                </a:solidFill>
                <a:ea typeface="Helvetica Neue Medium"/>
                <a:cs typeface="Helvetica Neue Medium"/>
                <a:sym typeface="Helvetica Neue Medium"/>
              </a:rPr>
              <a:t>(INI)</a:t>
            </a:r>
          </a:p>
          <a:p>
            <a:pPr algn="ctr" defTabSz="412750"/>
            <a:r>
              <a:rPr lang="es-ES" sz="1600">
                <a:solidFill>
                  <a:sysClr val="windowText" lastClr="000000"/>
                </a:solidFill>
                <a:ea typeface="Helvetica Neue Medium"/>
                <a:cs typeface="Helvetica Neue Medium"/>
                <a:sym typeface="Helvetica Neue Medium"/>
              </a:rPr>
              <a:t>c/4-6m</a:t>
            </a:r>
          </a:p>
          <a:p>
            <a:pPr algn="ctr" defTabSz="412750"/>
            <a:r>
              <a:rPr lang="es-ES" sz="1600">
                <a:solidFill>
                  <a:sysClr val="windowText" lastClr="000000"/>
                </a:solidFill>
                <a:ea typeface="Helvetica Neue Medium"/>
                <a:cs typeface="Helvetica Neue Medium"/>
                <a:sym typeface="Helvetica Neue Medium"/>
              </a:rPr>
              <a:t>Fase 1</a:t>
            </a:r>
          </a:p>
        </p:txBody>
      </p:sp>
      <p:sp>
        <p:nvSpPr>
          <p:cNvPr id="23" name="Rectángulo: esquinas redondeadas 22">
            <a:extLst>
              <a:ext uri="{FF2B5EF4-FFF2-40B4-BE49-F238E27FC236}">
                <a16:creationId xmlns:a16="http://schemas.microsoft.com/office/drawing/2014/main" id="{7C0A5E6F-3BB4-11E1-AD46-EAFA01F80E9B}"/>
              </a:ext>
            </a:extLst>
          </p:cNvPr>
          <p:cNvSpPr/>
          <p:nvPr/>
        </p:nvSpPr>
        <p:spPr>
          <a:xfrm>
            <a:off x="3724713" y="2450160"/>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VH-310</a:t>
            </a:r>
          </a:p>
          <a:p>
            <a:pPr algn="ctr" defTabSz="412750"/>
            <a:r>
              <a:rPr lang="es-ES" sz="1600">
                <a:solidFill>
                  <a:sysClr val="windowText" lastClr="000000"/>
                </a:solidFill>
                <a:ea typeface="Helvetica Neue Medium"/>
                <a:cs typeface="Helvetica Neue Medium"/>
                <a:sym typeface="Helvetica Neue Medium"/>
              </a:rPr>
              <a:t>(INI)</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1</a:t>
            </a:r>
          </a:p>
        </p:txBody>
      </p:sp>
      <p:sp>
        <p:nvSpPr>
          <p:cNvPr id="9" name="Rectángulo: esquinas redondeadas 8">
            <a:extLst>
              <a:ext uri="{FF2B5EF4-FFF2-40B4-BE49-F238E27FC236}">
                <a16:creationId xmlns:a16="http://schemas.microsoft.com/office/drawing/2014/main" id="{64668943-E052-10B3-1FC8-1E4519381DD7}"/>
              </a:ext>
            </a:extLst>
          </p:cNvPr>
          <p:cNvSpPr/>
          <p:nvPr/>
        </p:nvSpPr>
        <p:spPr>
          <a:xfrm>
            <a:off x="3724713" y="3766782"/>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10E8.4/</a:t>
            </a:r>
            <a:r>
              <a:rPr lang="es-ES" sz="1600" err="1">
                <a:solidFill>
                  <a:sysClr val="windowText" lastClr="000000"/>
                </a:solidFill>
                <a:ea typeface="Helvetica Neue Medium"/>
                <a:cs typeface="Helvetica Neue Medium"/>
                <a:sym typeface="Helvetica Neue Medium"/>
              </a:rPr>
              <a:t>iMab</a:t>
            </a:r>
            <a:endParaRPr lang="es-ES" sz="1600">
              <a:solidFill>
                <a:sysClr val="windowText" lastClr="000000"/>
              </a:solidFill>
              <a:ea typeface="Helvetica Neue Medium"/>
              <a:cs typeface="Helvetica Neue Medium"/>
              <a:sym typeface="Helvetica Neue Medium"/>
            </a:endParaRPr>
          </a:p>
          <a:p>
            <a:pPr algn="ctr" defTabSz="412750"/>
            <a:r>
              <a:rPr lang="es-ES" sz="1600">
                <a:solidFill>
                  <a:sysClr val="windowText" lastClr="000000"/>
                </a:solidFill>
                <a:ea typeface="Helvetica Neue Medium"/>
                <a:cs typeface="Helvetica Neue Medium"/>
                <a:sym typeface="Helvetica Neue Medium"/>
              </a:rPr>
              <a:t>A. </a:t>
            </a:r>
            <a:r>
              <a:rPr lang="es-ES" sz="1600" err="1">
                <a:solidFill>
                  <a:sysClr val="windowText" lastClr="000000"/>
                </a:solidFill>
                <a:ea typeface="Helvetica Neue Medium"/>
                <a:cs typeface="Helvetica Neue Medium"/>
                <a:sym typeface="Helvetica Neue Medium"/>
              </a:rPr>
              <a:t>biespecífico</a:t>
            </a:r>
            <a:endParaRPr lang="es-ES" sz="1600">
              <a:solidFill>
                <a:sysClr val="windowText" lastClr="000000"/>
              </a:solidFill>
              <a:ea typeface="Helvetica Neue Medium"/>
              <a:cs typeface="Helvetica Neue Medium"/>
              <a:sym typeface="Helvetica Neue Medium"/>
            </a:endParaRPr>
          </a:p>
          <a:p>
            <a:pPr algn="ctr" defTabSz="412750"/>
            <a:r>
              <a:rPr lang="es-ES" sz="1600">
                <a:solidFill>
                  <a:sysClr val="windowText" lastClr="000000"/>
                </a:solidFill>
                <a:ea typeface="Helvetica Neue Medium"/>
                <a:cs typeface="Helvetica Neue Medium"/>
                <a:sym typeface="Helvetica Neue Medium"/>
              </a:rPr>
              <a:t>??</a:t>
            </a:r>
          </a:p>
          <a:p>
            <a:pPr algn="ctr" defTabSz="412750"/>
            <a:r>
              <a:rPr lang="es-ES" sz="1600">
                <a:solidFill>
                  <a:sysClr val="windowText" lastClr="000000"/>
                </a:solidFill>
                <a:ea typeface="Helvetica Neue Medium"/>
                <a:cs typeface="Helvetica Neue Medium"/>
                <a:sym typeface="Helvetica Neue Medium"/>
              </a:rPr>
              <a:t>Fase 1</a:t>
            </a:r>
          </a:p>
        </p:txBody>
      </p:sp>
      <p:sp>
        <p:nvSpPr>
          <p:cNvPr id="10" name="CuadroTexto 9">
            <a:extLst>
              <a:ext uri="{FF2B5EF4-FFF2-40B4-BE49-F238E27FC236}">
                <a16:creationId xmlns:a16="http://schemas.microsoft.com/office/drawing/2014/main" id="{B2CFA781-09BE-1CF5-0160-DA974E45ECB4}"/>
              </a:ext>
            </a:extLst>
          </p:cNvPr>
          <p:cNvSpPr txBox="1"/>
          <p:nvPr/>
        </p:nvSpPr>
        <p:spPr>
          <a:xfrm>
            <a:off x="3752788" y="6431280"/>
            <a:ext cx="8209991" cy="1744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1219169"/>
            <a:r>
              <a:rPr lang="es-ES" sz="800">
                <a:solidFill>
                  <a:schemeClr val="bg1">
                    <a:lumMod val="50000"/>
                  </a:schemeClr>
                </a:solidFill>
                <a:latin typeface="+mn-lt"/>
                <a:ea typeface="+mn-ea"/>
                <a:cs typeface="+mn-cs"/>
                <a:sym typeface="Helvetica Neue"/>
              </a:rPr>
              <a:t>Griesel et al, CROI 2025, Oral </a:t>
            </a:r>
            <a:r>
              <a:rPr lang="es-ES" sz="800" err="1">
                <a:solidFill>
                  <a:schemeClr val="bg1">
                    <a:lumMod val="50000"/>
                  </a:schemeClr>
                </a:solidFill>
                <a:latin typeface="+mn-lt"/>
                <a:ea typeface="+mn-ea"/>
                <a:cs typeface="+mn-cs"/>
                <a:sym typeface="Helvetica Neue"/>
              </a:rPr>
              <a:t>presentation</a:t>
            </a:r>
            <a:r>
              <a:rPr lang="es-ES" sz="800">
                <a:solidFill>
                  <a:schemeClr val="bg1">
                    <a:lumMod val="50000"/>
                  </a:schemeClr>
                </a:solidFill>
                <a:latin typeface="+mn-lt"/>
                <a:ea typeface="+mn-ea"/>
                <a:cs typeface="+mn-cs"/>
                <a:sym typeface="Helvetica Neue"/>
              </a:rPr>
              <a:t> 153. Thakkar et al, CROI 2026, Oral </a:t>
            </a:r>
            <a:r>
              <a:rPr lang="es-ES" sz="800" err="1">
                <a:solidFill>
                  <a:schemeClr val="bg1">
                    <a:lumMod val="50000"/>
                  </a:schemeClr>
                </a:solidFill>
                <a:latin typeface="+mn-lt"/>
                <a:ea typeface="+mn-ea"/>
                <a:cs typeface="+mn-cs"/>
                <a:sym typeface="Helvetica Neue"/>
              </a:rPr>
              <a:t>presentatio</a:t>
            </a:r>
            <a:r>
              <a:rPr lang="es-ES" sz="800">
                <a:solidFill>
                  <a:schemeClr val="bg1">
                    <a:lumMod val="50000"/>
                  </a:schemeClr>
                </a:solidFill>
                <a:latin typeface="+mn-lt"/>
                <a:ea typeface="+mn-ea"/>
                <a:cs typeface="+mn-cs"/>
                <a:sym typeface="Helvetica Neue"/>
              </a:rPr>
              <a:t> 175 https://clinicaltrials.gov/study/NCT06724640, consultado el </a:t>
            </a:r>
            <a:r>
              <a:rPr lang="es-ES" sz="800">
                <a:solidFill>
                  <a:schemeClr val="bg1">
                    <a:lumMod val="50000"/>
                  </a:schemeClr>
                </a:solidFill>
                <a:sym typeface="Helvetica Neue"/>
              </a:rPr>
              <a:t>17/05</a:t>
            </a:r>
            <a:r>
              <a:rPr lang="es-ES" sz="800">
                <a:solidFill>
                  <a:schemeClr val="bg1">
                    <a:lumMod val="50000"/>
                  </a:schemeClr>
                </a:solidFill>
                <a:latin typeface="+mn-lt"/>
                <a:ea typeface="+mn-ea"/>
                <a:cs typeface="+mn-cs"/>
                <a:sym typeface="Helvetica Neue"/>
              </a:rPr>
              <a:t>/2026. </a:t>
            </a:r>
          </a:p>
        </p:txBody>
      </p:sp>
    </p:spTree>
    <p:extLst>
      <p:ext uri="{BB962C8B-B14F-4D97-AF65-F5344CB8AC3E}">
        <p14:creationId xmlns:p14="http://schemas.microsoft.com/office/powerpoint/2010/main" val="475315377"/>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902C0-82D7-76D5-32C7-62966D70D59E}"/>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74502E04-EE67-6ADC-1061-C68A3F311F00}"/>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sp>
        <p:nvSpPr>
          <p:cNvPr id="2" name="QuadreDeText 9">
            <a:extLst>
              <a:ext uri="{FF2B5EF4-FFF2-40B4-BE49-F238E27FC236}">
                <a16:creationId xmlns:a16="http://schemas.microsoft.com/office/drawing/2014/main" id="{1B3E72A1-4A17-E593-9AF6-084E778451D6}"/>
              </a:ext>
            </a:extLst>
          </p:cNvPr>
          <p:cNvSpPr txBox="1"/>
          <p:nvPr/>
        </p:nvSpPr>
        <p:spPr>
          <a:xfrm>
            <a:off x="5503383" y="1198258"/>
            <a:ext cx="6391024" cy="603396"/>
          </a:xfrm>
          <a:prstGeom prst="rect">
            <a:avLst/>
          </a:prstGeom>
          <a:solidFill>
            <a:schemeClr val="accent1">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400" b="1"/>
              <a:t>VH-184</a:t>
            </a:r>
          </a:p>
        </p:txBody>
      </p:sp>
      <p:sp>
        <p:nvSpPr>
          <p:cNvPr id="3" name="QuadreDeText 9">
            <a:extLst>
              <a:ext uri="{FF2B5EF4-FFF2-40B4-BE49-F238E27FC236}">
                <a16:creationId xmlns:a16="http://schemas.microsoft.com/office/drawing/2014/main" id="{67961823-7C69-16B7-25A3-497548883EEF}"/>
              </a:ext>
            </a:extLst>
          </p:cNvPr>
          <p:cNvSpPr txBox="1"/>
          <p:nvPr/>
        </p:nvSpPr>
        <p:spPr>
          <a:xfrm>
            <a:off x="5503383" y="1947918"/>
            <a:ext cx="6391025" cy="849617"/>
          </a:xfrm>
          <a:prstGeom prst="rect">
            <a:avLst/>
          </a:prstGeom>
          <a:solidFill>
            <a:srgbClr val="E5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marL="342900" indent="-342900">
              <a:spcAft>
                <a:spcPts val="600"/>
              </a:spcAft>
              <a:buFontTx/>
              <a:buChar char="-"/>
            </a:pPr>
            <a:r>
              <a:rPr lang="es-ES" sz="2000"/>
              <a:t>INI 3ªG</a:t>
            </a:r>
          </a:p>
          <a:p>
            <a:pPr marL="342900" indent="-342900">
              <a:spcAft>
                <a:spcPts val="600"/>
              </a:spcAft>
              <a:buFontTx/>
              <a:buChar char="-"/>
            </a:pPr>
            <a:r>
              <a:rPr lang="es-ES" sz="2000"/>
              <a:t>Mantiene actividad frente a cepas R a INI 2ªG</a:t>
            </a:r>
          </a:p>
        </p:txBody>
      </p:sp>
      <p:sp>
        <p:nvSpPr>
          <p:cNvPr id="4" name="QuadreDeText 9">
            <a:extLst>
              <a:ext uri="{FF2B5EF4-FFF2-40B4-BE49-F238E27FC236}">
                <a16:creationId xmlns:a16="http://schemas.microsoft.com/office/drawing/2014/main" id="{7AD579CA-B730-5C5C-4CFD-0028C5D74FE2}"/>
              </a:ext>
            </a:extLst>
          </p:cNvPr>
          <p:cNvSpPr txBox="1"/>
          <p:nvPr/>
        </p:nvSpPr>
        <p:spPr>
          <a:xfrm>
            <a:off x="5503381" y="2943799"/>
            <a:ext cx="6391025" cy="1926835"/>
          </a:xfrm>
          <a:prstGeom prst="rect">
            <a:avLst/>
          </a:prstGeom>
          <a:solidFill>
            <a:schemeClr val="bg1"/>
          </a:solidFill>
          <a:ln w="12700" cap="flat">
            <a:solidFill>
              <a:schemeClr val="accent1">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Aft>
                <a:spcPts val="600"/>
              </a:spcAft>
            </a:pPr>
            <a:r>
              <a:rPr lang="es-ES" sz="2000" b="1" u="sng"/>
              <a:t>EC Fase 2a</a:t>
            </a:r>
            <a:r>
              <a:rPr lang="es-ES" sz="2000"/>
              <a:t>: VH-184 </a:t>
            </a:r>
            <a:r>
              <a:rPr lang="es-ES" sz="2000" err="1"/>
              <a:t>vo</a:t>
            </a:r>
            <a:r>
              <a:rPr lang="es-ES" sz="2000"/>
              <a:t> c/3d (10-50-300 mg) vs placebo x 10 días (n=22)</a:t>
            </a:r>
          </a:p>
          <a:p>
            <a:pPr marL="285750" indent="-285750">
              <a:spcAft>
                <a:spcPts val="600"/>
              </a:spcAft>
              <a:buFontTx/>
              <a:buChar char="-"/>
            </a:pPr>
            <a:r>
              <a:rPr lang="es-ES" sz="2000"/>
              <a:t>Efectivo en ↓ CV (-1.51 a -2.46 log</a:t>
            </a:r>
            <a:r>
              <a:rPr lang="es-ES" sz="2000" baseline="-25000"/>
              <a:t>10</a:t>
            </a:r>
            <a:r>
              <a:rPr lang="es-ES" sz="2000"/>
              <a:t> c/mL)</a:t>
            </a:r>
          </a:p>
          <a:p>
            <a:pPr marL="285750" indent="-285750">
              <a:spcAft>
                <a:spcPts val="600"/>
              </a:spcAft>
              <a:buFontTx/>
              <a:buChar char="-"/>
            </a:pPr>
            <a:r>
              <a:rPr lang="es-ES" sz="2000"/>
              <a:t>No MR emergentes</a:t>
            </a:r>
          </a:p>
          <a:p>
            <a:pPr marL="285750" indent="-285750">
              <a:spcAft>
                <a:spcPts val="600"/>
              </a:spcAft>
              <a:buFontTx/>
              <a:buChar char="-"/>
            </a:pPr>
            <a:r>
              <a:rPr lang="es-ES" sz="2000"/>
              <a:t>Bien tolerado y seguro</a:t>
            </a:r>
          </a:p>
        </p:txBody>
      </p:sp>
      <p:sp>
        <p:nvSpPr>
          <p:cNvPr id="5" name="QuadreDeText 9">
            <a:extLst>
              <a:ext uri="{FF2B5EF4-FFF2-40B4-BE49-F238E27FC236}">
                <a16:creationId xmlns:a16="http://schemas.microsoft.com/office/drawing/2014/main" id="{A5B6C997-6EAC-4100-CDC4-28BDA2E7D032}"/>
              </a:ext>
            </a:extLst>
          </p:cNvPr>
          <p:cNvSpPr txBox="1"/>
          <p:nvPr/>
        </p:nvSpPr>
        <p:spPr>
          <a:xfrm>
            <a:off x="5503383" y="5605121"/>
            <a:ext cx="6391024" cy="772673"/>
          </a:xfrm>
          <a:prstGeom prst="rect">
            <a:avLst/>
          </a:prstGeom>
          <a:solidFill>
            <a:srgbClr val="E5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marL="342900" indent="-342900">
              <a:spcBef>
                <a:spcPts val="300"/>
              </a:spcBef>
              <a:spcAft>
                <a:spcPts val="300"/>
              </a:spcAft>
              <a:buFontTx/>
              <a:buChar char="-"/>
            </a:pPr>
            <a:r>
              <a:rPr lang="es-ES" sz="2000" b="1">
                <a:solidFill>
                  <a:schemeClr val="accent1">
                    <a:lumMod val="75000"/>
                  </a:schemeClr>
                </a:solidFill>
              </a:rPr>
              <a:t>En marcha EC Fase 2b </a:t>
            </a:r>
            <a:r>
              <a:rPr lang="es-ES" sz="2000" b="1" err="1">
                <a:solidFill>
                  <a:schemeClr val="accent1">
                    <a:lumMod val="75000"/>
                  </a:schemeClr>
                </a:solidFill>
              </a:rPr>
              <a:t>vo</a:t>
            </a:r>
            <a:r>
              <a:rPr lang="es-ES" sz="2000" b="1">
                <a:solidFill>
                  <a:schemeClr val="accent1">
                    <a:lumMod val="75000"/>
                  </a:schemeClr>
                </a:solidFill>
              </a:rPr>
              <a:t> (INNOVATE) &gt; en el futuro LA </a:t>
            </a:r>
            <a:r>
              <a:rPr lang="es-ES" sz="2000" b="1" err="1">
                <a:solidFill>
                  <a:schemeClr val="accent1">
                    <a:lumMod val="75000"/>
                  </a:schemeClr>
                </a:solidFill>
              </a:rPr>
              <a:t>sc</a:t>
            </a:r>
            <a:r>
              <a:rPr lang="es-ES" sz="2000" b="1">
                <a:solidFill>
                  <a:schemeClr val="accent1">
                    <a:lumMod val="75000"/>
                  </a:schemeClr>
                </a:solidFill>
              </a:rPr>
              <a:t>/</a:t>
            </a:r>
            <a:r>
              <a:rPr lang="es-ES" sz="2000" b="1" err="1">
                <a:solidFill>
                  <a:schemeClr val="accent1">
                    <a:lumMod val="75000"/>
                  </a:schemeClr>
                </a:solidFill>
              </a:rPr>
              <a:t>im</a:t>
            </a:r>
            <a:endParaRPr lang="es-ES" sz="2000" b="1">
              <a:solidFill>
                <a:schemeClr val="accent1">
                  <a:lumMod val="75000"/>
                </a:schemeClr>
              </a:solidFill>
            </a:endParaRPr>
          </a:p>
        </p:txBody>
      </p:sp>
      <p:sp>
        <p:nvSpPr>
          <p:cNvPr id="7" name="CuadroTexto 6">
            <a:extLst>
              <a:ext uri="{FF2B5EF4-FFF2-40B4-BE49-F238E27FC236}">
                <a16:creationId xmlns:a16="http://schemas.microsoft.com/office/drawing/2014/main" id="{ACBDA5AD-B6A5-A28D-89A2-FB49C114A1A9}"/>
              </a:ext>
            </a:extLst>
          </p:cNvPr>
          <p:cNvSpPr txBox="1"/>
          <p:nvPr/>
        </p:nvSpPr>
        <p:spPr>
          <a:xfrm>
            <a:off x="3088279" y="6429539"/>
            <a:ext cx="8811116" cy="1744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1219169"/>
            <a:r>
              <a:rPr lang="es-ES" sz="800">
                <a:solidFill>
                  <a:schemeClr val="bg1">
                    <a:lumMod val="50000"/>
                  </a:schemeClr>
                </a:solidFill>
                <a:latin typeface="+mn-lt"/>
                <a:ea typeface="+mn-ea"/>
                <a:cs typeface="+mn-cs"/>
                <a:sym typeface="Helvetica Neue"/>
              </a:rPr>
              <a:t>Rogg et al, CROI 2025</a:t>
            </a:r>
            <a:r>
              <a:rPr lang="es-ES" sz="800">
                <a:solidFill>
                  <a:schemeClr val="bg1">
                    <a:lumMod val="50000"/>
                  </a:schemeClr>
                </a:solidFill>
                <a:sym typeface="Helvetica Neue"/>
              </a:rPr>
              <a:t>, </a:t>
            </a:r>
            <a:r>
              <a:rPr lang="es-ES" sz="800">
                <a:solidFill>
                  <a:schemeClr val="bg1">
                    <a:lumMod val="50000"/>
                  </a:schemeClr>
                </a:solidFill>
                <a:latin typeface="+mn-lt"/>
                <a:ea typeface="+mn-ea"/>
                <a:cs typeface="+mn-cs"/>
                <a:sym typeface="Helvetica Neue"/>
              </a:rPr>
              <a:t>Oral </a:t>
            </a:r>
            <a:r>
              <a:rPr lang="es-ES" sz="800" err="1">
                <a:solidFill>
                  <a:schemeClr val="bg1">
                    <a:lumMod val="50000"/>
                  </a:schemeClr>
                </a:solidFill>
                <a:latin typeface="+mn-lt"/>
                <a:ea typeface="+mn-ea"/>
                <a:cs typeface="+mn-cs"/>
                <a:sym typeface="Helvetica Neue"/>
              </a:rPr>
              <a:t>presentation</a:t>
            </a:r>
            <a:r>
              <a:rPr lang="es-ES" sz="800">
                <a:solidFill>
                  <a:schemeClr val="bg1">
                    <a:lumMod val="50000"/>
                  </a:schemeClr>
                </a:solidFill>
                <a:latin typeface="+mn-lt"/>
                <a:ea typeface="+mn-ea"/>
                <a:cs typeface="+mn-cs"/>
                <a:sym typeface="Helvetica Neue"/>
              </a:rPr>
              <a:t> 152. Back et al</a:t>
            </a:r>
            <a:r>
              <a:rPr lang="es-ES" sz="800">
                <a:solidFill>
                  <a:schemeClr val="bg1">
                    <a:lumMod val="50000"/>
                  </a:schemeClr>
                </a:solidFill>
                <a:sym typeface="Helvetica Neue"/>
              </a:rPr>
              <a:t>, </a:t>
            </a:r>
            <a:r>
              <a:rPr lang="es-ES" sz="800">
                <a:solidFill>
                  <a:schemeClr val="bg1">
                    <a:lumMod val="50000"/>
                  </a:schemeClr>
                </a:solidFill>
                <a:latin typeface="+mn-lt"/>
                <a:ea typeface="+mn-ea"/>
                <a:cs typeface="+mn-cs"/>
                <a:sym typeface="Helvetica Neue"/>
              </a:rPr>
              <a:t>CROI 2026</a:t>
            </a:r>
            <a:r>
              <a:rPr lang="es-ES" sz="800">
                <a:solidFill>
                  <a:schemeClr val="bg1">
                    <a:lumMod val="50000"/>
                  </a:schemeClr>
                </a:solidFill>
                <a:sym typeface="Helvetica Neue"/>
              </a:rPr>
              <a:t>, o</a:t>
            </a:r>
            <a:r>
              <a:rPr lang="es-ES" sz="800">
                <a:solidFill>
                  <a:schemeClr val="bg1">
                    <a:lumMod val="50000"/>
                  </a:schemeClr>
                </a:solidFill>
                <a:latin typeface="+mn-lt"/>
                <a:ea typeface="+mn-ea"/>
                <a:cs typeface="+mn-cs"/>
                <a:sym typeface="Helvetica Neue"/>
              </a:rPr>
              <a:t>ral </a:t>
            </a:r>
            <a:r>
              <a:rPr lang="es-ES" sz="800" err="1">
                <a:solidFill>
                  <a:schemeClr val="bg1">
                    <a:lumMod val="50000"/>
                  </a:schemeClr>
                </a:solidFill>
                <a:latin typeface="+mn-lt"/>
                <a:ea typeface="+mn-ea"/>
                <a:cs typeface="+mn-cs"/>
                <a:sym typeface="Helvetica Neue"/>
              </a:rPr>
              <a:t>presentation</a:t>
            </a:r>
            <a:r>
              <a:rPr lang="es-ES" sz="800">
                <a:solidFill>
                  <a:schemeClr val="bg1">
                    <a:lumMod val="50000"/>
                  </a:schemeClr>
                </a:solidFill>
                <a:latin typeface="+mn-lt"/>
                <a:ea typeface="+mn-ea"/>
                <a:cs typeface="+mn-cs"/>
                <a:sym typeface="Helvetica Neue"/>
              </a:rPr>
              <a:t> 176. https://clinicaltrials.gov/study/NCT07202546, consultado el 17/05/2026.</a:t>
            </a:r>
          </a:p>
        </p:txBody>
      </p:sp>
      <p:sp>
        <p:nvSpPr>
          <p:cNvPr id="8" name="Rectángulo 7">
            <a:extLst>
              <a:ext uri="{FF2B5EF4-FFF2-40B4-BE49-F238E27FC236}">
                <a16:creationId xmlns:a16="http://schemas.microsoft.com/office/drawing/2014/main" id="{0E521542-915B-038A-AB4A-B1E72D3EFD62}"/>
              </a:ext>
            </a:extLst>
          </p:cNvPr>
          <p:cNvSpPr/>
          <p:nvPr/>
        </p:nvSpPr>
        <p:spPr>
          <a:xfrm>
            <a:off x="297598" y="1495406"/>
            <a:ext cx="4916341" cy="512961"/>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spcBef>
                <a:spcPts val="600"/>
              </a:spcBef>
              <a:spcAft>
                <a:spcPts val="600"/>
              </a:spcAft>
            </a:pPr>
            <a:r>
              <a:rPr lang="es-ES" sz="2000" b="1">
                <a:solidFill>
                  <a:schemeClr val="tx1"/>
                </a:solidFill>
                <a:ea typeface="Helvetica Neue Medium"/>
                <a:cs typeface="Helvetica Neue Medium"/>
                <a:sym typeface="Helvetica Neue Medium"/>
              </a:rPr>
              <a:t>Inyectable LA</a:t>
            </a:r>
          </a:p>
        </p:txBody>
      </p:sp>
      <p:sp>
        <p:nvSpPr>
          <p:cNvPr id="18" name="Rectángulo: esquinas redondeadas 17">
            <a:extLst>
              <a:ext uri="{FF2B5EF4-FFF2-40B4-BE49-F238E27FC236}">
                <a16:creationId xmlns:a16="http://schemas.microsoft.com/office/drawing/2014/main" id="{A7F32BAE-B497-C1C0-69A2-71C4BE3C4783}"/>
              </a:ext>
            </a:extLst>
          </p:cNvPr>
          <p:cNvSpPr/>
          <p:nvPr/>
        </p:nvSpPr>
        <p:spPr>
          <a:xfrm>
            <a:off x="297595" y="2438360"/>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CAB+RPV ULA</a:t>
            </a:r>
          </a:p>
          <a:p>
            <a:pPr algn="ctr" defTabSz="412750"/>
            <a:r>
              <a:rPr lang="es-ES" sz="1600">
                <a:solidFill>
                  <a:sysClr val="windowText" lastClr="000000"/>
                </a:solidFill>
                <a:ea typeface="Helvetica Neue Medium"/>
                <a:cs typeface="Helvetica Neue Medium"/>
                <a:sym typeface="Helvetica Neue Medium"/>
              </a:rPr>
              <a:t>(INI/ITINAN)</a:t>
            </a:r>
          </a:p>
          <a:p>
            <a:pPr algn="ctr" defTabSz="412750"/>
            <a:r>
              <a:rPr lang="es-ES" sz="1600">
                <a:solidFill>
                  <a:sysClr val="windowText" lastClr="000000"/>
                </a:solidFill>
                <a:ea typeface="Helvetica Neue Medium"/>
                <a:cs typeface="Helvetica Neue Medium"/>
                <a:sym typeface="Helvetica Neue Medium"/>
              </a:rPr>
              <a:t>c/4m</a:t>
            </a:r>
          </a:p>
          <a:p>
            <a:pPr algn="ctr" defTabSz="412750"/>
            <a:r>
              <a:rPr lang="es-ES" sz="1600">
                <a:solidFill>
                  <a:sysClr val="windowText" lastClr="000000"/>
                </a:solidFill>
                <a:ea typeface="Helvetica Neue Medium"/>
                <a:cs typeface="Helvetica Neue Medium"/>
                <a:sym typeface="Helvetica Neue Medium"/>
              </a:rPr>
              <a:t>Fase 3</a:t>
            </a:r>
          </a:p>
        </p:txBody>
      </p:sp>
      <p:sp>
        <p:nvSpPr>
          <p:cNvPr id="19" name="Rectángulo: esquinas redondeadas 18">
            <a:extLst>
              <a:ext uri="{FF2B5EF4-FFF2-40B4-BE49-F238E27FC236}">
                <a16:creationId xmlns:a16="http://schemas.microsoft.com/office/drawing/2014/main" id="{565E6993-F231-0B35-093F-937F1433C0B3}"/>
              </a:ext>
            </a:extLst>
          </p:cNvPr>
          <p:cNvSpPr/>
          <p:nvPr/>
        </p:nvSpPr>
        <p:spPr>
          <a:xfrm>
            <a:off x="2011152" y="2450160"/>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LEN+TAB/ZAB</a:t>
            </a:r>
          </a:p>
          <a:p>
            <a:pPr algn="ctr" defTabSz="412750"/>
            <a:r>
              <a:rPr lang="es-ES" sz="1600">
                <a:solidFill>
                  <a:sysClr val="windowText" lastClr="000000"/>
                </a:solidFill>
                <a:ea typeface="Helvetica Neue Medium"/>
                <a:cs typeface="Helvetica Neue Medium"/>
                <a:sym typeface="Helvetica Neue Medium"/>
              </a:rPr>
              <a:t>(</a:t>
            </a:r>
            <a:r>
              <a:rPr lang="es-ES" sz="1600" err="1">
                <a:solidFill>
                  <a:sysClr val="windowText" lastClr="000000"/>
                </a:solidFill>
                <a:ea typeface="Helvetica Neue Medium"/>
                <a:cs typeface="Helvetica Neue Medium"/>
                <a:sym typeface="Helvetica Neue Medium"/>
              </a:rPr>
              <a:t>IC+bNAbs</a:t>
            </a:r>
            <a:r>
              <a:rPr lang="es-ES" sz="1600">
                <a:solidFill>
                  <a:sysClr val="windowText" lastClr="000000"/>
                </a:solidFill>
                <a:ea typeface="Helvetica Neue Medium"/>
                <a:cs typeface="Helvetica Neue Medium"/>
                <a:sym typeface="Helvetica Neue Medium"/>
              </a:rPr>
              <a:t>)</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2</a:t>
            </a:r>
          </a:p>
        </p:txBody>
      </p:sp>
      <p:sp>
        <p:nvSpPr>
          <p:cNvPr id="20" name="Rectángulo: esquinas redondeadas 19">
            <a:extLst>
              <a:ext uri="{FF2B5EF4-FFF2-40B4-BE49-F238E27FC236}">
                <a16:creationId xmlns:a16="http://schemas.microsoft.com/office/drawing/2014/main" id="{5CD34407-8E6A-A3C5-EEBA-2C2F2CCEC6B3}"/>
              </a:ext>
            </a:extLst>
          </p:cNvPr>
          <p:cNvSpPr/>
          <p:nvPr/>
        </p:nvSpPr>
        <p:spPr>
          <a:xfrm>
            <a:off x="297592" y="5089913"/>
            <a:ext cx="1489229"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err="1">
                <a:solidFill>
                  <a:sysClr val="windowText" lastClr="000000"/>
                </a:solidFill>
                <a:ea typeface="Helvetica Neue Medium"/>
                <a:cs typeface="Helvetica Neue Medium"/>
                <a:sym typeface="Helvetica Neue Medium"/>
              </a:rPr>
              <a:t>Lotivibart</a:t>
            </a:r>
            <a:endParaRPr lang="es-ES" sz="1600">
              <a:solidFill>
                <a:sysClr val="windowText" lastClr="000000"/>
              </a:solidFill>
              <a:ea typeface="Helvetica Neue Medium"/>
              <a:cs typeface="Helvetica Neue Medium"/>
              <a:sym typeface="Helvetica Neue Medium"/>
            </a:endParaRPr>
          </a:p>
          <a:p>
            <a:pPr algn="ctr" defTabSz="412750"/>
            <a:r>
              <a:rPr lang="es-ES" sz="1600">
                <a:solidFill>
                  <a:sysClr val="windowText" lastClr="000000"/>
                </a:solidFill>
                <a:ea typeface="Helvetica Neue Medium"/>
                <a:cs typeface="Helvetica Neue Medium"/>
                <a:sym typeface="Helvetica Neue Medium"/>
              </a:rPr>
              <a:t>(</a:t>
            </a:r>
            <a:r>
              <a:rPr lang="es-ES" sz="1600" err="1">
                <a:solidFill>
                  <a:sysClr val="windowText" lastClr="000000"/>
                </a:solidFill>
                <a:ea typeface="Helvetica Neue Medium"/>
                <a:cs typeface="Helvetica Neue Medium"/>
                <a:sym typeface="Helvetica Neue Medium"/>
              </a:rPr>
              <a:t>bNAb</a:t>
            </a:r>
            <a:r>
              <a:rPr lang="es-ES" sz="1600">
                <a:solidFill>
                  <a:sysClr val="windowText" lastClr="000000"/>
                </a:solidFill>
                <a:ea typeface="Helvetica Neue Medium"/>
                <a:cs typeface="Helvetica Neue Medium"/>
                <a:sym typeface="Helvetica Neue Medium"/>
              </a:rPr>
              <a:t>)</a:t>
            </a:r>
          </a:p>
          <a:p>
            <a:pPr algn="ctr" defTabSz="412750"/>
            <a:r>
              <a:rPr lang="es-ES" sz="1600">
                <a:solidFill>
                  <a:sysClr val="windowText" lastClr="000000"/>
                </a:solidFill>
                <a:ea typeface="Helvetica Neue Medium"/>
                <a:cs typeface="Helvetica Neue Medium"/>
                <a:sym typeface="Helvetica Neue Medium"/>
              </a:rPr>
              <a:t>c/4-6m</a:t>
            </a:r>
          </a:p>
          <a:p>
            <a:pPr algn="ctr" defTabSz="412750"/>
            <a:r>
              <a:rPr lang="es-ES" sz="1600">
                <a:solidFill>
                  <a:sysClr val="windowText" lastClr="000000"/>
                </a:solidFill>
                <a:ea typeface="Helvetica Neue Medium"/>
                <a:cs typeface="Helvetica Neue Medium"/>
                <a:sym typeface="Helvetica Neue Medium"/>
              </a:rPr>
              <a:t>Fase 2</a:t>
            </a:r>
          </a:p>
        </p:txBody>
      </p:sp>
      <p:sp>
        <p:nvSpPr>
          <p:cNvPr id="21" name="Rectángulo: esquinas redondeadas 20">
            <a:extLst>
              <a:ext uri="{FF2B5EF4-FFF2-40B4-BE49-F238E27FC236}">
                <a16:creationId xmlns:a16="http://schemas.microsoft.com/office/drawing/2014/main" id="{A0F00FC7-1420-77A6-EF66-4EE041A1772A}"/>
              </a:ext>
            </a:extLst>
          </p:cNvPr>
          <p:cNvSpPr/>
          <p:nvPr/>
        </p:nvSpPr>
        <p:spPr>
          <a:xfrm>
            <a:off x="2011152" y="5089913"/>
            <a:ext cx="1489226" cy="1146413"/>
          </a:xfrm>
          <a:prstGeom prst="roundRect">
            <a:avLst/>
          </a:prstGeom>
          <a:solidFill>
            <a:schemeClr val="bg1">
              <a:lumMod val="95000"/>
            </a:schemeClr>
          </a:solidFill>
          <a:ln w="38100" cap="flat">
            <a:solidFill>
              <a:schemeClr val="accent1">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VH-184</a:t>
            </a:r>
          </a:p>
          <a:p>
            <a:pPr algn="ctr" defTabSz="412750"/>
            <a:r>
              <a:rPr lang="es-ES" sz="1600">
                <a:solidFill>
                  <a:sysClr val="windowText" lastClr="000000"/>
                </a:solidFill>
                <a:ea typeface="Helvetica Neue Medium"/>
                <a:cs typeface="Helvetica Neue Medium"/>
                <a:sym typeface="Helvetica Neue Medium"/>
              </a:rPr>
              <a:t>(INI)</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1-2</a:t>
            </a:r>
          </a:p>
        </p:txBody>
      </p:sp>
      <p:sp>
        <p:nvSpPr>
          <p:cNvPr id="22" name="Rectángulo: esquinas redondeadas 21">
            <a:extLst>
              <a:ext uri="{FF2B5EF4-FFF2-40B4-BE49-F238E27FC236}">
                <a16:creationId xmlns:a16="http://schemas.microsoft.com/office/drawing/2014/main" id="{C39FE108-CE3C-B519-1B36-70B0E0091237}"/>
              </a:ext>
            </a:extLst>
          </p:cNvPr>
          <p:cNvSpPr/>
          <p:nvPr/>
        </p:nvSpPr>
        <p:spPr>
          <a:xfrm>
            <a:off x="2011152" y="3764136"/>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VH-499</a:t>
            </a:r>
          </a:p>
          <a:p>
            <a:pPr algn="ctr" defTabSz="412750"/>
            <a:r>
              <a:rPr lang="es-ES" sz="1600">
                <a:solidFill>
                  <a:sysClr val="windowText" lastClr="000000"/>
                </a:solidFill>
                <a:ea typeface="Helvetica Neue Medium"/>
                <a:cs typeface="Helvetica Neue Medium"/>
                <a:sym typeface="Helvetica Neue Medium"/>
              </a:rPr>
              <a:t>(IC)</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1-2</a:t>
            </a:r>
          </a:p>
        </p:txBody>
      </p:sp>
      <p:sp>
        <p:nvSpPr>
          <p:cNvPr id="23" name="Rectángulo: esquinas redondeadas 22">
            <a:extLst>
              <a:ext uri="{FF2B5EF4-FFF2-40B4-BE49-F238E27FC236}">
                <a16:creationId xmlns:a16="http://schemas.microsoft.com/office/drawing/2014/main" id="{EF20DBB5-7D6E-FDC0-29E4-57A8F0726ABF}"/>
              </a:ext>
            </a:extLst>
          </p:cNvPr>
          <p:cNvSpPr/>
          <p:nvPr/>
        </p:nvSpPr>
        <p:spPr>
          <a:xfrm>
            <a:off x="297598" y="3766782"/>
            <a:ext cx="1489227"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GS-3242</a:t>
            </a:r>
          </a:p>
          <a:p>
            <a:pPr algn="ctr" defTabSz="412750"/>
            <a:r>
              <a:rPr lang="es-ES" sz="1600">
                <a:solidFill>
                  <a:sysClr val="windowText" lastClr="000000"/>
                </a:solidFill>
                <a:ea typeface="Helvetica Neue Medium"/>
                <a:cs typeface="Helvetica Neue Medium"/>
                <a:sym typeface="Helvetica Neue Medium"/>
              </a:rPr>
              <a:t>(INI)</a:t>
            </a:r>
          </a:p>
          <a:p>
            <a:pPr algn="ctr" defTabSz="412750"/>
            <a:r>
              <a:rPr lang="es-ES" sz="1600">
                <a:solidFill>
                  <a:sysClr val="windowText" lastClr="000000"/>
                </a:solidFill>
                <a:ea typeface="Helvetica Neue Medium"/>
                <a:cs typeface="Helvetica Neue Medium"/>
                <a:sym typeface="Helvetica Neue Medium"/>
              </a:rPr>
              <a:t>c/4-6m</a:t>
            </a:r>
          </a:p>
          <a:p>
            <a:pPr algn="ctr" defTabSz="412750"/>
            <a:r>
              <a:rPr lang="es-ES" sz="1600">
                <a:solidFill>
                  <a:sysClr val="windowText" lastClr="000000"/>
                </a:solidFill>
                <a:ea typeface="Helvetica Neue Medium"/>
                <a:cs typeface="Helvetica Neue Medium"/>
                <a:sym typeface="Helvetica Neue Medium"/>
              </a:rPr>
              <a:t>Fase 1</a:t>
            </a:r>
          </a:p>
        </p:txBody>
      </p:sp>
      <p:sp>
        <p:nvSpPr>
          <p:cNvPr id="24" name="Rectángulo: esquinas redondeadas 23">
            <a:extLst>
              <a:ext uri="{FF2B5EF4-FFF2-40B4-BE49-F238E27FC236}">
                <a16:creationId xmlns:a16="http://schemas.microsoft.com/office/drawing/2014/main" id="{50F1401E-F9C2-D00B-91DB-79FD45D914FD}"/>
              </a:ext>
            </a:extLst>
          </p:cNvPr>
          <p:cNvSpPr/>
          <p:nvPr/>
        </p:nvSpPr>
        <p:spPr>
          <a:xfrm>
            <a:off x="3724713" y="2450160"/>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VH-310</a:t>
            </a:r>
          </a:p>
          <a:p>
            <a:pPr algn="ctr" defTabSz="412750"/>
            <a:r>
              <a:rPr lang="es-ES" sz="1600">
                <a:solidFill>
                  <a:sysClr val="windowText" lastClr="000000"/>
                </a:solidFill>
                <a:ea typeface="Helvetica Neue Medium"/>
                <a:cs typeface="Helvetica Neue Medium"/>
                <a:sym typeface="Helvetica Neue Medium"/>
              </a:rPr>
              <a:t>(INI)</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1</a:t>
            </a:r>
          </a:p>
        </p:txBody>
      </p:sp>
      <p:sp>
        <p:nvSpPr>
          <p:cNvPr id="6" name="Rectángulo: esquinas redondeadas 5">
            <a:extLst>
              <a:ext uri="{FF2B5EF4-FFF2-40B4-BE49-F238E27FC236}">
                <a16:creationId xmlns:a16="http://schemas.microsoft.com/office/drawing/2014/main" id="{50980242-BF6C-A643-76C0-BDC9F13A1317}"/>
              </a:ext>
            </a:extLst>
          </p:cNvPr>
          <p:cNvSpPr/>
          <p:nvPr/>
        </p:nvSpPr>
        <p:spPr>
          <a:xfrm>
            <a:off x="3724713" y="3766782"/>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10E8.4/</a:t>
            </a:r>
            <a:r>
              <a:rPr lang="es-ES" sz="1600" err="1">
                <a:solidFill>
                  <a:sysClr val="windowText" lastClr="000000"/>
                </a:solidFill>
                <a:ea typeface="Helvetica Neue Medium"/>
                <a:cs typeface="Helvetica Neue Medium"/>
                <a:sym typeface="Helvetica Neue Medium"/>
              </a:rPr>
              <a:t>iMab</a:t>
            </a:r>
            <a:endParaRPr lang="es-ES" sz="1600">
              <a:solidFill>
                <a:sysClr val="windowText" lastClr="000000"/>
              </a:solidFill>
              <a:ea typeface="Helvetica Neue Medium"/>
              <a:cs typeface="Helvetica Neue Medium"/>
              <a:sym typeface="Helvetica Neue Medium"/>
            </a:endParaRPr>
          </a:p>
          <a:p>
            <a:pPr algn="ctr" defTabSz="412750"/>
            <a:r>
              <a:rPr lang="es-ES" sz="1600">
                <a:solidFill>
                  <a:sysClr val="windowText" lastClr="000000"/>
                </a:solidFill>
                <a:ea typeface="Helvetica Neue Medium"/>
                <a:cs typeface="Helvetica Neue Medium"/>
                <a:sym typeface="Helvetica Neue Medium"/>
              </a:rPr>
              <a:t>A. </a:t>
            </a:r>
            <a:r>
              <a:rPr lang="es-ES" sz="1600" err="1">
                <a:solidFill>
                  <a:sysClr val="windowText" lastClr="000000"/>
                </a:solidFill>
                <a:ea typeface="Helvetica Neue Medium"/>
                <a:cs typeface="Helvetica Neue Medium"/>
                <a:sym typeface="Helvetica Neue Medium"/>
              </a:rPr>
              <a:t>biespecífico</a:t>
            </a:r>
            <a:endParaRPr lang="es-ES" sz="1600">
              <a:solidFill>
                <a:sysClr val="windowText" lastClr="000000"/>
              </a:solidFill>
              <a:ea typeface="Helvetica Neue Medium"/>
              <a:cs typeface="Helvetica Neue Medium"/>
              <a:sym typeface="Helvetica Neue Medium"/>
            </a:endParaRPr>
          </a:p>
          <a:p>
            <a:pPr algn="ctr" defTabSz="412750"/>
            <a:r>
              <a:rPr lang="es-ES" sz="1600">
                <a:solidFill>
                  <a:sysClr val="windowText" lastClr="000000"/>
                </a:solidFill>
                <a:ea typeface="Helvetica Neue Medium"/>
                <a:cs typeface="Helvetica Neue Medium"/>
                <a:sym typeface="Helvetica Neue Medium"/>
              </a:rPr>
              <a:t>??</a:t>
            </a:r>
          </a:p>
          <a:p>
            <a:pPr algn="ctr" defTabSz="412750"/>
            <a:r>
              <a:rPr lang="es-ES" sz="1600">
                <a:solidFill>
                  <a:sysClr val="windowText" lastClr="000000"/>
                </a:solidFill>
                <a:ea typeface="Helvetica Neue Medium"/>
                <a:cs typeface="Helvetica Neue Medium"/>
                <a:sym typeface="Helvetica Neue Medium"/>
              </a:rPr>
              <a:t>Fase 1</a:t>
            </a:r>
          </a:p>
        </p:txBody>
      </p:sp>
    </p:spTree>
    <p:extLst>
      <p:ext uri="{BB962C8B-B14F-4D97-AF65-F5344CB8AC3E}">
        <p14:creationId xmlns:p14="http://schemas.microsoft.com/office/powerpoint/2010/main" val="2133464683"/>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AB51D-41A6-D3D9-288B-12BE7A077A2A}"/>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B619C477-4E21-697C-A0EA-D83D8CDFE557}"/>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sp>
        <p:nvSpPr>
          <p:cNvPr id="2" name="QuadreDeText 9">
            <a:extLst>
              <a:ext uri="{FF2B5EF4-FFF2-40B4-BE49-F238E27FC236}">
                <a16:creationId xmlns:a16="http://schemas.microsoft.com/office/drawing/2014/main" id="{2E6100AE-29E8-4361-9057-C3A8762668DA}"/>
              </a:ext>
            </a:extLst>
          </p:cNvPr>
          <p:cNvSpPr txBox="1"/>
          <p:nvPr/>
        </p:nvSpPr>
        <p:spPr>
          <a:xfrm>
            <a:off x="5503383" y="1198258"/>
            <a:ext cx="6391024" cy="603396"/>
          </a:xfrm>
          <a:prstGeom prst="rect">
            <a:avLst/>
          </a:prstGeom>
          <a:solidFill>
            <a:schemeClr val="accent1">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400" b="1"/>
              <a:t>VH-184</a:t>
            </a:r>
          </a:p>
        </p:txBody>
      </p:sp>
      <p:sp>
        <p:nvSpPr>
          <p:cNvPr id="3" name="QuadreDeText 9">
            <a:extLst>
              <a:ext uri="{FF2B5EF4-FFF2-40B4-BE49-F238E27FC236}">
                <a16:creationId xmlns:a16="http://schemas.microsoft.com/office/drawing/2014/main" id="{204BF52C-59EA-D2DB-7410-0679DEA8C89D}"/>
              </a:ext>
            </a:extLst>
          </p:cNvPr>
          <p:cNvSpPr txBox="1"/>
          <p:nvPr/>
        </p:nvSpPr>
        <p:spPr>
          <a:xfrm>
            <a:off x="5503383" y="1947918"/>
            <a:ext cx="6391025" cy="849617"/>
          </a:xfrm>
          <a:prstGeom prst="rect">
            <a:avLst/>
          </a:prstGeom>
          <a:solidFill>
            <a:srgbClr val="E5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marL="342900" indent="-342900">
              <a:spcAft>
                <a:spcPts val="600"/>
              </a:spcAft>
              <a:buFontTx/>
              <a:buChar char="-"/>
            </a:pPr>
            <a:r>
              <a:rPr lang="es-ES" sz="2000"/>
              <a:t>INI 3ªG</a:t>
            </a:r>
          </a:p>
          <a:p>
            <a:pPr marL="342900" indent="-342900">
              <a:spcAft>
                <a:spcPts val="600"/>
              </a:spcAft>
              <a:buFontTx/>
              <a:buChar char="-"/>
            </a:pPr>
            <a:r>
              <a:rPr lang="es-ES" sz="2000"/>
              <a:t>Mantiene actividad frente a cepas R a INI 2ªG</a:t>
            </a:r>
          </a:p>
        </p:txBody>
      </p:sp>
      <p:sp>
        <p:nvSpPr>
          <p:cNvPr id="4" name="QuadreDeText 9">
            <a:extLst>
              <a:ext uri="{FF2B5EF4-FFF2-40B4-BE49-F238E27FC236}">
                <a16:creationId xmlns:a16="http://schemas.microsoft.com/office/drawing/2014/main" id="{ADC7F9F8-648A-03D6-6C15-882EE97384A2}"/>
              </a:ext>
            </a:extLst>
          </p:cNvPr>
          <p:cNvSpPr txBox="1"/>
          <p:nvPr/>
        </p:nvSpPr>
        <p:spPr>
          <a:xfrm>
            <a:off x="5508370" y="2943799"/>
            <a:ext cx="6391025" cy="2157667"/>
          </a:xfrm>
          <a:prstGeom prst="rect">
            <a:avLst/>
          </a:prstGeom>
          <a:solidFill>
            <a:schemeClr val="bg1"/>
          </a:solidFill>
          <a:ln w="12700" cap="flat">
            <a:solidFill>
              <a:schemeClr val="accent1">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300"/>
              </a:spcBef>
              <a:spcAft>
                <a:spcPts val="300"/>
              </a:spcAft>
            </a:pPr>
            <a:r>
              <a:rPr lang="es-ES" sz="2000" b="1" u="sng"/>
              <a:t>EC Fase 1</a:t>
            </a:r>
            <a:r>
              <a:rPr lang="es-ES" sz="2000"/>
              <a:t>: VH-184:  Formulación A LA: </a:t>
            </a:r>
            <a:r>
              <a:rPr lang="es-ES" sz="2000" err="1"/>
              <a:t>sc</a:t>
            </a:r>
            <a:r>
              <a:rPr lang="es-ES" sz="2000"/>
              <a:t> vs. </a:t>
            </a:r>
            <a:r>
              <a:rPr lang="es-ES" sz="2000" err="1"/>
              <a:t>im</a:t>
            </a:r>
            <a:r>
              <a:rPr lang="es-ES" sz="2000"/>
              <a:t> muslo / Formulación B ULA: </a:t>
            </a:r>
            <a:r>
              <a:rPr lang="es-ES" sz="2000" err="1"/>
              <a:t>sc</a:t>
            </a:r>
            <a:r>
              <a:rPr lang="es-ES" sz="2000"/>
              <a:t> vs. </a:t>
            </a:r>
            <a:r>
              <a:rPr lang="es-ES" sz="2000" err="1"/>
              <a:t>im</a:t>
            </a:r>
            <a:r>
              <a:rPr lang="es-ES" sz="2000"/>
              <a:t> muslo vs. </a:t>
            </a:r>
            <a:r>
              <a:rPr lang="es-ES" sz="2000" err="1"/>
              <a:t>im</a:t>
            </a:r>
            <a:r>
              <a:rPr lang="es-ES" sz="2000"/>
              <a:t> glúteo 400 mg (n = 76)</a:t>
            </a:r>
          </a:p>
          <a:p>
            <a:pPr marL="285750" indent="-285750">
              <a:spcBef>
                <a:spcPts val="300"/>
              </a:spcBef>
              <a:spcAft>
                <a:spcPts val="300"/>
              </a:spcAft>
              <a:buFontTx/>
              <a:buChar char="-"/>
            </a:pPr>
            <a:r>
              <a:rPr lang="es-ES" sz="2000"/>
              <a:t>EA locales leves</a:t>
            </a:r>
          </a:p>
          <a:p>
            <a:pPr marL="285750" indent="-285750">
              <a:spcBef>
                <a:spcPts val="300"/>
              </a:spcBef>
              <a:spcAft>
                <a:spcPts val="300"/>
              </a:spcAft>
              <a:buFontTx/>
              <a:buChar char="-"/>
            </a:pPr>
            <a:r>
              <a:rPr lang="es-ES" sz="2000"/>
              <a:t>Vida ½ </a:t>
            </a:r>
            <a:r>
              <a:rPr lang="es-ES" sz="2000" err="1"/>
              <a:t>sc</a:t>
            </a:r>
            <a:r>
              <a:rPr lang="es-ES" sz="2000"/>
              <a:t> ULA hasta 19.8 semanas &gt; potencial administración c/6 meses</a:t>
            </a:r>
          </a:p>
        </p:txBody>
      </p:sp>
      <p:sp>
        <p:nvSpPr>
          <p:cNvPr id="5" name="QuadreDeText 9">
            <a:extLst>
              <a:ext uri="{FF2B5EF4-FFF2-40B4-BE49-F238E27FC236}">
                <a16:creationId xmlns:a16="http://schemas.microsoft.com/office/drawing/2014/main" id="{FAA162E4-76F9-836F-2C8B-E1C43A29C1AB}"/>
              </a:ext>
            </a:extLst>
          </p:cNvPr>
          <p:cNvSpPr txBox="1"/>
          <p:nvPr/>
        </p:nvSpPr>
        <p:spPr>
          <a:xfrm>
            <a:off x="5503383" y="5605121"/>
            <a:ext cx="6391024" cy="772673"/>
          </a:xfrm>
          <a:prstGeom prst="rect">
            <a:avLst/>
          </a:prstGeom>
          <a:solidFill>
            <a:srgbClr val="E5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marL="342900" indent="-342900">
              <a:spcBef>
                <a:spcPts val="300"/>
              </a:spcBef>
              <a:spcAft>
                <a:spcPts val="300"/>
              </a:spcAft>
              <a:buFontTx/>
              <a:buChar char="-"/>
            </a:pPr>
            <a:r>
              <a:rPr lang="es-ES" sz="2000" b="1">
                <a:solidFill>
                  <a:schemeClr val="accent1">
                    <a:lumMod val="75000"/>
                  </a:schemeClr>
                </a:solidFill>
              </a:rPr>
              <a:t>En marcha EC Fase 2b </a:t>
            </a:r>
            <a:r>
              <a:rPr lang="es-ES" sz="2000" b="1" err="1">
                <a:solidFill>
                  <a:schemeClr val="accent1">
                    <a:lumMod val="75000"/>
                  </a:schemeClr>
                </a:solidFill>
              </a:rPr>
              <a:t>vo</a:t>
            </a:r>
            <a:r>
              <a:rPr lang="es-ES" sz="2000" b="1">
                <a:solidFill>
                  <a:schemeClr val="accent1">
                    <a:lumMod val="75000"/>
                  </a:schemeClr>
                </a:solidFill>
              </a:rPr>
              <a:t> (INNOVATE) &gt; en el futuro LA </a:t>
            </a:r>
            <a:r>
              <a:rPr lang="es-ES" sz="2000" b="1" err="1">
                <a:solidFill>
                  <a:schemeClr val="accent1">
                    <a:lumMod val="75000"/>
                  </a:schemeClr>
                </a:solidFill>
              </a:rPr>
              <a:t>sc</a:t>
            </a:r>
            <a:r>
              <a:rPr lang="es-ES" sz="2000" b="1">
                <a:solidFill>
                  <a:schemeClr val="accent1">
                    <a:lumMod val="75000"/>
                  </a:schemeClr>
                </a:solidFill>
              </a:rPr>
              <a:t>/</a:t>
            </a:r>
            <a:r>
              <a:rPr lang="es-ES" sz="2000" b="1" err="1">
                <a:solidFill>
                  <a:schemeClr val="accent1">
                    <a:lumMod val="75000"/>
                  </a:schemeClr>
                </a:solidFill>
              </a:rPr>
              <a:t>im</a:t>
            </a:r>
            <a:endParaRPr lang="es-ES" sz="2000" b="1">
              <a:solidFill>
                <a:schemeClr val="accent1">
                  <a:lumMod val="75000"/>
                </a:schemeClr>
              </a:solidFill>
            </a:endParaRPr>
          </a:p>
        </p:txBody>
      </p:sp>
      <p:sp>
        <p:nvSpPr>
          <p:cNvPr id="7" name="CuadroTexto 6">
            <a:extLst>
              <a:ext uri="{FF2B5EF4-FFF2-40B4-BE49-F238E27FC236}">
                <a16:creationId xmlns:a16="http://schemas.microsoft.com/office/drawing/2014/main" id="{5D72FAF4-E890-BB71-C232-15A3556D9BE7}"/>
              </a:ext>
            </a:extLst>
          </p:cNvPr>
          <p:cNvSpPr txBox="1"/>
          <p:nvPr/>
        </p:nvSpPr>
        <p:spPr>
          <a:xfrm>
            <a:off x="3088279" y="6429539"/>
            <a:ext cx="8811116" cy="1744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1219169"/>
            <a:r>
              <a:rPr lang="es-ES" sz="800" err="1">
                <a:solidFill>
                  <a:schemeClr val="bg1">
                    <a:lumMod val="50000"/>
                  </a:schemeClr>
                </a:solidFill>
                <a:latin typeface="+mn-lt"/>
                <a:ea typeface="+mn-ea"/>
                <a:cs typeface="+mn-cs"/>
                <a:sym typeface="Helvetica Neue"/>
              </a:rPr>
              <a:t>Rogg</a:t>
            </a:r>
            <a:r>
              <a:rPr lang="es-ES" sz="800">
                <a:solidFill>
                  <a:schemeClr val="bg1">
                    <a:lumMod val="50000"/>
                  </a:schemeClr>
                </a:solidFill>
                <a:latin typeface="+mn-lt"/>
                <a:ea typeface="+mn-ea"/>
                <a:cs typeface="+mn-cs"/>
                <a:sym typeface="Helvetica Neue"/>
              </a:rPr>
              <a:t> et al. CROI 2025. Oral </a:t>
            </a:r>
            <a:r>
              <a:rPr lang="es-ES" sz="800" err="1">
                <a:solidFill>
                  <a:schemeClr val="bg1">
                    <a:lumMod val="50000"/>
                  </a:schemeClr>
                </a:solidFill>
                <a:latin typeface="+mn-lt"/>
                <a:ea typeface="+mn-ea"/>
                <a:cs typeface="+mn-cs"/>
                <a:sym typeface="Helvetica Neue"/>
              </a:rPr>
              <a:t>presentation</a:t>
            </a:r>
            <a:r>
              <a:rPr lang="es-ES" sz="800">
                <a:solidFill>
                  <a:schemeClr val="bg1">
                    <a:lumMod val="50000"/>
                  </a:schemeClr>
                </a:solidFill>
                <a:latin typeface="+mn-lt"/>
                <a:ea typeface="+mn-ea"/>
                <a:cs typeface="+mn-cs"/>
                <a:sym typeface="Helvetica Neue"/>
              </a:rPr>
              <a:t> 152. Back et al. CROI 2026. Oral </a:t>
            </a:r>
            <a:r>
              <a:rPr lang="es-ES" sz="800" err="1">
                <a:solidFill>
                  <a:schemeClr val="bg1">
                    <a:lumMod val="50000"/>
                  </a:schemeClr>
                </a:solidFill>
                <a:latin typeface="+mn-lt"/>
                <a:ea typeface="+mn-ea"/>
                <a:cs typeface="+mn-cs"/>
                <a:sym typeface="Helvetica Neue"/>
              </a:rPr>
              <a:t>presentation</a:t>
            </a:r>
            <a:r>
              <a:rPr lang="es-ES" sz="800">
                <a:solidFill>
                  <a:schemeClr val="bg1">
                    <a:lumMod val="50000"/>
                  </a:schemeClr>
                </a:solidFill>
                <a:latin typeface="+mn-lt"/>
                <a:ea typeface="+mn-ea"/>
                <a:cs typeface="+mn-cs"/>
                <a:sym typeface="Helvetica Neue"/>
              </a:rPr>
              <a:t> 176. https://clinicaltrials.gov/study/NCT07202546, consultado el 17/05/2026.</a:t>
            </a:r>
          </a:p>
        </p:txBody>
      </p:sp>
      <p:sp>
        <p:nvSpPr>
          <p:cNvPr id="8" name="Rectángulo 7">
            <a:extLst>
              <a:ext uri="{FF2B5EF4-FFF2-40B4-BE49-F238E27FC236}">
                <a16:creationId xmlns:a16="http://schemas.microsoft.com/office/drawing/2014/main" id="{9C5F68F9-E7F8-BBF9-B0CD-E151653C27ED}"/>
              </a:ext>
            </a:extLst>
          </p:cNvPr>
          <p:cNvSpPr/>
          <p:nvPr/>
        </p:nvSpPr>
        <p:spPr>
          <a:xfrm>
            <a:off x="297598" y="1495406"/>
            <a:ext cx="4916341" cy="512961"/>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spcBef>
                <a:spcPts val="600"/>
              </a:spcBef>
              <a:spcAft>
                <a:spcPts val="600"/>
              </a:spcAft>
            </a:pPr>
            <a:r>
              <a:rPr lang="es-ES" sz="2000" b="1">
                <a:solidFill>
                  <a:schemeClr val="tx1"/>
                </a:solidFill>
                <a:ea typeface="Helvetica Neue Medium"/>
                <a:cs typeface="Helvetica Neue Medium"/>
                <a:sym typeface="Helvetica Neue Medium"/>
              </a:rPr>
              <a:t>Inyectable LA</a:t>
            </a:r>
          </a:p>
        </p:txBody>
      </p:sp>
      <p:sp>
        <p:nvSpPr>
          <p:cNvPr id="18" name="Rectángulo: esquinas redondeadas 17">
            <a:extLst>
              <a:ext uri="{FF2B5EF4-FFF2-40B4-BE49-F238E27FC236}">
                <a16:creationId xmlns:a16="http://schemas.microsoft.com/office/drawing/2014/main" id="{D49766EF-651C-71B9-4175-CD8C5605460C}"/>
              </a:ext>
            </a:extLst>
          </p:cNvPr>
          <p:cNvSpPr/>
          <p:nvPr/>
        </p:nvSpPr>
        <p:spPr>
          <a:xfrm>
            <a:off x="297595" y="2438360"/>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CAB+RPV ULA</a:t>
            </a:r>
          </a:p>
          <a:p>
            <a:pPr algn="ctr" defTabSz="412750"/>
            <a:r>
              <a:rPr lang="es-ES" sz="1600">
                <a:solidFill>
                  <a:sysClr val="windowText" lastClr="000000"/>
                </a:solidFill>
                <a:ea typeface="Helvetica Neue Medium"/>
                <a:cs typeface="Helvetica Neue Medium"/>
                <a:sym typeface="Helvetica Neue Medium"/>
              </a:rPr>
              <a:t>(INI/ITINAN)</a:t>
            </a:r>
          </a:p>
          <a:p>
            <a:pPr algn="ctr" defTabSz="412750"/>
            <a:r>
              <a:rPr lang="es-ES" sz="1600">
                <a:solidFill>
                  <a:sysClr val="windowText" lastClr="000000"/>
                </a:solidFill>
                <a:ea typeface="Helvetica Neue Medium"/>
                <a:cs typeface="Helvetica Neue Medium"/>
                <a:sym typeface="Helvetica Neue Medium"/>
              </a:rPr>
              <a:t>c/4m</a:t>
            </a:r>
          </a:p>
          <a:p>
            <a:pPr algn="ctr" defTabSz="412750"/>
            <a:r>
              <a:rPr lang="es-ES" sz="1600">
                <a:solidFill>
                  <a:sysClr val="windowText" lastClr="000000"/>
                </a:solidFill>
                <a:ea typeface="Helvetica Neue Medium"/>
                <a:cs typeface="Helvetica Neue Medium"/>
                <a:sym typeface="Helvetica Neue Medium"/>
              </a:rPr>
              <a:t>Fase 3</a:t>
            </a:r>
          </a:p>
        </p:txBody>
      </p:sp>
      <p:sp>
        <p:nvSpPr>
          <p:cNvPr id="19" name="Rectángulo: esquinas redondeadas 18">
            <a:extLst>
              <a:ext uri="{FF2B5EF4-FFF2-40B4-BE49-F238E27FC236}">
                <a16:creationId xmlns:a16="http://schemas.microsoft.com/office/drawing/2014/main" id="{49C1389F-49BB-A16C-D566-D10050A6492C}"/>
              </a:ext>
            </a:extLst>
          </p:cNvPr>
          <p:cNvSpPr/>
          <p:nvPr/>
        </p:nvSpPr>
        <p:spPr>
          <a:xfrm>
            <a:off x="2011152" y="2450160"/>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LEN+TAB/ZAB</a:t>
            </a:r>
          </a:p>
          <a:p>
            <a:pPr algn="ctr" defTabSz="412750"/>
            <a:r>
              <a:rPr lang="es-ES" sz="1600">
                <a:solidFill>
                  <a:sysClr val="windowText" lastClr="000000"/>
                </a:solidFill>
                <a:ea typeface="Helvetica Neue Medium"/>
                <a:cs typeface="Helvetica Neue Medium"/>
                <a:sym typeface="Helvetica Neue Medium"/>
              </a:rPr>
              <a:t>(</a:t>
            </a:r>
            <a:r>
              <a:rPr lang="es-ES" sz="1600" err="1">
                <a:solidFill>
                  <a:sysClr val="windowText" lastClr="000000"/>
                </a:solidFill>
                <a:ea typeface="Helvetica Neue Medium"/>
                <a:cs typeface="Helvetica Neue Medium"/>
                <a:sym typeface="Helvetica Neue Medium"/>
              </a:rPr>
              <a:t>IC+bNAbs</a:t>
            </a:r>
            <a:r>
              <a:rPr lang="es-ES" sz="1600">
                <a:solidFill>
                  <a:sysClr val="windowText" lastClr="000000"/>
                </a:solidFill>
                <a:ea typeface="Helvetica Neue Medium"/>
                <a:cs typeface="Helvetica Neue Medium"/>
                <a:sym typeface="Helvetica Neue Medium"/>
              </a:rPr>
              <a:t>)</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2</a:t>
            </a:r>
          </a:p>
        </p:txBody>
      </p:sp>
      <p:sp>
        <p:nvSpPr>
          <p:cNvPr id="20" name="Rectángulo: esquinas redondeadas 19">
            <a:extLst>
              <a:ext uri="{FF2B5EF4-FFF2-40B4-BE49-F238E27FC236}">
                <a16:creationId xmlns:a16="http://schemas.microsoft.com/office/drawing/2014/main" id="{9645220B-3E6C-B6B3-DB1E-3D1E988D12D0}"/>
              </a:ext>
            </a:extLst>
          </p:cNvPr>
          <p:cNvSpPr/>
          <p:nvPr/>
        </p:nvSpPr>
        <p:spPr>
          <a:xfrm>
            <a:off x="297592" y="5089913"/>
            <a:ext cx="1489229"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err="1">
                <a:solidFill>
                  <a:sysClr val="windowText" lastClr="000000"/>
                </a:solidFill>
                <a:ea typeface="Helvetica Neue Medium"/>
                <a:cs typeface="Helvetica Neue Medium"/>
                <a:sym typeface="Helvetica Neue Medium"/>
              </a:rPr>
              <a:t>Lotivibart</a:t>
            </a:r>
            <a:endParaRPr lang="es-ES" sz="1600">
              <a:solidFill>
                <a:sysClr val="windowText" lastClr="000000"/>
              </a:solidFill>
              <a:ea typeface="Helvetica Neue Medium"/>
              <a:cs typeface="Helvetica Neue Medium"/>
              <a:sym typeface="Helvetica Neue Medium"/>
            </a:endParaRPr>
          </a:p>
          <a:p>
            <a:pPr algn="ctr" defTabSz="412750"/>
            <a:r>
              <a:rPr lang="es-ES" sz="1600">
                <a:solidFill>
                  <a:sysClr val="windowText" lastClr="000000"/>
                </a:solidFill>
                <a:ea typeface="Helvetica Neue Medium"/>
                <a:cs typeface="Helvetica Neue Medium"/>
                <a:sym typeface="Helvetica Neue Medium"/>
              </a:rPr>
              <a:t>(</a:t>
            </a:r>
            <a:r>
              <a:rPr lang="es-ES" sz="1600" err="1">
                <a:solidFill>
                  <a:sysClr val="windowText" lastClr="000000"/>
                </a:solidFill>
                <a:ea typeface="Helvetica Neue Medium"/>
                <a:cs typeface="Helvetica Neue Medium"/>
                <a:sym typeface="Helvetica Neue Medium"/>
              </a:rPr>
              <a:t>bNAb</a:t>
            </a:r>
            <a:r>
              <a:rPr lang="es-ES" sz="1600">
                <a:solidFill>
                  <a:sysClr val="windowText" lastClr="000000"/>
                </a:solidFill>
                <a:ea typeface="Helvetica Neue Medium"/>
                <a:cs typeface="Helvetica Neue Medium"/>
                <a:sym typeface="Helvetica Neue Medium"/>
              </a:rPr>
              <a:t>)</a:t>
            </a:r>
          </a:p>
          <a:p>
            <a:pPr algn="ctr" defTabSz="412750"/>
            <a:r>
              <a:rPr lang="es-ES" sz="1600">
                <a:solidFill>
                  <a:sysClr val="windowText" lastClr="000000"/>
                </a:solidFill>
                <a:ea typeface="Helvetica Neue Medium"/>
                <a:cs typeface="Helvetica Neue Medium"/>
                <a:sym typeface="Helvetica Neue Medium"/>
              </a:rPr>
              <a:t>c/4-6m</a:t>
            </a:r>
          </a:p>
          <a:p>
            <a:pPr algn="ctr" defTabSz="412750"/>
            <a:r>
              <a:rPr lang="es-ES" sz="1600">
                <a:solidFill>
                  <a:sysClr val="windowText" lastClr="000000"/>
                </a:solidFill>
                <a:ea typeface="Helvetica Neue Medium"/>
                <a:cs typeface="Helvetica Neue Medium"/>
                <a:sym typeface="Helvetica Neue Medium"/>
              </a:rPr>
              <a:t>Fase 2</a:t>
            </a:r>
          </a:p>
        </p:txBody>
      </p:sp>
      <p:sp>
        <p:nvSpPr>
          <p:cNvPr id="21" name="Rectángulo: esquinas redondeadas 20">
            <a:extLst>
              <a:ext uri="{FF2B5EF4-FFF2-40B4-BE49-F238E27FC236}">
                <a16:creationId xmlns:a16="http://schemas.microsoft.com/office/drawing/2014/main" id="{1596B014-247B-862B-5522-6B771DB3CB2F}"/>
              </a:ext>
            </a:extLst>
          </p:cNvPr>
          <p:cNvSpPr/>
          <p:nvPr/>
        </p:nvSpPr>
        <p:spPr>
          <a:xfrm>
            <a:off x="2011152" y="5089913"/>
            <a:ext cx="1489226" cy="1146413"/>
          </a:xfrm>
          <a:prstGeom prst="roundRect">
            <a:avLst/>
          </a:prstGeom>
          <a:solidFill>
            <a:schemeClr val="bg1">
              <a:lumMod val="95000"/>
            </a:schemeClr>
          </a:solidFill>
          <a:ln w="38100" cap="flat">
            <a:solidFill>
              <a:schemeClr val="accent1">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VH-184</a:t>
            </a:r>
          </a:p>
          <a:p>
            <a:pPr algn="ctr" defTabSz="412750"/>
            <a:r>
              <a:rPr lang="es-ES" sz="1600">
                <a:solidFill>
                  <a:sysClr val="windowText" lastClr="000000"/>
                </a:solidFill>
                <a:ea typeface="Helvetica Neue Medium"/>
                <a:cs typeface="Helvetica Neue Medium"/>
                <a:sym typeface="Helvetica Neue Medium"/>
              </a:rPr>
              <a:t>(INI)</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1-2</a:t>
            </a:r>
          </a:p>
        </p:txBody>
      </p:sp>
      <p:sp>
        <p:nvSpPr>
          <p:cNvPr id="22" name="Rectángulo: esquinas redondeadas 21">
            <a:extLst>
              <a:ext uri="{FF2B5EF4-FFF2-40B4-BE49-F238E27FC236}">
                <a16:creationId xmlns:a16="http://schemas.microsoft.com/office/drawing/2014/main" id="{45C123A6-A9A6-9875-9AE7-AD71D75B69D0}"/>
              </a:ext>
            </a:extLst>
          </p:cNvPr>
          <p:cNvSpPr/>
          <p:nvPr/>
        </p:nvSpPr>
        <p:spPr>
          <a:xfrm>
            <a:off x="2011152" y="3764136"/>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VH-499</a:t>
            </a:r>
          </a:p>
          <a:p>
            <a:pPr algn="ctr" defTabSz="412750"/>
            <a:r>
              <a:rPr lang="es-ES" sz="1600">
                <a:solidFill>
                  <a:sysClr val="windowText" lastClr="000000"/>
                </a:solidFill>
                <a:ea typeface="Helvetica Neue Medium"/>
                <a:cs typeface="Helvetica Neue Medium"/>
                <a:sym typeface="Helvetica Neue Medium"/>
              </a:rPr>
              <a:t>(IC)</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1-2</a:t>
            </a:r>
          </a:p>
        </p:txBody>
      </p:sp>
      <p:sp>
        <p:nvSpPr>
          <p:cNvPr id="23" name="Rectángulo: esquinas redondeadas 22">
            <a:extLst>
              <a:ext uri="{FF2B5EF4-FFF2-40B4-BE49-F238E27FC236}">
                <a16:creationId xmlns:a16="http://schemas.microsoft.com/office/drawing/2014/main" id="{EFF7C016-34DE-C12A-A250-581195BEE148}"/>
              </a:ext>
            </a:extLst>
          </p:cNvPr>
          <p:cNvSpPr/>
          <p:nvPr/>
        </p:nvSpPr>
        <p:spPr>
          <a:xfrm>
            <a:off x="297598" y="3766782"/>
            <a:ext cx="1489227"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GS-3242</a:t>
            </a:r>
          </a:p>
          <a:p>
            <a:pPr algn="ctr" defTabSz="412750"/>
            <a:r>
              <a:rPr lang="es-ES" sz="1600">
                <a:solidFill>
                  <a:sysClr val="windowText" lastClr="000000"/>
                </a:solidFill>
                <a:ea typeface="Helvetica Neue Medium"/>
                <a:cs typeface="Helvetica Neue Medium"/>
                <a:sym typeface="Helvetica Neue Medium"/>
              </a:rPr>
              <a:t>(INI)</a:t>
            </a:r>
          </a:p>
          <a:p>
            <a:pPr algn="ctr" defTabSz="412750"/>
            <a:r>
              <a:rPr lang="es-ES" sz="1600">
                <a:solidFill>
                  <a:sysClr val="windowText" lastClr="000000"/>
                </a:solidFill>
                <a:ea typeface="Helvetica Neue Medium"/>
                <a:cs typeface="Helvetica Neue Medium"/>
                <a:sym typeface="Helvetica Neue Medium"/>
              </a:rPr>
              <a:t>c/4-6m</a:t>
            </a:r>
          </a:p>
          <a:p>
            <a:pPr algn="ctr" defTabSz="412750"/>
            <a:r>
              <a:rPr lang="es-ES" sz="1600">
                <a:solidFill>
                  <a:sysClr val="windowText" lastClr="000000"/>
                </a:solidFill>
                <a:ea typeface="Helvetica Neue Medium"/>
                <a:cs typeface="Helvetica Neue Medium"/>
                <a:sym typeface="Helvetica Neue Medium"/>
              </a:rPr>
              <a:t>Fase 1</a:t>
            </a:r>
          </a:p>
        </p:txBody>
      </p:sp>
      <p:sp>
        <p:nvSpPr>
          <p:cNvPr id="24" name="Rectángulo: esquinas redondeadas 23">
            <a:extLst>
              <a:ext uri="{FF2B5EF4-FFF2-40B4-BE49-F238E27FC236}">
                <a16:creationId xmlns:a16="http://schemas.microsoft.com/office/drawing/2014/main" id="{F4F17AF4-765F-4145-AF2C-6119AADCB437}"/>
              </a:ext>
            </a:extLst>
          </p:cNvPr>
          <p:cNvSpPr/>
          <p:nvPr/>
        </p:nvSpPr>
        <p:spPr>
          <a:xfrm>
            <a:off x="3724713" y="2450160"/>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VH-310</a:t>
            </a:r>
          </a:p>
          <a:p>
            <a:pPr algn="ctr" defTabSz="412750"/>
            <a:r>
              <a:rPr lang="es-ES" sz="1600">
                <a:solidFill>
                  <a:sysClr val="windowText" lastClr="000000"/>
                </a:solidFill>
                <a:ea typeface="Helvetica Neue Medium"/>
                <a:cs typeface="Helvetica Neue Medium"/>
                <a:sym typeface="Helvetica Neue Medium"/>
              </a:rPr>
              <a:t>(INI)</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1</a:t>
            </a:r>
          </a:p>
        </p:txBody>
      </p:sp>
      <p:sp>
        <p:nvSpPr>
          <p:cNvPr id="6" name="Rectángulo: esquinas redondeadas 5">
            <a:extLst>
              <a:ext uri="{FF2B5EF4-FFF2-40B4-BE49-F238E27FC236}">
                <a16:creationId xmlns:a16="http://schemas.microsoft.com/office/drawing/2014/main" id="{D40D1C1B-BF0E-E237-A214-DA2BB3313D8F}"/>
              </a:ext>
            </a:extLst>
          </p:cNvPr>
          <p:cNvSpPr/>
          <p:nvPr/>
        </p:nvSpPr>
        <p:spPr>
          <a:xfrm>
            <a:off x="3724713" y="3766782"/>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10E8.4/</a:t>
            </a:r>
            <a:r>
              <a:rPr lang="es-ES" sz="1600" err="1">
                <a:solidFill>
                  <a:sysClr val="windowText" lastClr="000000"/>
                </a:solidFill>
                <a:ea typeface="Helvetica Neue Medium"/>
                <a:cs typeface="Helvetica Neue Medium"/>
                <a:sym typeface="Helvetica Neue Medium"/>
              </a:rPr>
              <a:t>iMab</a:t>
            </a:r>
            <a:endParaRPr lang="es-ES" sz="1600">
              <a:solidFill>
                <a:sysClr val="windowText" lastClr="000000"/>
              </a:solidFill>
              <a:ea typeface="Helvetica Neue Medium"/>
              <a:cs typeface="Helvetica Neue Medium"/>
              <a:sym typeface="Helvetica Neue Medium"/>
            </a:endParaRPr>
          </a:p>
          <a:p>
            <a:pPr algn="ctr" defTabSz="412750"/>
            <a:r>
              <a:rPr lang="es-ES" sz="1600">
                <a:solidFill>
                  <a:sysClr val="windowText" lastClr="000000"/>
                </a:solidFill>
                <a:ea typeface="Helvetica Neue Medium"/>
                <a:cs typeface="Helvetica Neue Medium"/>
                <a:sym typeface="Helvetica Neue Medium"/>
              </a:rPr>
              <a:t>A. </a:t>
            </a:r>
            <a:r>
              <a:rPr lang="es-ES" sz="1600" err="1">
                <a:solidFill>
                  <a:sysClr val="windowText" lastClr="000000"/>
                </a:solidFill>
                <a:ea typeface="Helvetica Neue Medium"/>
                <a:cs typeface="Helvetica Neue Medium"/>
                <a:sym typeface="Helvetica Neue Medium"/>
              </a:rPr>
              <a:t>biespecífico</a:t>
            </a:r>
            <a:endParaRPr lang="es-ES" sz="1600">
              <a:solidFill>
                <a:sysClr val="windowText" lastClr="000000"/>
              </a:solidFill>
              <a:ea typeface="Helvetica Neue Medium"/>
              <a:cs typeface="Helvetica Neue Medium"/>
              <a:sym typeface="Helvetica Neue Medium"/>
            </a:endParaRPr>
          </a:p>
          <a:p>
            <a:pPr algn="ctr" defTabSz="412750"/>
            <a:r>
              <a:rPr lang="es-ES" sz="1600">
                <a:solidFill>
                  <a:sysClr val="windowText" lastClr="000000"/>
                </a:solidFill>
                <a:ea typeface="Helvetica Neue Medium"/>
                <a:cs typeface="Helvetica Neue Medium"/>
                <a:sym typeface="Helvetica Neue Medium"/>
              </a:rPr>
              <a:t>??</a:t>
            </a:r>
          </a:p>
          <a:p>
            <a:pPr algn="ctr" defTabSz="412750"/>
            <a:r>
              <a:rPr lang="es-ES" sz="1600">
                <a:solidFill>
                  <a:sysClr val="windowText" lastClr="000000"/>
                </a:solidFill>
                <a:ea typeface="Helvetica Neue Medium"/>
                <a:cs typeface="Helvetica Neue Medium"/>
                <a:sym typeface="Helvetica Neue Medium"/>
              </a:rPr>
              <a:t>Fase 1</a:t>
            </a:r>
          </a:p>
        </p:txBody>
      </p:sp>
    </p:spTree>
    <p:extLst>
      <p:ext uri="{BB962C8B-B14F-4D97-AF65-F5344CB8AC3E}">
        <p14:creationId xmlns:p14="http://schemas.microsoft.com/office/powerpoint/2010/main" val="220514456"/>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16623-FE72-4337-0290-4597D1137CF0}"/>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E746F8D5-A260-1846-5769-AC2E2CB0245A}"/>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sp>
        <p:nvSpPr>
          <p:cNvPr id="2" name="QuadreDeText 9">
            <a:extLst>
              <a:ext uri="{FF2B5EF4-FFF2-40B4-BE49-F238E27FC236}">
                <a16:creationId xmlns:a16="http://schemas.microsoft.com/office/drawing/2014/main" id="{77084130-5992-3F6D-7BBB-8A0836DDC6D1}"/>
              </a:ext>
            </a:extLst>
          </p:cNvPr>
          <p:cNvSpPr txBox="1"/>
          <p:nvPr/>
        </p:nvSpPr>
        <p:spPr>
          <a:xfrm>
            <a:off x="5503383" y="1198258"/>
            <a:ext cx="6391024" cy="603396"/>
          </a:xfrm>
          <a:prstGeom prst="rect">
            <a:avLst/>
          </a:prstGeom>
          <a:solidFill>
            <a:schemeClr val="accent1">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400" b="1"/>
              <a:t>VH-310</a:t>
            </a:r>
          </a:p>
        </p:txBody>
      </p:sp>
      <p:sp>
        <p:nvSpPr>
          <p:cNvPr id="3" name="QuadreDeText 9">
            <a:extLst>
              <a:ext uri="{FF2B5EF4-FFF2-40B4-BE49-F238E27FC236}">
                <a16:creationId xmlns:a16="http://schemas.microsoft.com/office/drawing/2014/main" id="{9C150AF7-2227-31DE-1757-2ACEBDE11B88}"/>
              </a:ext>
            </a:extLst>
          </p:cNvPr>
          <p:cNvSpPr txBox="1"/>
          <p:nvPr/>
        </p:nvSpPr>
        <p:spPr>
          <a:xfrm>
            <a:off x="5503383" y="1901483"/>
            <a:ext cx="6391025" cy="464896"/>
          </a:xfrm>
          <a:prstGeom prst="rect">
            <a:avLst/>
          </a:prstGeom>
          <a:solidFill>
            <a:srgbClr val="E5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marL="342900" indent="-342900">
              <a:spcBef>
                <a:spcPts val="300"/>
              </a:spcBef>
              <a:spcAft>
                <a:spcPts val="300"/>
              </a:spcAft>
              <a:buFontTx/>
              <a:buChar char="-"/>
            </a:pPr>
            <a:r>
              <a:rPr lang="es-ES" sz="2000"/>
              <a:t>INI (profármaco de CAB)</a:t>
            </a:r>
          </a:p>
        </p:txBody>
      </p:sp>
      <p:sp>
        <p:nvSpPr>
          <p:cNvPr id="4" name="QuadreDeText 9">
            <a:extLst>
              <a:ext uri="{FF2B5EF4-FFF2-40B4-BE49-F238E27FC236}">
                <a16:creationId xmlns:a16="http://schemas.microsoft.com/office/drawing/2014/main" id="{4D26FB34-464E-201E-A125-E8E9B6A3B83D}"/>
              </a:ext>
            </a:extLst>
          </p:cNvPr>
          <p:cNvSpPr txBox="1"/>
          <p:nvPr/>
        </p:nvSpPr>
        <p:spPr>
          <a:xfrm>
            <a:off x="5503383" y="2551036"/>
            <a:ext cx="6391025" cy="772673"/>
          </a:xfrm>
          <a:prstGeom prst="rect">
            <a:avLst/>
          </a:prstGeom>
          <a:solidFill>
            <a:schemeClr val="bg1"/>
          </a:solidFill>
          <a:ln w="12700" cap="flat">
            <a:solidFill>
              <a:schemeClr val="accent1">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300"/>
              </a:spcBef>
              <a:spcAft>
                <a:spcPts val="300"/>
              </a:spcAft>
            </a:pPr>
            <a:r>
              <a:rPr lang="es-ES" sz="2000" b="1" u="sng"/>
              <a:t>Datos preclínicos</a:t>
            </a:r>
            <a:r>
              <a:rPr lang="es-ES" sz="2000"/>
              <a:t>: potencial para administración c/6 meses</a:t>
            </a:r>
            <a:endParaRPr lang="es-ES" sz="2000" i="1"/>
          </a:p>
        </p:txBody>
      </p:sp>
      <p:sp>
        <p:nvSpPr>
          <p:cNvPr id="5" name="QuadreDeText 9">
            <a:extLst>
              <a:ext uri="{FF2B5EF4-FFF2-40B4-BE49-F238E27FC236}">
                <a16:creationId xmlns:a16="http://schemas.microsoft.com/office/drawing/2014/main" id="{8505A8FE-15CF-6F68-5A0A-816DFD2C8959}"/>
              </a:ext>
            </a:extLst>
          </p:cNvPr>
          <p:cNvSpPr txBox="1"/>
          <p:nvPr/>
        </p:nvSpPr>
        <p:spPr>
          <a:xfrm>
            <a:off x="5503383" y="5759009"/>
            <a:ext cx="6391024" cy="464896"/>
          </a:xfrm>
          <a:prstGeom prst="rect">
            <a:avLst/>
          </a:prstGeom>
          <a:solidFill>
            <a:srgbClr val="E5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marL="342900" indent="-342900">
              <a:spcBef>
                <a:spcPts val="300"/>
              </a:spcBef>
              <a:spcAft>
                <a:spcPts val="300"/>
              </a:spcAft>
              <a:buFontTx/>
              <a:buChar char="-"/>
            </a:pPr>
            <a:r>
              <a:rPr lang="es-ES" sz="2000" b="1">
                <a:solidFill>
                  <a:schemeClr val="accent1">
                    <a:lumMod val="75000"/>
                  </a:schemeClr>
                </a:solidFill>
              </a:rPr>
              <a:t>¿EC Fase 1?</a:t>
            </a:r>
          </a:p>
        </p:txBody>
      </p:sp>
      <p:sp>
        <p:nvSpPr>
          <p:cNvPr id="6" name="CuadroTexto 5">
            <a:extLst>
              <a:ext uri="{FF2B5EF4-FFF2-40B4-BE49-F238E27FC236}">
                <a16:creationId xmlns:a16="http://schemas.microsoft.com/office/drawing/2014/main" id="{F1A308E3-9924-D983-81FE-5713199AD9EC}"/>
              </a:ext>
            </a:extLst>
          </p:cNvPr>
          <p:cNvSpPr txBox="1"/>
          <p:nvPr/>
        </p:nvSpPr>
        <p:spPr>
          <a:xfrm>
            <a:off x="3684415" y="6449521"/>
            <a:ext cx="8209991" cy="1744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1219169"/>
            <a:r>
              <a:rPr lang="nb-NO" sz="800">
                <a:solidFill>
                  <a:schemeClr val="bg1">
                    <a:lumMod val="50000"/>
                  </a:schemeClr>
                </a:solidFill>
                <a:latin typeface="+mn-lt"/>
                <a:ea typeface="+mn-ea"/>
                <a:cs typeface="+mn-cs"/>
                <a:sym typeface="Helvetica Neue"/>
              </a:rPr>
              <a:t>Baker M et al</a:t>
            </a:r>
            <a:r>
              <a:rPr lang="nb-NO" sz="800">
                <a:solidFill>
                  <a:schemeClr val="bg1">
                    <a:lumMod val="50000"/>
                  </a:schemeClr>
                </a:solidFill>
                <a:sym typeface="Helvetica Neue"/>
              </a:rPr>
              <a:t>, </a:t>
            </a:r>
            <a:r>
              <a:rPr lang="nb-NO" sz="800">
                <a:solidFill>
                  <a:schemeClr val="bg1">
                    <a:lumMod val="50000"/>
                  </a:schemeClr>
                </a:solidFill>
                <a:latin typeface="+mn-lt"/>
                <a:ea typeface="+mn-ea"/>
                <a:cs typeface="+mn-cs"/>
                <a:sym typeface="Helvetica Neue"/>
              </a:rPr>
              <a:t>AIDS 2024, Poster WEPEA028.</a:t>
            </a:r>
          </a:p>
        </p:txBody>
      </p:sp>
      <p:sp>
        <p:nvSpPr>
          <p:cNvPr id="7" name="Rectángulo 6">
            <a:extLst>
              <a:ext uri="{FF2B5EF4-FFF2-40B4-BE49-F238E27FC236}">
                <a16:creationId xmlns:a16="http://schemas.microsoft.com/office/drawing/2014/main" id="{17986DA7-DA51-C441-4EAE-D0EC1827C347}"/>
              </a:ext>
            </a:extLst>
          </p:cNvPr>
          <p:cNvSpPr/>
          <p:nvPr/>
        </p:nvSpPr>
        <p:spPr>
          <a:xfrm>
            <a:off x="297598" y="1495406"/>
            <a:ext cx="4916341" cy="512961"/>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spcBef>
                <a:spcPts val="600"/>
              </a:spcBef>
              <a:spcAft>
                <a:spcPts val="600"/>
              </a:spcAft>
            </a:pPr>
            <a:r>
              <a:rPr lang="es-ES" sz="2000" b="1">
                <a:solidFill>
                  <a:schemeClr val="tx1"/>
                </a:solidFill>
                <a:ea typeface="Helvetica Neue Medium"/>
                <a:cs typeface="Helvetica Neue Medium"/>
                <a:sym typeface="Helvetica Neue Medium"/>
              </a:rPr>
              <a:t>Inyectable LA</a:t>
            </a:r>
          </a:p>
        </p:txBody>
      </p:sp>
      <p:sp>
        <p:nvSpPr>
          <p:cNvPr id="8" name="Rectángulo: esquinas redondeadas 7">
            <a:extLst>
              <a:ext uri="{FF2B5EF4-FFF2-40B4-BE49-F238E27FC236}">
                <a16:creationId xmlns:a16="http://schemas.microsoft.com/office/drawing/2014/main" id="{38F75810-A3E1-48EC-A93B-078D4052AAA9}"/>
              </a:ext>
            </a:extLst>
          </p:cNvPr>
          <p:cNvSpPr/>
          <p:nvPr/>
        </p:nvSpPr>
        <p:spPr>
          <a:xfrm>
            <a:off x="297595" y="2438360"/>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CAB+RPV ULA</a:t>
            </a:r>
          </a:p>
          <a:p>
            <a:pPr algn="ctr" defTabSz="412750"/>
            <a:r>
              <a:rPr lang="es-ES" sz="1600">
                <a:solidFill>
                  <a:sysClr val="windowText" lastClr="000000"/>
                </a:solidFill>
                <a:ea typeface="Helvetica Neue Medium"/>
                <a:cs typeface="Helvetica Neue Medium"/>
                <a:sym typeface="Helvetica Neue Medium"/>
              </a:rPr>
              <a:t>(INI/ITINAN)</a:t>
            </a:r>
          </a:p>
          <a:p>
            <a:pPr algn="ctr" defTabSz="412750"/>
            <a:r>
              <a:rPr lang="es-ES" sz="1600">
                <a:solidFill>
                  <a:sysClr val="windowText" lastClr="000000"/>
                </a:solidFill>
                <a:ea typeface="Helvetica Neue Medium"/>
                <a:cs typeface="Helvetica Neue Medium"/>
                <a:sym typeface="Helvetica Neue Medium"/>
              </a:rPr>
              <a:t>c/4m</a:t>
            </a:r>
          </a:p>
          <a:p>
            <a:pPr algn="ctr" defTabSz="412750"/>
            <a:r>
              <a:rPr lang="es-ES" sz="1600">
                <a:solidFill>
                  <a:sysClr val="windowText" lastClr="000000"/>
                </a:solidFill>
                <a:ea typeface="Helvetica Neue Medium"/>
                <a:cs typeface="Helvetica Neue Medium"/>
                <a:sym typeface="Helvetica Neue Medium"/>
              </a:rPr>
              <a:t>Fase 3</a:t>
            </a:r>
          </a:p>
        </p:txBody>
      </p:sp>
      <p:sp>
        <p:nvSpPr>
          <p:cNvPr id="18" name="Rectángulo: esquinas redondeadas 17">
            <a:extLst>
              <a:ext uri="{FF2B5EF4-FFF2-40B4-BE49-F238E27FC236}">
                <a16:creationId xmlns:a16="http://schemas.microsoft.com/office/drawing/2014/main" id="{72C56C09-CBAD-5F07-EBF4-8550836D0883}"/>
              </a:ext>
            </a:extLst>
          </p:cNvPr>
          <p:cNvSpPr/>
          <p:nvPr/>
        </p:nvSpPr>
        <p:spPr>
          <a:xfrm>
            <a:off x="2011152" y="2450160"/>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LEN+TAB/ZAB</a:t>
            </a:r>
          </a:p>
          <a:p>
            <a:pPr algn="ctr" defTabSz="412750"/>
            <a:r>
              <a:rPr lang="es-ES" sz="1600">
                <a:solidFill>
                  <a:sysClr val="windowText" lastClr="000000"/>
                </a:solidFill>
                <a:ea typeface="Helvetica Neue Medium"/>
                <a:cs typeface="Helvetica Neue Medium"/>
                <a:sym typeface="Helvetica Neue Medium"/>
              </a:rPr>
              <a:t>(</a:t>
            </a:r>
            <a:r>
              <a:rPr lang="es-ES" sz="1600" err="1">
                <a:solidFill>
                  <a:sysClr val="windowText" lastClr="000000"/>
                </a:solidFill>
                <a:ea typeface="Helvetica Neue Medium"/>
                <a:cs typeface="Helvetica Neue Medium"/>
                <a:sym typeface="Helvetica Neue Medium"/>
              </a:rPr>
              <a:t>IC+bNAbs</a:t>
            </a:r>
            <a:r>
              <a:rPr lang="es-ES" sz="1600">
                <a:solidFill>
                  <a:sysClr val="windowText" lastClr="000000"/>
                </a:solidFill>
                <a:ea typeface="Helvetica Neue Medium"/>
                <a:cs typeface="Helvetica Neue Medium"/>
                <a:sym typeface="Helvetica Neue Medium"/>
              </a:rPr>
              <a:t>)</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2</a:t>
            </a:r>
          </a:p>
        </p:txBody>
      </p:sp>
      <p:sp>
        <p:nvSpPr>
          <p:cNvPr id="19" name="Rectángulo: esquinas redondeadas 18">
            <a:extLst>
              <a:ext uri="{FF2B5EF4-FFF2-40B4-BE49-F238E27FC236}">
                <a16:creationId xmlns:a16="http://schemas.microsoft.com/office/drawing/2014/main" id="{15ABC403-6D96-9B17-CBBD-B0897BD836BD}"/>
              </a:ext>
            </a:extLst>
          </p:cNvPr>
          <p:cNvSpPr/>
          <p:nvPr/>
        </p:nvSpPr>
        <p:spPr>
          <a:xfrm>
            <a:off x="297592" y="5089913"/>
            <a:ext cx="1489229"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err="1">
                <a:solidFill>
                  <a:sysClr val="windowText" lastClr="000000"/>
                </a:solidFill>
                <a:ea typeface="Helvetica Neue Medium"/>
                <a:cs typeface="Helvetica Neue Medium"/>
                <a:sym typeface="Helvetica Neue Medium"/>
              </a:rPr>
              <a:t>Lotivibart</a:t>
            </a:r>
            <a:endParaRPr lang="es-ES" sz="1600">
              <a:solidFill>
                <a:sysClr val="windowText" lastClr="000000"/>
              </a:solidFill>
              <a:ea typeface="Helvetica Neue Medium"/>
              <a:cs typeface="Helvetica Neue Medium"/>
              <a:sym typeface="Helvetica Neue Medium"/>
            </a:endParaRPr>
          </a:p>
          <a:p>
            <a:pPr algn="ctr" defTabSz="412750"/>
            <a:r>
              <a:rPr lang="es-ES" sz="1600">
                <a:solidFill>
                  <a:sysClr val="windowText" lastClr="000000"/>
                </a:solidFill>
                <a:ea typeface="Helvetica Neue Medium"/>
                <a:cs typeface="Helvetica Neue Medium"/>
                <a:sym typeface="Helvetica Neue Medium"/>
              </a:rPr>
              <a:t>(</a:t>
            </a:r>
            <a:r>
              <a:rPr lang="es-ES" sz="1600" err="1">
                <a:solidFill>
                  <a:sysClr val="windowText" lastClr="000000"/>
                </a:solidFill>
                <a:ea typeface="Helvetica Neue Medium"/>
                <a:cs typeface="Helvetica Neue Medium"/>
                <a:sym typeface="Helvetica Neue Medium"/>
              </a:rPr>
              <a:t>bNAb</a:t>
            </a:r>
            <a:r>
              <a:rPr lang="es-ES" sz="1600">
                <a:solidFill>
                  <a:sysClr val="windowText" lastClr="000000"/>
                </a:solidFill>
                <a:ea typeface="Helvetica Neue Medium"/>
                <a:cs typeface="Helvetica Neue Medium"/>
                <a:sym typeface="Helvetica Neue Medium"/>
              </a:rPr>
              <a:t>)</a:t>
            </a:r>
          </a:p>
          <a:p>
            <a:pPr algn="ctr" defTabSz="412750"/>
            <a:r>
              <a:rPr lang="es-ES" sz="1600">
                <a:solidFill>
                  <a:sysClr val="windowText" lastClr="000000"/>
                </a:solidFill>
                <a:ea typeface="Helvetica Neue Medium"/>
                <a:cs typeface="Helvetica Neue Medium"/>
                <a:sym typeface="Helvetica Neue Medium"/>
              </a:rPr>
              <a:t>c/4-6m</a:t>
            </a:r>
          </a:p>
          <a:p>
            <a:pPr algn="ctr" defTabSz="412750"/>
            <a:r>
              <a:rPr lang="es-ES" sz="1600">
                <a:solidFill>
                  <a:sysClr val="windowText" lastClr="000000"/>
                </a:solidFill>
                <a:ea typeface="Helvetica Neue Medium"/>
                <a:cs typeface="Helvetica Neue Medium"/>
                <a:sym typeface="Helvetica Neue Medium"/>
              </a:rPr>
              <a:t>Fase 2</a:t>
            </a:r>
          </a:p>
        </p:txBody>
      </p:sp>
      <p:sp>
        <p:nvSpPr>
          <p:cNvPr id="20" name="Rectángulo: esquinas redondeadas 19">
            <a:extLst>
              <a:ext uri="{FF2B5EF4-FFF2-40B4-BE49-F238E27FC236}">
                <a16:creationId xmlns:a16="http://schemas.microsoft.com/office/drawing/2014/main" id="{ECCC9113-6CBE-C63D-4253-00DA26C7A523}"/>
              </a:ext>
            </a:extLst>
          </p:cNvPr>
          <p:cNvSpPr/>
          <p:nvPr/>
        </p:nvSpPr>
        <p:spPr>
          <a:xfrm>
            <a:off x="2011152" y="5089913"/>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VH-184</a:t>
            </a:r>
          </a:p>
          <a:p>
            <a:pPr algn="ctr" defTabSz="412750"/>
            <a:r>
              <a:rPr lang="es-ES" sz="1600">
                <a:solidFill>
                  <a:sysClr val="windowText" lastClr="000000"/>
                </a:solidFill>
                <a:ea typeface="Helvetica Neue Medium"/>
                <a:cs typeface="Helvetica Neue Medium"/>
                <a:sym typeface="Helvetica Neue Medium"/>
              </a:rPr>
              <a:t>(INI)</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1-2</a:t>
            </a:r>
          </a:p>
        </p:txBody>
      </p:sp>
      <p:sp>
        <p:nvSpPr>
          <p:cNvPr id="21" name="Rectángulo: esquinas redondeadas 20">
            <a:extLst>
              <a:ext uri="{FF2B5EF4-FFF2-40B4-BE49-F238E27FC236}">
                <a16:creationId xmlns:a16="http://schemas.microsoft.com/office/drawing/2014/main" id="{67F19B42-9909-CAD2-5A10-FBA5056E53DF}"/>
              </a:ext>
            </a:extLst>
          </p:cNvPr>
          <p:cNvSpPr/>
          <p:nvPr/>
        </p:nvSpPr>
        <p:spPr>
          <a:xfrm>
            <a:off x="2011152" y="3764136"/>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VH-499</a:t>
            </a:r>
          </a:p>
          <a:p>
            <a:pPr algn="ctr" defTabSz="412750"/>
            <a:r>
              <a:rPr lang="es-ES" sz="1600">
                <a:solidFill>
                  <a:sysClr val="windowText" lastClr="000000"/>
                </a:solidFill>
                <a:ea typeface="Helvetica Neue Medium"/>
                <a:cs typeface="Helvetica Neue Medium"/>
                <a:sym typeface="Helvetica Neue Medium"/>
              </a:rPr>
              <a:t>(IC)</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1-2</a:t>
            </a:r>
          </a:p>
        </p:txBody>
      </p:sp>
      <p:sp>
        <p:nvSpPr>
          <p:cNvPr id="22" name="Rectángulo: esquinas redondeadas 21">
            <a:extLst>
              <a:ext uri="{FF2B5EF4-FFF2-40B4-BE49-F238E27FC236}">
                <a16:creationId xmlns:a16="http://schemas.microsoft.com/office/drawing/2014/main" id="{7334BB5B-66B7-61CF-E118-FD94AACDECF2}"/>
              </a:ext>
            </a:extLst>
          </p:cNvPr>
          <p:cNvSpPr/>
          <p:nvPr/>
        </p:nvSpPr>
        <p:spPr>
          <a:xfrm>
            <a:off x="297598" y="3766782"/>
            <a:ext cx="1489227"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GS-3242</a:t>
            </a:r>
          </a:p>
          <a:p>
            <a:pPr algn="ctr" defTabSz="412750"/>
            <a:r>
              <a:rPr lang="es-ES" sz="1600">
                <a:solidFill>
                  <a:sysClr val="windowText" lastClr="000000"/>
                </a:solidFill>
                <a:ea typeface="Helvetica Neue Medium"/>
                <a:cs typeface="Helvetica Neue Medium"/>
                <a:sym typeface="Helvetica Neue Medium"/>
              </a:rPr>
              <a:t>(INI)</a:t>
            </a:r>
          </a:p>
          <a:p>
            <a:pPr algn="ctr" defTabSz="412750"/>
            <a:r>
              <a:rPr lang="es-ES" sz="1600">
                <a:solidFill>
                  <a:sysClr val="windowText" lastClr="000000"/>
                </a:solidFill>
                <a:ea typeface="Helvetica Neue Medium"/>
                <a:cs typeface="Helvetica Neue Medium"/>
                <a:sym typeface="Helvetica Neue Medium"/>
              </a:rPr>
              <a:t>c/4-6m</a:t>
            </a:r>
          </a:p>
          <a:p>
            <a:pPr algn="ctr" defTabSz="412750"/>
            <a:r>
              <a:rPr lang="es-ES" sz="1600">
                <a:solidFill>
                  <a:sysClr val="windowText" lastClr="000000"/>
                </a:solidFill>
                <a:ea typeface="Helvetica Neue Medium"/>
                <a:cs typeface="Helvetica Neue Medium"/>
                <a:sym typeface="Helvetica Neue Medium"/>
              </a:rPr>
              <a:t>Fase 1</a:t>
            </a:r>
          </a:p>
        </p:txBody>
      </p:sp>
      <p:sp>
        <p:nvSpPr>
          <p:cNvPr id="23" name="Rectángulo: esquinas redondeadas 22">
            <a:extLst>
              <a:ext uri="{FF2B5EF4-FFF2-40B4-BE49-F238E27FC236}">
                <a16:creationId xmlns:a16="http://schemas.microsoft.com/office/drawing/2014/main" id="{36E5A38B-EA1A-97EA-6023-C474D3F0CEB7}"/>
              </a:ext>
            </a:extLst>
          </p:cNvPr>
          <p:cNvSpPr/>
          <p:nvPr/>
        </p:nvSpPr>
        <p:spPr>
          <a:xfrm>
            <a:off x="3724713" y="2450160"/>
            <a:ext cx="1489226" cy="1146413"/>
          </a:xfrm>
          <a:prstGeom prst="roundRect">
            <a:avLst/>
          </a:prstGeom>
          <a:solidFill>
            <a:schemeClr val="bg1">
              <a:lumMod val="95000"/>
            </a:schemeClr>
          </a:solidFill>
          <a:ln w="38100" cap="flat">
            <a:solidFill>
              <a:schemeClr val="accent1">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VH-310</a:t>
            </a:r>
          </a:p>
          <a:p>
            <a:pPr algn="ctr" defTabSz="412750"/>
            <a:r>
              <a:rPr lang="es-ES" sz="1600">
                <a:solidFill>
                  <a:sysClr val="windowText" lastClr="000000"/>
                </a:solidFill>
                <a:ea typeface="Helvetica Neue Medium"/>
                <a:cs typeface="Helvetica Neue Medium"/>
                <a:sym typeface="Helvetica Neue Medium"/>
              </a:rPr>
              <a:t>(INI)</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1</a:t>
            </a:r>
          </a:p>
        </p:txBody>
      </p:sp>
      <p:sp>
        <p:nvSpPr>
          <p:cNvPr id="9" name="Rectángulo: esquinas redondeadas 8">
            <a:extLst>
              <a:ext uri="{FF2B5EF4-FFF2-40B4-BE49-F238E27FC236}">
                <a16:creationId xmlns:a16="http://schemas.microsoft.com/office/drawing/2014/main" id="{E91D862F-BDD7-6CB1-B287-42591CE846A5}"/>
              </a:ext>
            </a:extLst>
          </p:cNvPr>
          <p:cNvSpPr/>
          <p:nvPr/>
        </p:nvSpPr>
        <p:spPr>
          <a:xfrm>
            <a:off x="3724713" y="3766782"/>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10E8.4/</a:t>
            </a:r>
            <a:r>
              <a:rPr lang="es-ES" sz="1600" err="1">
                <a:solidFill>
                  <a:sysClr val="windowText" lastClr="000000"/>
                </a:solidFill>
                <a:ea typeface="Helvetica Neue Medium"/>
                <a:cs typeface="Helvetica Neue Medium"/>
                <a:sym typeface="Helvetica Neue Medium"/>
              </a:rPr>
              <a:t>iMab</a:t>
            </a:r>
            <a:endParaRPr lang="es-ES" sz="1600">
              <a:solidFill>
                <a:sysClr val="windowText" lastClr="000000"/>
              </a:solidFill>
              <a:ea typeface="Helvetica Neue Medium"/>
              <a:cs typeface="Helvetica Neue Medium"/>
              <a:sym typeface="Helvetica Neue Medium"/>
            </a:endParaRPr>
          </a:p>
          <a:p>
            <a:pPr algn="ctr" defTabSz="412750"/>
            <a:r>
              <a:rPr lang="es-ES" sz="1600">
                <a:solidFill>
                  <a:sysClr val="windowText" lastClr="000000"/>
                </a:solidFill>
                <a:ea typeface="Helvetica Neue Medium"/>
                <a:cs typeface="Helvetica Neue Medium"/>
                <a:sym typeface="Helvetica Neue Medium"/>
              </a:rPr>
              <a:t>A. </a:t>
            </a:r>
            <a:r>
              <a:rPr lang="es-ES" sz="1600" err="1">
                <a:solidFill>
                  <a:sysClr val="windowText" lastClr="000000"/>
                </a:solidFill>
                <a:ea typeface="Helvetica Neue Medium"/>
                <a:cs typeface="Helvetica Neue Medium"/>
                <a:sym typeface="Helvetica Neue Medium"/>
              </a:rPr>
              <a:t>biespecífico</a:t>
            </a:r>
            <a:endParaRPr lang="es-ES" sz="1600">
              <a:solidFill>
                <a:sysClr val="windowText" lastClr="000000"/>
              </a:solidFill>
              <a:ea typeface="Helvetica Neue Medium"/>
              <a:cs typeface="Helvetica Neue Medium"/>
              <a:sym typeface="Helvetica Neue Medium"/>
            </a:endParaRPr>
          </a:p>
          <a:p>
            <a:pPr algn="ctr" defTabSz="412750"/>
            <a:r>
              <a:rPr lang="es-ES" sz="1600">
                <a:solidFill>
                  <a:sysClr val="windowText" lastClr="000000"/>
                </a:solidFill>
                <a:ea typeface="Helvetica Neue Medium"/>
                <a:cs typeface="Helvetica Neue Medium"/>
                <a:sym typeface="Helvetica Neue Medium"/>
              </a:rPr>
              <a:t>??</a:t>
            </a:r>
          </a:p>
          <a:p>
            <a:pPr algn="ctr" defTabSz="412750"/>
            <a:r>
              <a:rPr lang="es-ES" sz="1600">
                <a:solidFill>
                  <a:sysClr val="windowText" lastClr="000000"/>
                </a:solidFill>
                <a:ea typeface="Helvetica Neue Medium"/>
                <a:cs typeface="Helvetica Neue Medium"/>
                <a:sym typeface="Helvetica Neue Medium"/>
              </a:rPr>
              <a:t>Fase 1</a:t>
            </a:r>
          </a:p>
        </p:txBody>
      </p:sp>
    </p:spTree>
    <p:extLst>
      <p:ext uri="{BB962C8B-B14F-4D97-AF65-F5344CB8AC3E}">
        <p14:creationId xmlns:p14="http://schemas.microsoft.com/office/powerpoint/2010/main" val="3111024070"/>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D25DD-26F5-96C2-F89B-19E5B681241A}"/>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B1E756AC-ED86-A851-F5D4-C3D620C6BCBE}"/>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sp>
        <p:nvSpPr>
          <p:cNvPr id="2" name="QuadreDeText 9">
            <a:extLst>
              <a:ext uri="{FF2B5EF4-FFF2-40B4-BE49-F238E27FC236}">
                <a16:creationId xmlns:a16="http://schemas.microsoft.com/office/drawing/2014/main" id="{094723BE-DD82-90FA-B134-EA2A00BA1982}"/>
              </a:ext>
            </a:extLst>
          </p:cNvPr>
          <p:cNvSpPr txBox="1"/>
          <p:nvPr/>
        </p:nvSpPr>
        <p:spPr>
          <a:xfrm>
            <a:off x="5503383" y="1198258"/>
            <a:ext cx="6391024" cy="603396"/>
          </a:xfrm>
          <a:prstGeom prst="rect">
            <a:avLst/>
          </a:prstGeom>
          <a:solidFill>
            <a:schemeClr val="accent1">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400" b="1"/>
              <a:t>10E8.4/</a:t>
            </a:r>
            <a:r>
              <a:rPr lang="es-ES" sz="2400" b="1" err="1"/>
              <a:t>iMab</a:t>
            </a:r>
            <a:endParaRPr lang="es-ES" sz="2400" b="1"/>
          </a:p>
        </p:txBody>
      </p:sp>
      <p:sp>
        <p:nvSpPr>
          <p:cNvPr id="3" name="QuadreDeText 9">
            <a:extLst>
              <a:ext uri="{FF2B5EF4-FFF2-40B4-BE49-F238E27FC236}">
                <a16:creationId xmlns:a16="http://schemas.microsoft.com/office/drawing/2014/main" id="{999DA4A7-409A-BF49-6F71-CDD581A95CAC}"/>
              </a:ext>
            </a:extLst>
          </p:cNvPr>
          <p:cNvSpPr txBox="1"/>
          <p:nvPr/>
        </p:nvSpPr>
        <p:spPr>
          <a:xfrm>
            <a:off x="5496111" y="1944955"/>
            <a:ext cx="6391025" cy="772673"/>
          </a:xfrm>
          <a:prstGeom prst="rect">
            <a:avLst/>
          </a:prstGeom>
          <a:solidFill>
            <a:srgbClr val="E5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marL="342900" indent="-342900">
              <a:spcBef>
                <a:spcPts val="300"/>
              </a:spcBef>
              <a:spcAft>
                <a:spcPts val="300"/>
              </a:spcAft>
              <a:buFontTx/>
              <a:buChar char="-"/>
            </a:pPr>
            <a:r>
              <a:rPr lang="es-ES" sz="2000"/>
              <a:t>Anticuerpo </a:t>
            </a:r>
            <a:r>
              <a:rPr lang="es-ES" sz="2000" err="1"/>
              <a:t>biespecífico</a:t>
            </a:r>
            <a:r>
              <a:rPr lang="es-ES" sz="2000"/>
              <a:t> (región MPER de gp41 y receptor CD4)</a:t>
            </a:r>
          </a:p>
        </p:txBody>
      </p:sp>
      <p:sp>
        <p:nvSpPr>
          <p:cNvPr id="4" name="QuadreDeText 9">
            <a:extLst>
              <a:ext uri="{FF2B5EF4-FFF2-40B4-BE49-F238E27FC236}">
                <a16:creationId xmlns:a16="http://schemas.microsoft.com/office/drawing/2014/main" id="{04FC4A62-0EB9-3DD3-0ADE-A47E272AD233}"/>
              </a:ext>
            </a:extLst>
          </p:cNvPr>
          <p:cNvSpPr txBox="1"/>
          <p:nvPr/>
        </p:nvSpPr>
        <p:spPr>
          <a:xfrm>
            <a:off x="5496111" y="2860929"/>
            <a:ext cx="6391025" cy="1080449"/>
          </a:xfrm>
          <a:prstGeom prst="rect">
            <a:avLst/>
          </a:prstGeom>
          <a:solidFill>
            <a:schemeClr val="bg1"/>
          </a:solidFill>
          <a:ln w="12700" cap="flat">
            <a:solidFill>
              <a:schemeClr val="accent1">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300"/>
              </a:spcBef>
              <a:spcAft>
                <a:spcPts val="300"/>
              </a:spcAft>
            </a:pPr>
            <a:r>
              <a:rPr lang="es-ES" sz="2000" b="1" u="sng" dirty="0"/>
              <a:t>EC Fase 1</a:t>
            </a:r>
            <a:r>
              <a:rPr lang="es-ES" sz="2000" dirty="0"/>
              <a:t>: 10E8.4/</a:t>
            </a:r>
            <a:r>
              <a:rPr lang="es-ES" sz="2000" dirty="0" err="1"/>
              <a:t>iMab</a:t>
            </a:r>
            <a:r>
              <a:rPr lang="es-ES" sz="2000" dirty="0"/>
              <a:t> (600mg </a:t>
            </a:r>
            <a:r>
              <a:rPr lang="es-ES" sz="2000" dirty="0" err="1"/>
              <a:t>iv</a:t>
            </a:r>
            <a:r>
              <a:rPr lang="es-ES" sz="2000" dirty="0"/>
              <a:t>/600mg </a:t>
            </a:r>
            <a:r>
              <a:rPr lang="es-ES" sz="2000" dirty="0" err="1"/>
              <a:t>im</a:t>
            </a:r>
            <a:r>
              <a:rPr lang="es-ES" sz="2000" dirty="0"/>
              <a:t>/1800 mg </a:t>
            </a:r>
            <a:r>
              <a:rPr lang="es-ES" sz="2000" dirty="0" err="1"/>
              <a:t>iv</a:t>
            </a:r>
            <a:r>
              <a:rPr lang="es-ES" sz="2000" dirty="0"/>
              <a:t>) dosis vs. 10E8.4/</a:t>
            </a:r>
            <a:r>
              <a:rPr lang="es-ES" sz="2000" dirty="0" err="1"/>
              <a:t>iMab</a:t>
            </a:r>
            <a:r>
              <a:rPr lang="es-ES" sz="2000" dirty="0"/>
              <a:t> 1800 mg </a:t>
            </a:r>
            <a:r>
              <a:rPr lang="es-ES" sz="2000" dirty="0" err="1"/>
              <a:t>iv</a:t>
            </a:r>
            <a:r>
              <a:rPr lang="es-ES" sz="2000" dirty="0"/>
              <a:t> + VRC07-523LS vs SOT (n=20)</a:t>
            </a:r>
            <a:endParaRPr lang="es-ES" sz="2000" i="1" dirty="0"/>
          </a:p>
        </p:txBody>
      </p:sp>
      <p:sp>
        <p:nvSpPr>
          <p:cNvPr id="6" name="CuadroTexto 5">
            <a:extLst>
              <a:ext uri="{FF2B5EF4-FFF2-40B4-BE49-F238E27FC236}">
                <a16:creationId xmlns:a16="http://schemas.microsoft.com/office/drawing/2014/main" id="{711B3025-B1D1-DCE8-7BF8-A1A5D1B52AA6}"/>
              </a:ext>
            </a:extLst>
          </p:cNvPr>
          <p:cNvSpPr txBox="1"/>
          <p:nvPr/>
        </p:nvSpPr>
        <p:spPr>
          <a:xfrm>
            <a:off x="3684415" y="6449521"/>
            <a:ext cx="8209991" cy="1744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1219169"/>
            <a:r>
              <a:rPr lang="nb-NO" sz="800">
                <a:solidFill>
                  <a:schemeClr val="bg1">
                    <a:lumMod val="50000"/>
                  </a:schemeClr>
                </a:solidFill>
                <a:latin typeface="+mn-lt"/>
                <a:ea typeface="+mn-ea"/>
                <a:cs typeface="+mn-cs"/>
                <a:sym typeface="Helvetica Neue"/>
              </a:rPr>
              <a:t>Croweell TA et al, CROI 2026, Oral presentation 179.</a:t>
            </a:r>
          </a:p>
        </p:txBody>
      </p:sp>
      <p:sp>
        <p:nvSpPr>
          <p:cNvPr id="7" name="Rectángulo 6">
            <a:extLst>
              <a:ext uri="{FF2B5EF4-FFF2-40B4-BE49-F238E27FC236}">
                <a16:creationId xmlns:a16="http://schemas.microsoft.com/office/drawing/2014/main" id="{24078BC4-477A-E97C-9BB8-639BDB1B5DED}"/>
              </a:ext>
            </a:extLst>
          </p:cNvPr>
          <p:cNvSpPr/>
          <p:nvPr/>
        </p:nvSpPr>
        <p:spPr>
          <a:xfrm>
            <a:off x="297598" y="1495406"/>
            <a:ext cx="4916341" cy="512961"/>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spcBef>
                <a:spcPts val="600"/>
              </a:spcBef>
              <a:spcAft>
                <a:spcPts val="600"/>
              </a:spcAft>
            </a:pPr>
            <a:r>
              <a:rPr lang="es-ES" sz="2000" b="1">
                <a:solidFill>
                  <a:schemeClr val="tx1"/>
                </a:solidFill>
                <a:ea typeface="Helvetica Neue Medium"/>
                <a:cs typeface="Helvetica Neue Medium"/>
                <a:sym typeface="Helvetica Neue Medium"/>
              </a:rPr>
              <a:t>Inyectable LA</a:t>
            </a:r>
          </a:p>
        </p:txBody>
      </p:sp>
      <p:sp>
        <p:nvSpPr>
          <p:cNvPr id="8" name="Rectángulo: esquinas redondeadas 7">
            <a:extLst>
              <a:ext uri="{FF2B5EF4-FFF2-40B4-BE49-F238E27FC236}">
                <a16:creationId xmlns:a16="http://schemas.microsoft.com/office/drawing/2014/main" id="{2CB034EE-1778-0A47-605D-708857A19DF4}"/>
              </a:ext>
            </a:extLst>
          </p:cNvPr>
          <p:cNvSpPr/>
          <p:nvPr/>
        </p:nvSpPr>
        <p:spPr>
          <a:xfrm>
            <a:off x="297595" y="2438360"/>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CAB+RPV ULA</a:t>
            </a:r>
          </a:p>
          <a:p>
            <a:pPr algn="ctr" defTabSz="412750"/>
            <a:r>
              <a:rPr lang="es-ES" sz="1600">
                <a:solidFill>
                  <a:sysClr val="windowText" lastClr="000000"/>
                </a:solidFill>
                <a:ea typeface="Helvetica Neue Medium"/>
                <a:cs typeface="Helvetica Neue Medium"/>
                <a:sym typeface="Helvetica Neue Medium"/>
              </a:rPr>
              <a:t>(INI/ITINAN)</a:t>
            </a:r>
          </a:p>
          <a:p>
            <a:pPr algn="ctr" defTabSz="412750"/>
            <a:r>
              <a:rPr lang="es-ES" sz="1600">
                <a:solidFill>
                  <a:sysClr val="windowText" lastClr="000000"/>
                </a:solidFill>
                <a:ea typeface="Helvetica Neue Medium"/>
                <a:cs typeface="Helvetica Neue Medium"/>
                <a:sym typeface="Helvetica Neue Medium"/>
              </a:rPr>
              <a:t>c/4m</a:t>
            </a:r>
          </a:p>
          <a:p>
            <a:pPr algn="ctr" defTabSz="412750"/>
            <a:r>
              <a:rPr lang="es-ES" sz="1600">
                <a:solidFill>
                  <a:sysClr val="windowText" lastClr="000000"/>
                </a:solidFill>
                <a:ea typeface="Helvetica Neue Medium"/>
                <a:cs typeface="Helvetica Neue Medium"/>
                <a:sym typeface="Helvetica Neue Medium"/>
              </a:rPr>
              <a:t>Fase 3</a:t>
            </a:r>
          </a:p>
        </p:txBody>
      </p:sp>
      <p:sp>
        <p:nvSpPr>
          <p:cNvPr id="18" name="Rectángulo: esquinas redondeadas 17">
            <a:extLst>
              <a:ext uri="{FF2B5EF4-FFF2-40B4-BE49-F238E27FC236}">
                <a16:creationId xmlns:a16="http://schemas.microsoft.com/office/drawing/2014/main" id="{570F52F6-9CD4-632B-197F-2160DB512862}"/>
              </a:ext>
            </a:extLst>
          </p:cNvPr>
          <p:cNvSpPr/>
          <p:nvPr/>
        </p:nvSpPr>
        <p:spPr>
          <a:xfrm>
            <a:off x="2011152" y="2450160"/>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LEN+TAB/ZAB</a:t>
            </a:r>
          </a:p>
          <a:p>
            <a:pPr algn="ctr" defTabSz="412750"/>
            <a:r>
              <a:rPr lang="es-ES" sz="1600">
                <a:solidFill>
                  <a:sysClr val="windowText" lastClr="000000"/>
                </a:solidFill>
                <a:ea typeface="Helvetica Neue Medium"/>
                <a:cs typeface="Helvetica Neue Medium"/>
                <a:sym typeface="Helvetica Neue Medium"/>
              </a:rPr>
              <a:t>(</a:t>
            </a:r>
            <a:r>
              <a:rPr lang="es-ES" sz="1600" err="1">
                <a:solidFill>
                  <a:sysClr val="windowText" lastClr="000000"/>
                </a:solidFill>
                <a:ea typeface="Helvetica Neue Medium"/>
                <a:cs typeface="Helvetica Neue Medium"/>
                <a:sym typeface="Helvetica Neue Medium"/>
              </a:rPr>
              <a:t>IC+bNAbs</a:t>
            </a:r>
            <a:r>
              <a:rPr lang="es-ES" sz="1600">
                <a:solidFill>
                  <a:sysClr val="windowText" lastClr="000000"/>
                </a:solidFill>
                <a:ea typeface="Helvetica Neue Medium"/>
                <a:cs typeface="Helvetica Neue Medium"/>
                <a:sym typeface="Helvetica Neue Medium"/>
              </a:rPr>
              <a:t>)</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2</a:t>
            </a:r>
          </a:p>
        </p:txBody>
      </p:sp>
      <p:sp>
        <p:nvSpPr>
          <p:cNvPr id="19" name="Rectángulo: esquinas redondeadas 18">
            <a:extLst>
              <a:ext uri="{FF2B5EF4-FFF2-40B4-BE49-F238E27FC236}">
                <a16:creationId xmlns:a16="http://schemas.microsoft.com/office/drawing/2014/main" id="{B2E6FA17-1722-F0EC-FE4C-D7ED5A5A448B}"/>
              </a:ext>
            </a:extLst>
          </p:cNvPr>
          <p:cNvSpPr/>
          <p:nvPr/>
        </p:nvSpPr>
        <p:spPr>
          <a:xfrm>
            <a:off x="297592" y="5089913"/>
            <a:ext cx="1489229"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err="1">
                <a:solidFill>
                  <a:sysClr val="windowText" lastClr="000000"/>
                </a:solidFill>
                <a:ea typeface="Helvetica Neue Medium"/>
                <a:cs typeface="Helvetica Neue Medium"/>
                <a:sym typeface="Helvetica Neue Medium"/>
              </a:rPr>
              <a:t>Lotivibart</a:t>
            </a:r>
            <a:endParaRPr lang="es-ES" sz="1600">
              <a:solidFill>
                <a:sysClr val="windowText" lastClr="000000"/>
              </a:solidFill>
              <a:ea typeface="Helvetica Neue Medium"/>
              <a:cs typeface="Helvetica Neue Medium"/>
              <a:sym typeface="Helvetica Neue Medium"/>
            </a:endParaRPr>
          </a:p>
          <a:p>
            <a:pPr algn="ctr" defTabSz="412750"/>
            <a:r>
              <a:rPr lang="es-ES" sz="1600">
                <a:solidFill>
                  <a:sysClr val="windowText" lastClr="000000"/>
                </a:solidFill>
                <a:ea typeface="Helvetica Neue Medium"/>
                <a:cs typeface="Helvetica Neue Medium"/>
                <a:sym typeface="Helvetica Neue Medium"/>
              </a:rPr>
              <a:t>(</a:t>
            </a:r>
            <a:r>
              <a:rPr lang="es-ES" sz="1600" err="1">
                <a:solidFill>
                  <a:sysClr val="windowText" lastClr="000000"/>
                </a:solidFill>
                <a:ea typeface="Helvetica Neue Medium"/>
                <a:cs typeface="Helvetica Neue Medium"/>
                <a:sym typeface="Helvetica Neue Medium"/>
              </a:rPr>
              <a:t>bNAb</a:t>
            </a:r>
            <a:r>
              <a:rPr lang="es-ES" sz="1600">
                <a:solidFill>
                  <a:sysClr val="windowText" lastClr="000000"/>
                </a:solidFill>
                <a:ea typeface="Helvetica Neue Medium"/>
                <a:cs typeface="Helvetica Neue Medium"/>
                <a:sym typeface="Helvetica Neue Medium"/>
              </a:rPr>
              <a:t>)</a:t>
            </a:r>
          </a:p>
          <a:p>
            <a:pPr algn="ctr" defTabSz="412750"/>
            <a:r>
              <a:rPr lang="es-ES" sz="1600">
                <a:solidFill>
                  <a:sysClr val="windowText" lastClr="000000"/>
                </a:solidFill>
                <a:ea typeface="Helvetica Neue Medium"/>
                <a:cs typeface="Helvetica Neue Medium"/>
                <a:sym typeface="Helvetica Neue Medium"/>
              </a:rPr>
              <a:t>c/4-6m</a:t>
            </a:r>
          </a:p>
          <a:p>
            <a:pPr algn="ctr" defTabSz="412750"/>
            <a:r>
              <a:rPr lang="es-ES" sz="1600">
                <a:solidFill>
                  <a:sysClr val="windowText" lastClr="000000"/>
                </a:solidFill>
                <a:ea typeface="Helvetica Neue Medium"/>
                <a:cs typeface="Helvetica Neue Medium"/>
                <a:sym typeface="Helvetica Neue Medium"/>
              </a:rPr>
              <a:t>Fase 2</a:t>
            </a:r>
          </a:p>
        </p:txBody>
      </p:sp>
      <p:sp>
        <p:nvSpPr>
          <p:cNvPr id="20" name="Rectángulo: esquinas redondeadas 19">
            <a:extLst>
              <a:ext uri="{FF2B5EF4-FFF2-40B4-BE49-F238E27FC236}">
                <a16:creationId xmlns:a16="http://schemas.microsoft.com/office/drawing/2014/main" id="{0BFF5FAE-D6F3-F556-6A47-81B6C1417D5A}"/>
              </a:ext>
            </a:extLst>
          </p:cNvPr>
          <p:cNvSpPr/>
          <p:nvPr/>
        </p:nvSpPr>
        <p:spPr>
          <a:xfrm>
            <a:off x="2011152" y="5089913"/>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VH-184</a:t>
            </a:r>
          </a:p>
          <a:p>
            <a:pPr algn="ctr" defTabSz="412750"/>
            <a:r>
              <a:rPr lang="es-ES" sz="1600">
                <a:solidFill>
                  <a:sysClr val="windowText" lastClr="000000"/>
                </a:solidFill>
                <a:ea typeface="Helvetica Neue Medium"/>
                <a:cs typeface="Helvetica Neue Medium"/>
                <a:sym typeface="Helvetica Neue Medium"/>
              </a:rPr>
              <a:t>(INI)</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1-2</a:t>
            </a:r>
          </a:p>
        </p:txBody>
      </p:sp>
      <p:sp>
        <p:nvSpPr>
          <p:cNvPr id="21" name="Rectángulo: esquinas redondeadas 20">
            <a:extLst>
              <a:ext uri="{FF2B5EF4-FFF2-40B4-BE49-F238E27FC236}">
                <a16:creationId xmlns:a16="http://schemas.microsoft.com/office/drawing/2014/main" id="{5C066617-175A-F524-B4F2-305C1E026EC7}"/>
              </a:ext>
            </a:extLst>
          </p:cNvPr>
          <p:cNvSpPr/>
          <p:nvPr/>
        </p:nvSpPr>
        <p:spPr>
          <a:xfrm>
            <a:off x="2011152" y="3764136"/>
            <a:ext cx="1489226"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VH-499</a:t>
            </a:r>
          </a:p>
          <a:p>
            <a:pPr algn="ctr" defTabSz="412750"/>
            <a:r>
              <a:rPr lang="es-ES" sz="1600">
                <a:solidFill>
                  <a:sysClr val="windowText" lastClr="000000"/>
                </a:solidFill>
                <a:ea typeface="Helvetica Neue Medium"/>
                <a:cs typeface="Helvetica Neue Medium"/>
                <a:sym typeface="Helvetica Neue Medium"/>
              </a:rPr>
              <a:t>(IC)</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1-2</a:t>
            </a:r>
          </a:p>
        </p:txBody>
      </p:sp>
      <p:sp>
        <p:nvSpPr>
          <p:cNvPr id="22" name="Rectángulo: esquinas redondeadas 21">
            <a:extLst>
              <a:ext uri="{FF2B5EF4-FFF2-40B4-BE49-F238E27FC236}">
                <a16:creationId xmlns:a16="http://schemas.microsoft.com/office/drawing/2014/main" id="{EF89B0EA-D567-9A34-D78D-DAFBBB02C890}"/>
              </a:ext>
            </a:extLst>
          </p:cNvPr>
          <p:cNvSpPr/>
          <p:nvPr/>
        </p:nvSpPr>
        <p:spPr>
          <a:xfrm>
            <a:off x="297598" y="3766782"/>
            <a:ext cx="1489227" cy="1146413"/>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GS-3242</a:t>
            </a:r>
          </a:p>
          <a:p>
            <a:pPr algn="ctr" defTabSz="412750"/>
            <a:r>
              <a:rPr lang="es-ES" sz="1600">
                <a:solidFill>
                  <a:sysClr val="windowText" lastClr="000000"/>
                </a:solidFill>
                <a:ea typeface="Helvetica Neue Medium"/>
                <a:cs typeface="Helvetica Neue Medium"/>
                <a:sym typeface="Helvetica Neue Medium"/>
              </a:rPr>
              <a:t>(INI)</a:t>
            </a:r>
          </a:p>
          <a:p>
            <a:pPr algn="ctr" defTabSz="412750"/>
            <a:r>
              <a:rPr lang="es-ES" sz="1600">
                <a:solidFill>
                  <a:sysClr val="windowText" lastClr="000000"/>
                </a:solidFill>
                <a:ea typeface="Helvetica Neue Medium"/>
                <a:cs typeface="Helvetica Neue Medium"/>
                <a:sym typeface="Helvetica Neue Medium"/>
              </a:rPr>
              <a:t>c/4-6m</a:t>
            </a:r>
          </a:p>
          <a:p>
            <a:pPr algn="ctr" defTabSz="412750"/>
            <a:r>
              <a:rPr lang="es-ES" sz="1600">
                <a:solidFill>
                  <a:sysClr val="windowText" lastClr="000000"/>
                </a:solidFill>
                <a:ea typeface="Helvetica Neue Medium"/>
                <a:cs typeface="Helvetica Neue Medium"/>
                <a:sym typeface="Helvetica Neue Medium"/>
              </a:rPr>
              <a:t>Fase 1</a:t>
            </a:r>
          </a:p>
        </p:txBody>
      </p:sp>
      <p:sp>
        <p:nvSpPr>
          <p:cNvPr id="23" name="Rectángulo: esquinas redondeadas 22">
            <a:extLst>
              <a:ext uri="{FF2B5EF4-FFF2-40B4-BE49-F238E27FC236}">
                <a16:creationId xmlns:a16="http://schemas.microsoft.com/office/drawing/2014/main" id="{AC9345B9-AFDB-2899-34EA-B99CA9088F87}"/>
              </a:ext>
            </a:extLst>
          </p:cNvPr>
          <p:cNvSpPr/>
          <p:nvPr/>
        </p:nvSpPr>
        <p:spPr>
          <a:xfrm>
            <a:off x="3724713" y="2450160"/>
            <a:ext cx="1489226" cy="1146413"/>
          </a:xfrm>
          <a:prstGeom prst="roundRect">
            <a:avLst/>
          </a:prstGeom>
          <a:solidFill>
            <a:schemeClr val="bg1">
              <a:lumMod val="95000"/>
            </a:schemeClr>
          </a:solidFill>
          <a:ln w="381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VH-310</a:t>
            </a:r>
          </a:p>
          <a:p>
            <a:pPr algn="ctr" defTabSz="412750"/>
            <a:r>
              <a:rPr lang="es-ES" sz="1600">
                <a:solidFill>
                  <a:sysClr val="windowText" lastClr="000000"/>
                </a:solidFill>
                <a:ea typeface="Helvetica Neue Medium"/>
                <a:cs typeface="Helvetica Neue Medium"/>
                <a:sym typeface="Helvetica Neue Medium"/>
              </a:rPr>
              <a:t>(INI)</a:t>
            </a:r>
          </a:p>
          <a:p>
            <a:pPr algn="ctr" defTabSz="412750"/>
            <a:r>
              <a:rPr lang="es-ES" sz="1600">
                <a:solidFill>
                  <a:sysClr val="windowText" lastClr="000000"/>
                </a:solidFill>
                <a:ea typeface="Helvetica Neue Medium"/>
                <a:cs typeface="Helvetica Neue Medium"/>
                <a:sym typeface="Helvetica Neue Medium"/>
              </a:rPr>
              <a:t>c/6m</a:t>
            </a:r>
          </a:p>
          <a:p>
            <a:pPr algn="ctr" defTabSz="412750"/>
            <a:r>
              <a:rPr lang="es-ES" sz="1600">
                <a:solidFill>
                  <a:sysClr val="windowText" lastClr="000000"/>
                </a:solidFill>
                <a:ea typeface="Helvetica Neue Medium"/>
                <a:cs typeface="Helvetica Neue Medium"/>
                <a:sym typeface="Helvetica Neue Medium"/>
              </a:rPr>
              <a:t>Fase 1</a:t>
            </a:r>
          </a:p>
        </p:txBody>
      </p:sp>
      <p:sp>
        <p:nvSpPr>
          <p:cNvPr id="9" name="Rectángulo: esquinas redondeadas 8">
            <a:extLst>
              <a:ext uri="{FF2B5EF4-FFF2-40B4-BE49-F238E27FC236}">
                <a16:creationId xmlns:a16="http://schemas.microsoft.com/office/drawing/2014/main" id="{E378560C-EF95-ED59-C7A9-17F40E8E66C1}"/>
              </a:ext>
            </a:extLst>
          </p:cNvPr>
          <p:cNvSpPr/>
          <p:nvPr/>
        </p:nvSpPr>
        <p:spPr>
          <a:xfrm>
            <a:off x="3724713" y="3766782"/>
            <a:ext cx="1489226" cy="1146413"/>
          </a:xfrm>
          <a:prstGeom prst="roundRect">
            <a:avLst/>
          </a:prstGeom>
          <a:solidFill>
            <a:schemeClr val="bg1">
              <a:lumMod val="95000"/>
            </a:schemeClr>
          </a:solidFill>
          <a:ln w="38100" cap="flat">
            <a:solidFill>
              <a:schemeClr val="accent1">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r>
              <a:rPr lang="es-ES" sz="1600">
                <a:solidFill>
                  <a:sysClr val="windowText" lastClr="000000"/>
                </a:solidFill>
                <a:ea typeface="Helvetica Neue Medium"/>
                <a:cs typeface="Helvetica Neue Medium"/>
                <a:sym typeface="Helvetica Neue Medium"/>
              </a:rPr>
              <a:t>10E8.4/</a:t>
            </a:r>
            <a:r>
              <a:rPr lang="es-ES" sz="1600" err="1">
                <a:solidFill>
                  <a:sysClr val="windowText" lastClr="000000"/>
                </a:solidFill>
                <a:ea typeface="Helvetica Neue Medium"/>
                <a:cs typeface="Helvetica Neue Medium"/>
                <a:sym typeface="Helvetica Neue Medium"/>
              </a:rPr>
              <a:t>iMab</a:t>
            </a:r>
            <a:endParaRPr lang="es-ES" sz="1600">
              <a:solidFill>
                <a:sysClr val="windowText" lastClr="000000"/>
              </a:solidFill>
              <a:ea typeface="Helvetica Neue Medium"/>
              <a:cs typeface="Helvetica Neue Medium"/>
              <a:sym typeface="Helvetica Neue Medium"/>
            </a:endParaRPr>
          </a:p>
          <a:p>
            <a:pPr algn="ctr" defTabSz="412750"/>
            <a:r>
              <a:rPr lang="es-ES" sz="1600">
                <a:solidFill>
                  <a:sysClr val="windowText" lastClr="000000"/>
                </a:solidFill>
                <a:ea typeface="Helvetica Neue Medium"/>
                <a:cs typeface="Helvetica Neue Medium"/>
                <a:sym typeface="Helvetica Neue Medium"/>
              </a:rPr>
              <a:t>A. </a:t>
            </a:r>
            <a:r>
              <a:rPr lang="es-ES" sz="1600" err="1">
                <a:solidFill>
                  <a:sysClr val="windowText" lastClr="000000"/>
                </a:solidFill>
                <a:ea typeface="Helvetica Neue Medium"/>
                <a:cs typeface="Helvetica Neue Medium"/>
                <a:sym typeface="Helvetica Neue Medium"/>
              </a:rPr>
              <a:t>biespecífico</a:t>
            </a:r>
            <a:endParaRPr lang="es-ES" sz="1600">
              <a:solidFill>
                <a:sysClr val="windowText" lastClr="000000"/>
              </a:solidFill>
              <a:ea typeface="Helvetica Neue Medium"/>
              <a:cs typeface="Helvetica Neue Medium"/>
              <a:sym typeface="Helvetica Neue Medium"/>
            </a:endParaRPr>
          </a:p>
          <a:p>
            <a:pPr algn="ctr" defTabSz="412750"/>
            <a:r>
              <a:rPr lang="es-ES" sz="1600">
                <a:solidFill>
                  <a:sysClr val="windowText" lastClr="000000"/>
                </a:solidFill>
                <a:ea typeface="Helvetica Neue Medium"/>
                <a:cs typeface="Helvetica Neue Medium"/>
                <a:sym typeface="Helvetica Neue Medium"/>
              </a:rPr>
              <a:t>??</a:t>
            </a:r>
          </a:p>
          <a:p>
            <a:pPr algn="ctr" defTabSz="412750"/>
            <a:r>
              <a:rPr lang="es-ES" sz="1600">
                <a:solidFill>
                  <a:sysClr val="windowText" lastClr="000000"/>
                </a:solidFill>
                <a:ea typeface="Helvetica Neue Medium"/>
                <a:cs typeface="Helvetica Neue Medium"/>
                <a:sym typeface="Helvetica Neue Medium"/>
              </a:rPr>
              <a:t>Fase 1</a:t>
            </a:r>
          </a:p>
        </p:txBody>
      </p:sp>
      <p:pic>
        <p:nvPicPr>
          <p:cNvPr id="12" name="Imagen 11">
            <a:extLst>
              <a:ext uri="{FF2B5EF4-FFF2-40B4-BE49-F238E27FC236}">
                <a16:creationId xmlns:a16="http://schemas.microsoft.com/office/drawing/2014/main" id="{690D120C-1620-9299-7FCC-9A923C7E3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4460" y="4084679"/>
            <a:ext cx="5198853" cy="2320686"/>
          </a:xfrm>
          <a:prstGeom prst="rect">
            <a:avLst/>
          </a:prstGeom>
        </p:spPr>
      </p:pic>
    </p:spTree>
    <p:extLst>
      <p:ext uri="{BB962C8B-B14F-4D97-AF65-F5344CB8AC3E}">
        <p14:creationId xmlns:p14="http://schemas.microsoft.com/office/powerpoint/2010/main" val="826463531"/>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9837B-889F-C6C1-80A6-6533E8CB5872}"/>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F0FC0750-05DB-6A48-4FF6-49E7C9615481}"/>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spTree>
    <p:extLst>
      <p:ext uri="{BB962C8B-B14F-4D97-AF65-F5344CB8AC3E}">
        <p14:creationId xmlns:p14="http://schemas.microsoft.com/office/powerpoint/2010/main" val="2509183218"/>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3AED0-D4D4-4526-DFEE-54D315E5A8D5}"/>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C176F2F5-A6A4-9327-5055-4A902C095F83}"/>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sp>
        <p:nvSpPr>
          <p:cNvPr id="13" name="1ª JORNADA…">
            <a:extLst>
              <a:ext uri="{FF2B5EF4-FFF2-40B4-BE49-F238E27FC236}">
                <a16:creationId xmlns:a16="http://schemas.microsoft.com/office/drawing/2014/main" id="{E6995527-D068-016E-6278-0D038C26966E}"/>
              </a:ext>
            </a:extLst>
          </p:cNvPr>
          <p:cNvSpPr txBox="1"/>
          <p:nvPr/>
        </p:nvSpPr>
        <p:spPr>
          <a:xfrm>
            <a:off x="147658" y="1369962"/>
            <a:ext cx="51361" cy="266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algn="l">
              <a:defRPr sz="3800" b="1" i="1">
                <a:solidFill>
                  <a:srgbClr val="000000"/>
                </a:solidFill>
                <a:latin typeface="Arial"/>
                <a:ea typeface="Arial"/>
                <a:cs typeface="Arial"/>
                <a:sym typeface="Arial"/>
              </a:defRPr>
            </a:pPr>
            <a:endParaRPr lang="es-ES" sz="1400" dirty="0"/>
          </a:p>
        </p:txBody>
      </p:sp>
      <p:sp>
        <p:nvSpPr>
          <p:cNvPr id="14" name="QuadreDeText 9">
            <a:extLst>
              <a:ext uri="{FF2B5EF4-FFF2-40B4-BE49-F238E27FC236}">
                <a16:creationId xmlns:a16="http://schemas.microsoft.com/office/drawing/2014/main" id="{E671D3BC-A157-E53D-DD7C-A3C517F5D49B}"/>
              </a:ext>
            </a:extLst>
          </p:cNvPr>
          <p:cNvSpPr txBox="1"/>
          <p:nvPr/>
        </p:nvSpPr>
        <p:spPr>
          <a:xfrm>
            <a:off x="198986" y="1649569"/>
            <a:ext cx="3682342" cy="603396"/>
          </a:xfrm>
          <a:prstGeom prst="rect">
            <a:avLst/>
          </a:prstGeom>
          <a:solidFill>
            <a:srgbClr val="13D3B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400" b="1"/>
              <a:t>En general:</a:t>
            </a:r>
          </a:p>
        </p:txBody>
      </p:sp>
      <p:sp>
        <p:nvSpPr>
          <p:cNvPr id="16" name="QuadreDeText 9">
            <a:extLst>
              <a:ext uri="{FF2B5EF4-FFF2-40B4-BE49-F238E27FC236}">
                <a16:creationId xmlns:a16="http://schemas.microsoft.com/office/drawing/2014/main" id="{5841E9D2-414A-ACE4-C8B0-4969A797C87D}"/>
              </a:ext>
            </a:extLst>
          </p:cNvPr>
          <p:cNvSpPr txBox="1"/>
          <p:nvPr/>
        </p:nvSpPr>
        <p:spPr>
          <a:xfrm>
            <a:off x="193271" y="4993108"/>
            <a:ext cx="3682342" cy="849617"/>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000" b="1" err="1"/>
              <a:t>bNAbs</a:t>
            </a:r>
            <a:r>
              <a:rPr lang="es-ES" sz="2000" b="1"/>
              <a:t> </a:t>
            </a:r>
            <a:r>
              <a:rPr lang="es-ES" sz="2000"/>
              <a:t>en combinación con ARV clásicos</a:t>
            </a:r>
          </a:p>
        </p:txBody>
      </p:sp>
      <p:sp>
        <p:nvSpPr>
          <p:cNvPr id="2" name="QuadreDeText 9">
            <a:extLst>
              <a:ext uri="{FF2B5EF4-FFF2-40B4-BE49-F238E27FC236}">
                <a16:creationId xmlns:a16="http://schemas.microsoft.com/office/drawing/2014/main" id="{4A6EEB9A-8683-4257-4655-592986DC016B}"/>
              </a:ext>
            </a:extLst>
          </p:cNvPr>
          <p:cNvSpPr txBox="1"/>
          <p:nvPr/>
        </p:nvSpPr>
        <p:spPr>
          <a:xfrm>
            <a:off x="193271" y="5964686"/>
            <a:ext cx="3682342" cy="541840"/>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000" b="1" i="1"/>
              <a:t>Long-</a:t>
            </a:r>
            <a:r>
              <a:rPr lang="es-ES" sz="2000" b="1" i="1" err="1"/>
              <a:t>acting</a:t>
            </a:r>
            <a:endParaRPr lang="ca-ES" err="1"/>
          </a:p>
        </p:txBody>
      </p:sp>
      <p:sp>
        <p:nvSpPr>
          <p:cNvPr id="7" name="QuadreDeText 9">
            <a:extLst>
              <a:ext uri="{FF2B5EF4-FFF2-40B4-BE49-F238E27FC236}">
                <a16:creationId xmlns:a16="http://schemas.microsoft.com/office/drawing/2014/main" id="{AE798BA9-A92A-33C5-01D0-E32C5DF271F7}"/>
              </a:ext>
            </a:extLst>
          </p:cNvPr>
          <p:cNvSpPr txBox="1"/>
          <p:nvPr/>
        </p:nvSpPr>
        <p:spPr>
          <a:xfrm>
            <a:off x="199019" y="2374926"/>
            <a:ext cx="3682342" cy="2496221"/>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300"/>
              </a:spcBef>
              <a:spcAft>
                <a:spcPts val="300"/>
              </a:spcAft>
            </a:pPr>
            <a:r>
              <a:rPr lang="es-ES" sz="2200" b="1" err="1"/>
              <a:t>Biterapia</a:t>
            </a:r>
            <a:endParaRPr lang="es-ES" sz="2200" b="1"/>
          </a:p>
          <a:p>
            <a:pPr marL="342900" indent="-342900">
              <a:spcBef>
                <a:spcPts val="300"/>
              </a:spcBef>
              <a:spcAft>
                <a:spcPts val="300"/>
              </a:spcAft>
              <a:buFontTx/>
              <a:buChar char="-"/>
            </a:pPr>
            <a:r>
              <a:rPr lang="es-ES" sz="2200"/>
              <a:t>INI</a:t>
            </a:r>
          </a:p>
          <a:p>
            <a:pPr marL="342900" indent="-342900">
              <a:spcBef>
                <a:spcPts val="300"/>
              </a:spcBef>
              <a:spcAft>
                <a:spcPts val="300"/>
              </a:spcAft>
              <a:buFontTx/>
              <a:buChar char="-"/>
            </a:pPr>
            <a:r>
              <a:rPr lang="es-ES" sz="2200"/>
              <a:t>Inhibidores de la cápside</a:t>
            </a:r>
          </a:p>
          <a:p>
            <a:pPr marL="342900" indent="-342900">
              <a:spcBef>
                <a:spcPts val="300"/>
              </a:spcBef>
              <a:spcAft>
                <a:spcPts val="300"/>
              </a:spcAft>
              <a:buFontTx/>
              <a:buChar char="-"/>
            </a:pPr>
            <a:r>
              <a:rPr lang="es-ES" sz="2200"/>
              <a:t>INTTI</a:t>
            </a:r>
            <a:endParaRPr lang="es-ES"/>
          </a:p>
          <a:p>
            <a:pPr marL="342900" indent="-342900">
              <a:spcBef>
                <a:spcPts val="300"/>
              </a:spcBef>
              <a:spcAft>
                <a:spcPts val="300"/>
              </a:spcAft>
              <a:buFontTx/>
              <a:buChar char="-"/>
            </a:pPr>
            <a:r>
              <a:rPr lang="es-ES" sz="2200"/>
              <a:t>ITINAN</a:t>
            </a:r>
          </a:p>
        </p:txBody>
      </p:sp>
    </p:spTree>
    <p:extLst>
      <p:ext uri="{BB962C8B-B14F-4D97-AF65-F5344CB8AC3E}">
        <p14:creationId xmlns:p14="http://schemas.microsoft.com/office/powerpoint/2010/main" val="3094880533"/>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D52B-8799-6BC1-8AE3-12AF37DF923C}"/>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C5C1B6D0-7E44-6020-EC06-096CD330D48D}"/>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sp>
        <p:nvSpPr>
          <p:cNvPr id="13" name="1ª JORNADA…">
            <a:extLst>
              <a:ext uri="{FF2B5EF4-FFF2-40B4-BE49-F238E27FC236}">
                <a16:creationId xmlns:a16="http://schemas.microsoft.com/office/drawing/2014/main" id="{BD1C356E-B38E-EFB0-2B71-C6F743BB95BF}"/>
              </a:ext>
            </a:extLst>
          </p:cNvPr>
          <p:cNvSpPr txBox="1"/>
          <p:nvPr/>
        </p:nvSpPr>
        <p:spPr>
          <a:xfrm>
            <a:off x="147658" y="1369962"/>
            <a:ext cx="51361" cy="266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pPr algn="l">
              <a:defRPr sz="3800" b="1" i="1">
                <a:solidFill>
                  <a:srgbClr val="000000"/>
                </a:solidFill>
                <a:latin typeface="Arial"/>
                <a:ea typeface="Arial"/>
                <a:cs typeface="Arial"/>
                <a:sym typeface="Arial"/>
              </a:defRPr>
            </a:pPr>
            <a:endParaRPr lang="es-ES" sz="1400" dirty="0"/>
          </a:p>
        </p:txBody>
      </p:sp>
      <p:sp>
        <p:nvSpPr>
          <p:cNvPr id="14" name="QuadreDeText 9">
            <a:extLst>
              <a:ext uri="{FF2B5EF4-FFF2-40B4-BE49-F238E27FC236}">
                <a16:creationId xmlns:a16="http://schemas.microsoft.com/office/drawing/2014/main" id="{6893F2E8-23E5-17D0-AD26-544CC62ED000}"/>
              </a:ext>
            </a:extLst>
          </p:cNvPr>
          <p:cNvSpPr txBox="1"/>
          <p:nvPr/>
        </p:nvSpPr>
        <p:spPr>
          <a:xfrm>
            <a:off x="198986" y="1649569"/>
            <a:ext cx="3682342" cy="603396"/>
          </a:xfrm>
          <a:prstGeom prst="rect">
            <a:avLst/>
          </a:prstGeom>
          <a:solidFill>
            <a:srgbClr val="13D3B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400" b="1"/>
              <a:t>En general:</a:t>
            </a:r>
          </a:p>
        </p:txBody>
      </p:sp>
      <p:sp>
        <p:nvSpPr>
          <p:cNvPr id="16" name="QuadreDeText 9">
            <a:extLst>
              <a:ext uri="{FF2B5EF4-FFF2-40B4-BE49-F238E27FC236}">
                <a16:creationId xmlns:a16="http://schemas.microsoft.com/office/drawing/2014/main" id="{8CD4B51F-6BE7-7145-E5C0-B141EA39FBBF}"/>
              </a:ext>
            </a:extLst>
          </p:cNvPr>
          <p:cNvSpPr txBox="1"/>
          <p:nvPr/>
        </p:nvSpPr>
        <p:spPr>
          <a:xfrm>
            <a:off x="193271" y="4993108"/>
            <a:ext cx="3682342" cy="849617"/>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000" b="1" err="1"/>
              <a:t>bNAbs</a:t>
            </a:r>
            <a:r>
              <a:rPr lang="es-ES" sz="2000" b="1"/>
              <a:t> </a:t>
            </a:r>
            <a:r>
              <a:rPr lang="es-ES" sz="2000"/>
              <a:t>en combinación con ARV clásicos</a:t>
            </a:r>
          </a:p>
        </p:txBody>
      </p:sp>
      <p:sp>
        <p:nvSpPr>
          <p:cNvPr id="2" name="QuadreDeText 9">
            <a:extLst>
              <a:ext uri="{FF2B5EF4-FFF2-40B4-BE49-F238E27FC236}">
                <a16:creationId xmlns:a16="http://schemas.microsoft.com/office/drawing/2014/main" id="{4D01AE12-7D0D-8284-D825-699363E7480B}"/>
              </a:ext>
            </a:extLst>
          </p:cNvPr>
          <p:cNvSpPr txBox="1"/>
          <p:nvPr/>
        </p:nvSpPr>
        <p:spPr>
          <a:xfrm>
            <a:off x="193271" y="5964686"/>
            <a:ext cx="3682342" cy="541840"/>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000" b="1" i="1"/>
              <a:t>Long-</a:t>
            </a:r>
            <a:r>
              <a:rPr lang="es-ES" sz="2000" b="1" i="1" err="1"/>
              <a:t>acting</a:t>
            </a:r>
            <a:endParaRPr lang="ca-ES" err="1"/>
          </a:p>
        </p:txBody>
      </p:sp>
      <p:sp>
        <p:nvSpPr>
          <p:cNvPr id="7" name="QuadreDeText 9">
            <a:extLst>
              <a:ext uri="{FF2B5EF4-FFF2-40B4-BE49-F238E27FC236}">
                <a16:creationId xmlns:a16="http://schemas.microsoft.com/office/drawing/2014/main" id="{6A26B7C0-2CE5-6F6F-12E0-783259B5D6CC}"/>
              </a:ext>
            </a:extLst>
          </p:cNvPr>
          <p:cNvSpPr txBox="1"/>
          <p:nvPr/>
        </p:nvSpPr>
        <p:spPr>
          <a:xfrm>
            <a:off x="199019" y="2374926"/>
            <a:ext cx="3682342" cy="2496221"/>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300"/>
              </a:spcBef>
              <a:spcAft>
                <a:spcPts val="300"/>
              </a:spcAft>
            </a:pPr>
            <a:r>
              <a:rPr lang="es-ES" sz="2200" b="1" err="1"/>
              <a:t>Biterapia</a:t>
            </a:r>
            <a:endParaRPr lang="es-ES" sz="2200" b="1"/>
          </a:p>
          <a:p>
            <a:pPr marL="342900" indent="-342900">
              <a:spcBef>
                <a:spcPts val="300"/>
              </a:spcBef>
              <a:spcAft>
                <a:spcPts val="300"/>
              </a:spcAft>
              <a:buFontTx/>
              <a:buChar char="-"/>
            </a:pPr>
            <a:r>
              <a:rPr lang="es-ES" sz="2200"/>
              <a:t>INI</a:t>
            </a:r>
          </a:p>
          <a:p>
            <a:pPr marL="342900" indent="-342900">
              <a:spcBef>
                <a:spcPts val="300"/>
              </a:spcBef>
              <a:spcAft>
                <a:spcPts val="300"/>
              </a:spcAft>
              <a:buFontTx/>
              <a:buChar char="-"/>
            </a:pPr>
            <a:r>
              <a:rPr lang="es-ES" sz="2200"/>
              <a:t>Inhibidores de la cápside</a:t>
            </a:r>
          </a:p>
          <a:p>
            <a:pPr marL="342900" indent="-342900">
              <a:spcBef>
                <a:spcPts val="300"/>
              </a:spcBef>
              <a:spcAft>
                <a:spcPts val="300"/>
              </a:spcAft>
              <a:buFontTx/>
              <a:buChar char="-"/>
            </a:pPr>
            <a:r>
              <a:rPr lang="es-ES" sz="2200"/>
              <a:t>INTTI</a:t>
            </a:r>
            <a:endParaRPr lang="es-ES"/>
          </a:p>
          <a:p>
            <a:pPr marL="342900" indent="-342900">
              <a:spcBef>
                <a:spcPts val="300"/>
              </a:spcBef>
              <a:spcAft>
                <a:spcPts val="300"/>
              </a:spcAft>
              <a:buFontTx/>
              <a:buChar char="-"/>
            </a:pPr>
            <a:r>
              <a:rPr lang="es-ES" sz="2200"/>
              <a:t>ITINAN</a:t>
            </a:r>
          </a:p>
        </p:txBody>
      </p:sp>
      <p:sp>
        <p:nvSpPr>
          <p:cNvPr id="3" name="Título 5">
            <a:extLst>
              <a:ext uri="{FF2B5EF4-FFF2-40B4-BE49-F238E27FC236}">
                <a16:creationId xmlns:a16="http://schemas.microsoft.com/office/drawing/2014/main" id="{9D27E84F-69D7-A120-16EF-0F5952394BD4}"/>
              </a:ext>
            </a:extLst>
          </p:cNvPr>
          <p:cNvSpPr>
            <a:spLocks noGrp="1"/>
          </p:cNvSpPr>
          <p:nvPr>
            <p:ph type="title"/>
          </p:nvPr>
        </p:nvSpPr>
        <p:spPr>
          <a:xfrm>
            <a:off x="5341652" y="1374375"/>
            <a:ext cx="5819304" cy="410476"/>
          </a:xfrm>
        </p:spPr>
        <p:txBody>
          <a:bodyPr anchor="ctr">
            <a:noAutofit/>
          </a:bodyPr>
          <a:lstStyle/>
          <a:p>
            <a:pPr algn="ctr"/>
            <a:r>
              <a:rPr lang="es-ES" sz="2800" dirty="0">
                <a:latin typeface="Aptos"/>
                <a:cs typeface="Arial"/>
              </a:rPr>
              <a:t>¿Qué aportarán los nuevos fármacos?</a:t>
            </a:r>
            <a:endParaRPr lang="ca-ES" sz="2800" dirty="0">
              <a:latin typeface="Aptos"/>
              <a:cs typeface="Arial"/>
            </a:endParaRPr>
          </a:p>
        </p:txBody>
      </p:sp>
    </p:spTree>
    <p:extLst>
      <p:ext uri="{BB962C8B-B14F-4D97-AF65-F5344CB8AC3E}">
        <p14:creationId xmlns:p14="http://schemas.microsoft.com/office/powerpoint/2010/main" val="48269781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CF405-7FEE-17AE-7E21-E15B2119C664}"/>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7C393BF3-E9F4-1B3A-07C2-EF1E4129917B}"/>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sp>
        <p:nvSpPr>
          <p:cNvPr id="2" name="QuadreDeText 24">
            <a:extLst>
              <a:ext uri="{FF2B5EF4-FFF2-40B4-BE49-F238E27FC236}">
                <a16:creationId xmlns:a16="http://schemas.microsoft.com/office/drawing/2014/main" id="{AB80993D-CD34-2364-05CC-7D76A2AF7A61}"/>
              </a:ext>
            </a:extLst>
          </p:cNvPr>
          <p:cNvSpPr txBox="1"/>
          <p:nvPr/>
        </p:nvSpPr>
        <p:spPr>
          <a:xfrm>
            <a:off x="3650069" y="1248520"/>
            <a:ext cx="1545259" cy="414044"/>
          </a:xfrm>
          <a:prstGeom prst="rect">
            <a:avLst/>
          </a:prstGeom>
          <a:solidFill>
            <a:srgbClr val="C293E9"/>
          </a:solidFill>
          <a:ln w="12700" cap="flat">
            <a:solidFill>
              <a:srgbClr val="C293E9"/>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72000" rIns="198000" bIns="18000" numCol="1" spcCol="38100" rtlCol="0" anchor="ctr">
            <a:spAutoFit/>
          </a:bodyPr>
          <a:lstStyle/>
          <a:p>
            <a:pPr algn="ctr">
              <a:spcAft>
                <a:spcPts val="600"/>
              </a:spcAft>
            </a:pPr>
            <a:r>
              <a:rPr lang="es-ES" sz="1600" b="1">
                <a:solidFill>
                  <a:srgbClr val="5E5E5E"/>
                </a:solidFill>
                <a:sym typeface="Helvetica Neue"/>
              </a:rPr>
              <a:t>ITIAN</a:t>
            </a:r>
            <a:endParaRPr lang="es-ES" sz="1600" b="1"/>
          </a:p>
        </p:txBody>
      </p:sp>
      <p:sp>
        <p:nvSpPr>
          <p:cNvPr id="3" name="QuadreDeText 25">
            <a:extLst>
              <a:ext uri="{FF2B5EF4-FFF2-40B4-BE49-F238E27FC236}">
                <a16:creationId xmlns:a16="http://schemas.microsoft.com/office/drawing/2014/main" id="{94FC64B1-63DC-C0DB-61F0-B1B7DCF0D058}"/>
              </a:ext>
            </a:extLst>
          </p:cNvPr>
          <p:cNvSpPr txBox="1"/>
          <p:nvPr/>
        </p:nvSpPr>
        <p:spPr>
          <a:xfrm>
            <a:off x="5323371" y="1248520"/>
            <a:ext cx="1545259" cy="414044"/>
          </a:xfrm>
          <a:prstGeom prst="rect">
            <a:avLst/>
          </a:prstGeom>
          <a:solidFill>
            <a:srgbClr val="C293E9"/>
          </a:solidFill>
          <a:ln w="12700" cap="flat">
            <a:solidFill>
              <a:srgbClr val="C293E9"/>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72000" rIns="198000" bIns="18000" numCol="1" spcCol="38100" rtlCol="0" anchor="ctr">
            <a:spAutoFit/>
          </a:bodyPr>
          <a:lstStyle/>
          <a:p>
            <a:pPr algn="ctr">
              <a:spcAft>
                <a:spcPts val="600"/>
              </a:spcAft>
            </a:pPr>
            <a:r>
              <a:rPr lang="es-ES" sz="1600" b="1">
                <a:solidFill>
                  <a:srgbClr val="5E5E5E"/>
                </a:solidFill>
                <a:sym typeface="Helvetica Neue"/>
              </a:rPr>
              <a:t>ITINAN</a:t>
            </a:r>
            <a:endParaRPr lang="es-ES" sz="1600" b="1"/>
          </a:p>
        </p:txBody>
      </p:sp>
      <p:sp>
        <p:nvSpPr>
          <p:cNvPr id="4" name="QuadreDeText 26">
            <a:extLst>
              <a:ext uri="{FF2B5EF4-FFF2-40B4-BE49-F238E27FC236}">
                <a16:creationId xmlns:a16="http://schemas.microsoft.com/office/drawing/2014/main" id="{5F3FC247-F4EB-21AE-2983-2607BA53EDC4}"/>
              </a:ext>
            </a:extLst>
          </p:cNvPr>
          <p:cNvSpPr txBox="1"/>
          <p:nvPr/>
        </p:nvSpPr>
        <p:spPr>
          <a:xfrm>
            <a:off x="6996672" y="1238934"/>
            <a:ext cx="1545259" cy="414044"/>
          </a:xfrm>
          <a:prstGeom prst="rect">
            <a:avLst/>
          </a:prstGeom>
          <a:solidFill>
            <a:srgbClr val="C293E9"/>
          </a:solidFill>
          <a:ln w="12700" cap="flat">
            <a:solidFill>
              <a:srgbClr val="C293E9"/>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72000" rIns="198000" bIns="18000" numCol="1" spcCol="38100" rtlCol="0" anchor="ctr">
            <a:spAutoFit/>
          </a:bodyPr>
          <a:lstStyle/>
          <a:p>
            <a:pPr algn="ctr">
              <a:spcAft>
                <a:spcPts val="600"/>
              </a:spcAft>
            </a:pPr>
            <a:r>
              <a:rPr lang="es-ES" sz="1600" b="1">
                <a:solidFill>
                  <a:srgbClr val="5E5E5E"/>
                </a:solidFill>
                <a:sym typeface="Helvetica Neue"/>
              </a:rPr>
              <a:t>IP/p</a:t>
            </a:r>
            <a:endParaRPr lang="es-ES" sz="1600" b="1"/>
          </a:p>
        </p:txBody>
      </p:sp>
      <p:sp>
        <p:nvSpPr>
          <p:cNvPr id="5" name="QuadreDeText 27">
            <a:extLst>
              <a:ext uri="{FF2B5EF4-FFF2-40B4-BE49-F238E27FC236}">
                <a16:creationId xmlns:a16="http://schemas.microsoft.com/office/drawing/2014/main" id="{21D4011C-0756-4CB0-B910-E694C5F37032}"/>
              </a:ext>
            </a:extLst>
          </p:cNvPr>
          <p:cNvSpPr txBox="1"/>
          <p:nvPr/>
        </p:nvSpPr>
        <p:spPr>
          <a:xfrm>
            <a:off x="8669974" y="1238934"/>
            <a:ext cx="1473936" cy="414044"/>
          </a:xfrm>
          <a:prstGeom prst="rect">
            <a:avLst/>
          </a:prstGeom>
          <a:solidFill>
            <a:srgbClr val="C293E9"/>
          </a:solidFill>
          <a:ln w="12700" cap="flat">
            <a:solidFill>
              <a:srgbClr val="C293E9"/>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72000" rIns="198000" bIns="18000" numCol="1" spcCol="38100" rtlCol="0" anchor="ctr">
            <a:spAutoFit/>
          </a:bodyPr>
          <a:lstStyle/>
          <a:p>
            <a:pPr algn="ctr">
              <a:spcAft>
                <a:spcPts val="600"/>
              </a:spcAft>
            </a:pPr>
            <a:r>
              <a:rPr lang="es-ES" sz="1600" b="1"/>
              <a:t>INI</a:t>
            </a:r>
          </a:p>
        </p:txBody>
      </p:sp>
      <p:sp>
        <p:nvSpPr>
          <p:cNvPr id="6" name="QuadreDeText 28">
            <a:extLst>
              <a:ext uri="{FF2B5EF4-FFF2-40B4-BE49-F238E27FC236}">
                <a16:creationId xmlns:a16="http://schemas.microsoft.com/office/drawing/2014/main" id="{A3141FEE-5C99-F760-E0C1-8EFBFC0C4910}"/>
              </a:ext>
            </a:extLst>
          </p:cNvPr>
          <p:cNvSpPr txBox="1"/>
          <p:nvPr/>
        </p:nvSpPr>
        <p:spPr>
          <a:xfrm>
            <a:off x="10271952" y="1238934"/>
            <a:ext cx="1545259" cy="414044"/>
          </a:xfrm>
          <a:prstGeom prst="rect">
            <a:avLst/>
          </a:prstGeom>
          <a:solidFill>
            <a:srgbClr val="C293E9"/>
          </a:solidFill>
          <a:ln w="12700" cap="flat">
            <a:solidFill>
              <a:srgbClr val="C293E9"/>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72000" rIns="198000" bIns="18000" numCol="1" spcCol="38100" rtlCol="0" anchor="ctr">
            <a:spAutoFit/>
          </a:bodyPr>
          <a:lstStyle/>
          <a:p>
            <a:pPr algn="ctr">
              <a:spcAft>
                <a:spcPts val="600"/>
              </a:spcAft>
            </a:pPr>
            <a:r>
              <a:rPr lang="es-ES" sz="1600" b="1">
                <a:solidFill>
                  <a:srgbClr val="5E5E5E"/>
                </a:solidFill>
                <a:sym typeface="Helvetica Neue"/>
              </a:rPr>
              <a:t>Otros</a:t>
            </a:r>
            <a:endParaRPr lang="es-ES" sz="1600" b="1"/>
          </a:p>
        </p:txBody>
      </p:sp>
      <p:sp>
        <p:nvSpPr>
          <p:cNvPr id="7" name="QuadreDeText 29">
            <a:extLst>
              <a:ext uri="{FF2B5EF4-FFF2-40B4-BE49-F238E27FC236}">
                <a16:creationId xmlns:a16="http://schemas.microsoft.com/office/drawing/2014/main" id="{A58BD4D4-3CE2-2B09-A720-2AA91A0BF4CF}"/>
              </a:ext>
            </a:extLst>
          </p:cNvPr>
          <p:cNvSpPr txBox="1"/>
          <p:nvPr/>
        </p:nvSpPr>
        <p:spPr>
          <a:xfrm>
            <a:off x="3650070" y="1916749"/>
            <a:ext cx="1545259" cy="2029871"/>
          </a:xfrm>
          <a:prstGeom prst="rect">
            <a:avLst/>
          </a:prstGeom>
          <a:noFill/>
          <a:ln w="12700" cap="flat">
            <a:solidFill>
              <a:srgbClr val="C293E9"/>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72000" rIns="198000" bIns="18000" numCol="1" spcCol="38100" rtlCol="0" anchor="ctr">
            <a:spAutoFit/>
          </a:bodyPr>
          <a:lstStyle/>
          <a:p>
            <a:pPr marL="228600" indent="-228600">
              <a:spcAft>
                <a:spcPts val="600"/>
              </a:spcAft>
              <a:buFontTx/>
              <a:buChar char="-"/>
            </a:pPr>
            <a:r>
              <a:rPr lang="es-ES" sz="1600">
                <a:solidFill>
                  <a:schemeClr val="tx1"/>
                </a:solidFill>
                <a:sym typeface="Helvetica Neue"/>
              </a:rPr>
              <a:t>TDF</a:t>
            </a:r>
          </a:p>
          <a:p>
            <a:pPr marL="228600" indent="-228600">
              <a:spcAft>
                <a:spcPts val="600"/>
              </a:spcAft>
              <a:buFontTx/>
              <a:buChar char="-"/>
            </a:pPr>
            <a:r>
              <a:rPr lang="es-ES" sz="1600">
                <a:solidFill>
                  <a:schemeClr val="tx1"/>
                </a:solidFill>
              </a:rPr>
              <a:t>3TC</a:t>
            </a:r>
          </a:p>
          <a:p>
            <a:pPr marL="228600" indent="-228600">
              <a:spcAft>
                <a:spcPts val="600"/>
              </a:spcAft>
              <a:buFontTx/>
              <a:buChar char="-"/>
            </a:pPr>
            <a:r>
              <a:rPr lang="es-ES" sz="1600">
                <a:solidFill>
                  <a:schemeClr val="tx1"/>
                </a:solidFill>
                <a:sym typeface="Helvetica Neue"/>
              </a:rPr>
              <a:t>ABC</a:t>
            </a:r>
          </a:p>
          <a:p>
            <a:pPr marL="228600" indent="-228600">
              <a:spcAft>
                <a:spcPts val="600"/>
              </a:spcAft>
              <a:buFontTx/>
              <a:buChar char="-"/>
            </a:pPr>
            <a:r>
              <a:rPr lang="es-ES" sz="1600">
                <a:solidFill>
                  <a:schemeClr val="tx1"/>
                </a:solidFill>
              </a:rPr>
              <a:t>TDF/FTC</a:t>
            </a:r>
          </a:p>
          <a:p>
            <a:pPr marL="228600" indent="-228600">
              <a:spcAft>
                <a:spcPts val="600"/>
              </a:spcAft>
              <a:buFontTx/>
              <a:buChar char="-"/>
            </a:pPr>
            <a:r>
              <a:rPr lang="es-ES" sz="1600">
                <a:solidFill>
                  <a:schemeClr val="tx1"/>
                </a:solidFill>
                <a:sym typeface="Helvetica Neue"/>
              </a:rPr>
              <a:t>TAF/FTC</a:t>
            </a:r>
          </a:p>
          <a:p>
            <a:pPr marL="228600" indent="-228600">
              <a:spcAft>
                <a:spcPts val="600"/>
              </a:spcAft>
              <a:buFontTx/>
              <a:buChar char="-"/>
            </a:pPr>
            <a:r>
              <a:rPr lang="es-ES" sz="1600">
                <a:solidFill>
                  <a:schemeClr val="tx1"/>
                </a:solidFill>
              </a:rPr>
              <a:t>ABC/3TC</a:t>
            </a:r>
            <a:endParaRPr lang="es-ES" sz="1600">
              <a:solidFill>
                <a:schemeClr val="tx1"/>
              </a:solidFill>
              <a:sym typeface="Helvetica Neue"/>
            </a:endParaRPr>
          </a:p>
        </p:txBody>
      </p:sp>
      <p:sp>
        <p:nvSpPr>
          <p:cNvPr id="9" name="QuadreDeText 30">
            <a:extLst>
              <a:ext uri="{FF2B5EF4-FFF2-40B4-BE49-F238E27FC236}">
                <a16:creationId xmlns:a16="http://schemas.microsoft.com/office/drawing/2014/main" id="{7FC6CAE8-F3F8-5C27-1E7C-834DD01C21F1}"/>
              </a:ext>
            </a:extLst>
          </p:cNvPr>
          <p:cNvSpPr txBox="1"/>
          <p:nvPr/>
        </p:nvSpPr>
        <p:spPr>
          <a:xfrm>
            <a:off x="5323371" y="1914679"/>
            <a:ext cx="1545258" cy="1383540"/>
          </a:xfrm>
          <a:prstGeom prst="rect">
            <a:avLst/>
          </a:prstGeom>
          <a:noFill/>
          <a:ln w="12700" cap="flat">
            <a:solidFill>
              <a:srgbClr val="C293E9"/>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72000" rIns="198000" bIns="18000" numCol="1" spcCol="38100" rtlCol="0" anchor="ctr">
            <a:spAutoFit/>
          </a:bodyPr>
          <a:lstStyle/>
          <a:p>
            <a:pPr marL="228600" indent="-228600">
              <a:spcAft>
                <a:spcPts val="600"/>
              </a:spcAft>
              <a:buFontTx/>
              <a:buChar char="-"/>
            </a:pPr>
            <a:r>
              <a:rPr lang="es-ES" sz="1600" dirty="0">
                <a:solidFill>
                  <a:srgbClr val="5E5E5E"/>
                </a:solidFill>
                <a:sym typeface="Helvetica Neue"/>
              </a:rPr>
              <a:t>EFV</a:t>
            </a:r>
          </a:p>
          <a:p>
            <a:pPr marL="228600" indent="-228600">
              <a:spcAft>
                <a:spcPts val="600"/>
              </a:spcAft>
              <a:buFontTx/>
              <a:buChar char="-"/>
            </a:pPr>
            <a:r>
              <a:rPr lang="es-ES" sz="1600" dirty="0">
                <a:solidFill>
                  <a:srgbClr val="5E5E5E"/>
                </a:solidFill>
                <a:sym typeface="Helvetica Neue"/>
              </a:rPr>
              <a:t>NVP</a:t>
            </a:r>
          </a:p>
          <a:p>
            <a:pPr marL="228600" indent="-228600">
              <a:spcAft>
                <a:spcPts val="600"/>
              </a:spcAft>
              <a:buFontTx/>
              <a:buChar char="-"/>
            </a:pPr>
            <a:r>
              <a:rPr lang="es-ES" sz="1600" dirty="0"/>
              <a:t>RPV</a:t>
            </a:r>
          </a:p>
          <a:p>
            <a:pPr marL="228600" indent="-228600">
              <a:spcAft>
                <a:spcPts val="600"/>
              </a:spcAft>
              <a:buFontTx/>
              <a:buChar char="-"/>
            </a:pPr>
            <a:r>
              <a:rPr lang="es-ES" sz="1600" dirty="0">
                <a:solidFill>
                  <a:srgbClr val="5E5E5E"/>
                </a:solidFill>
                <a:sym typeface="Helvetica Neue"/>
              </a:rPr>
              <a:t>DOR</a:t>
            </a:r>
          </a:p>
        </p:txBody>
      </p:sp>
      <p:sp>
        <p:nvSpPr>
          <p:cNvPr id="15" name="QuadreDeText 31">
            <a:extLst>
              <a:ext uri="{FF2B5EF4-FFF2-40B4-BE49-F238E27FC236}">
                <a16:creationId xmlns:a16="http://schemas.microsoft.com/office/drawing/2014/main" id="{7B85B511-DA60-61ED-B205-FD19A1FD49AA}"/>
              </a:ext>
            </a:extLst>
          </p:cNvPr>
          <p:cNvSpPr txBox="1"/>
          <p:nvPr/>
        </p:nvSpPr>
        <p:spPr>
          <a:xfrm>
            <a:off x="6996673" y="1916749"/>
            <a:ext cx="1545258" cy="1060375"/>
          </a:xfrm>
          <a:prstGeom prst="rect">
            <a:avLst/>
          </a:prstGeom>
          <a:noFill/>
          <a:ln w="12700" cap="flat">
            <a:solidFill>
              <a:srgbClr val="C293E9"/>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72000" rIns="198000" bIns="18000" numCol="1" spcCol="38100" rtlCol="0" anchor="ctr">
            <a:spAutoFit/>
          </a:bodyPr>
          <a:lstStyle/>
          <a:p>
            <a:pPr marL="228600" indent="-228600">
              <a:spcAft>
                <a:spcPts val="600"/>
              </a:spcAft>
              <a:buFontTx/>
              <a:buChar char="-"/>
            </a:pPr>
            <a:r>
              <a:rPr lang="es-ES" sz="1600">
                <a:solidFill>
                  <a:schemeClr val="tx1"/>
                </a:solidFill>
                <a:sym typeface="Helvetica Neue"/>
              </a:rPr>
              <a:t>DRV/c</a:t>
            </a:r>
          </a:p>
          <a:p>
            <a:pPr marL="228600" indent="-228600">
              <a:spcAft>
                <a:spcPts val="600"/>
              </a:spcAft>
              <a:buFontTx/>
              <a:buChar char="-"/>
            </a:pPr>
            <a:r>
              <a:rPr lang="es-ES" sz="1600">
                <a:solidFill>
                  <a:schemeClr val="tx1"/>
                </a:solidFill>
              </a:rPr>
              <a:t>DRV</a:t>
            </a:r>
          </a:p>
          <a:p>
            <a:pPr marL="228600" indent="-228600">
              <a:spcAft>
                <a:spcPts val="600"/>
              </a:spcAft>
              <a:buFontTx/>
              <a:buChar char="-"/>
            </a:pPr>
            <a:r>
              <a:rPr lang="es-ES" sz="1600">
                <a:solidFill>
                  <a:schemeClr val="tx1"/>
                </a:solidFill>
                <a:sym typeface="Helvetica Neue"/>
              </a:rPr>
              <a:t>RTV</a:t>
            </a:r>
          </a:p>
        </p:txBody>
      </p:sp>
      <p:sp>
        <p:nvSpPr>
          <p:cNvPr id="16" name="QuadreDeText 32">
            <a:extLst>
              <a:ext uri="{FF2B5EF4-FFF2-40B4-BE49-F238E27FC236}">
                <a16:creationId xmlns:a16="http://schemas.microsoft.com/office/drawing/2014/main" id="{C6D52C06-96DA-AA1D-E08B-1A508DAD5D9C}"/>
              </a:ext>
            </a:extLst>
          </p:cNvPr>
          <p:cNvSpPr txBox="1"/>
          <p:nvPr/>
        </p:nvSpPr>
        <p:spPr>
          <a:xfrm>
            <a:off x="8669974" y="1931752"/>
            <a:ext cx="1467518" cy="1060375"/>
          </a:xfrm>
          <a:prstGeom prst="rect">
            <a:avLst/>
          </a:prstGeom>
          <a:noFill/>
          <a:ln w="12700" cap="flat">
            <a:solidFill>
              <a:srgbClr val="C293E9"/>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72000" rIns="198000" bIns="18000" numCol="1" spcCol="38100" rtlCol="0" anchor="ctr">
            <a:spAutoFit/>
          </a:bodyPr>
          <a:lstStyle/>
          <a:p>
            <a:pPr marL="228600" indent="-228600">
              <a:spcAft>
                <a:spcPts val="600"/>
              </a:spcAft>
              <a:buFontTx/>
              <a:buChar char="-"/>
            </a:pPr>
            <a:r>
              <a:rPr lang="es-ES" sz="1600">
                <a:solidFill>
                  <a:srgbClr val="5E5E5E"/>
                </a:solidFill>
                <a:sym typeface="Helvetica Neue"/>
              </a:rPr>
              <a:t>RAL</a:t>
            </a:r>
          </a:p>
          <a:p>
            <a:pPr marL="228600" indent="-228600">
              <a:spcAft>
                <a:spcPts val="600"/>
              </a:spcAft>
              <a:buFontTx/>
              <a:buChar char="-"/>
            </a:pPr>
            <a:r>
              <a:rPr lang="es-ES" sz="1600">
                <a:solidFill>
                  <a:srgbClr val="5E5E5E"/>
                </a:solidFill>
                <a:sym typeface="Helvetica Neue"/>
              </a:rPr>
              <a:t>DTG</a:t>
            </a:r>
          </a:p>
          <a:p>
            <a:pPr marL="228600" indent="-228600">
              <a:spcAft>
                <a:spcPts val="600"/>
              </a:spcAft>
              <a:buFontTx/>
              <a:buChar char="-"/>
            </a:pPr>
            <a:r>
              <a:rPr lang="es-ES" sz="1600">
                <a:solidFill>
                  <a:srgbClr val="5E5E5E"/>
                </a:solidFill>
                <a:sym typeface="Helvetica Neue"/>
              </a:rPr>
              <a:t>CAB</a:t>
            </a:r>
          </a:p>
        </p:txBody>
      </p:sp>
      <p:sp>
        <p:nvSpPr>
          <p:cNvPr id="18" name="QuadreDeText 33">
            <a:extLst>
              <a:ext uri="{FF2B5EF4-FFF2-40B4-BE49-F238E27FC236}">
                <a16:creationId xmlns:a16="http://schemas.microsoft.com/office/drawing/2014/main" id="{9578E8B2-DA76-D32C-637C-468C91635BC2}"/>
              </a:ext>
            </a:extLst>
          </p:cNvPr>
          <p:cNvSpPr txBox="1"/>
          <p:nvPr/>
        </p:nvSpPr>
        <p:spPr>
          <a:xfrm>
            <a:off x="10271953" y="1931752"/>
            <a:ext cx="1545258" cy="1060375"/>
          </a:xfrm>
          <a:prstGeom prst="rect">
            <a:avLst/>
          </a:prstGeom>
          <a:noFill/>
          <a:ln w="12700" cap="flat">
            <a:solidFill>
              <a:srgbClr val="C293E9"/>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72000" rIns="198000" bIns="18000" numCol="1" spcCol="38100" rtlCol="0" anchor="ctr">
            <a:spAutoFit/>
          </a:bodyPr>
          <a:lstStyle/>
          <a:p>
            <a:pPr marL="228600" indent="-228600">
              <a:spcAft>
                <a:spcPts val="600"/>
              </a:spcAft>
              <a:buFontTx/>
              <a:buChar char="-"/>
            </a:pPr>
            <a:r>
              <a:rPr lang="es-ES" sz="1600">
                <a:solidFill>
                  <a:srgbClr val="5E5E5E"/>
                </a:solidFill>
                <a:sym typeface="Helvetica Neue"/>
              </a:rPr>
              <a:t>MRV</a:t>
            </a:r>
            <a:endParaRPr lang="es-ES" sz="1600"/>
          </a:p>
          <a:p>
            <a:pPr marL="228600" indent="-228600">
              <a:spcAft>
                <a:spcPts val="600"/>
              </a:spcAft>
              <a:buFontTx/>
              <a:buChar char="-"/>
            </a:pPr>
            <a:r>
              <a:rPr lang="es-ES" sz="1600">
                <a:solidFill>
                  <a:srgbClr val="5E5E5E"/>
                </a:solidFill>
                <a:sym typeface="Helvetica Neue"/>
              </a:rPr>
              <a:t>FTR</a:t>
            </a:r>
          </a:p>
          <a:p>
            <a:pPr marL="228600" indent="-228600">
              <a:spcAft>
                <a:spcPts val="600"/>
              </a:spcAft>
              <a:buFontTx/>
              <a:buChar char="-"/>
            </a:pPr>
            <a:r>
              <a:rPr lang="es-ES" sz="1600"/>
              <a:t>LEN</a:t>
            </a:r>
          </a:p>
        </p:txBody>
      </p:sp>
      <p:sp>
        <p:nvSpPr>
          <p:cNvPr id="19" name="QuadreDeText 24">
            <a:extLst>
              <a:ext uri="{FF2B5EF4-FFF2-40B4-BE49-F238E27FC236}">
                <a16:creationId xmlns:a16="http://schemas.microsoft.com/office/drawing/2014/main" id="{D07D5819-88E7-580F-59D0-8C23D6B66235}"/>
              </a:ext>
            </a:extLst>
          </p:cNvPr>
          <p:cNvSpPr txBox="1"/>
          <p:nvPr/>
        </p:nvSpPr>
        <p:spPr>
          <a:xfrm>
            <a:off x="1363945" y="1248520"/>
            <a:ext cx="2158081" cy="414044"/>
          </a:xfrm>
          <a:prstGeom prst="rect">
            <a:avLst/>
          </a:prstGeom>
          <a:solidFill>
            <a:srgbClr val="C293E9"/>
          </a:solidFill>
          <a:ln w="12700" cap="flat">
            <a:solidFill>
              <a:srgbClr val="C293E9"/>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72000" rIns="198000" bIns="18000" numCol="1" spcCol="38100" rtlCol="0" anchor="ctr">
            <a:spAutoFit/>
          </a:bodyPr>
          <a:lstStyle/>
          <a:p>
            <a:pPr algn="ctr">
              <a:spcAft>
                <a:spcPts val="600"/>
              </a:spcAft>
            </a:pPr>
            <a:r>
              <a:rPr lang="es-ES" sz="1600" b="1"/>
              <a:t>STR</a:t>
            </a:r>
          </a:p>
        </p:txBody>
      </p:sp>
      <p:sp>
        <p:nvSpPr>
          <p:cNvPr id="20" name="QuadreDeText 29">
            <a:extLst>
              <a:ext uri="{FF2B5EF4-FFF2-40B4-BE49-F238E27FC236}">
                <a16:creationId xmlns:a16="http://schemas.microsoft.com/office/drawing/2014/main" id="{B28D5F16-4F1F-26B5-8539-F9094049FA3B}"/>
              </a:ext>
            </a:extLst>
          </p:cNvPr>
          <p:cNvSpPr txBox="1"/>
          <p:nvPr/>
        </p:nvSpPr>
        <p:spPr>
          <a:xfrm>
            <a:off x="1363945" y="1914679"/>
            <a:ext cx="2158081" cy="2029871"/>
          </a:xfrm>
          <a:prstGeom prst="rect">
            <a:avLst/>
          </a:prstGeom>
          <a:noFill/>
          <a:ln w="12700" cap="flat">
            <a:solidFill>
              <a:srgbClr val="C293E9"/>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72000" rIns="198000" bIns="18000" numCol="1" spcCol="38100" rtlCol="0" anchor="ctr">
            <a:spAutoFit/>
          </a:bodyPr>
          <a:lstStyle/>
          <a:p>
            <a:pPr marL="228600" indent="-228600">
              <a:spcAft>
                <a:spcPts val="600"/>
              </a:spcAft>
              <a:buFontTx/>
              <a:buChar char="-"/>
            </a:pPr>
            <a:r>
              <a:rPr lang="es-ES" sz="1600">
                <a:solidFill>
                  <a:schemeClr val="tx1"/>
                </a:solidFill>
                <a:sym typeface="Helvetica Neue"/>
              </a:rPr>
              <a:t>TAF/FTC/BIC</a:t>
            </a:r>
          </a:p>
          <a:p>
            <a:pPr marL="228600" indent="-228600">
              <a:spcAft>
                <a:spcPts val="600"/>
              </a:spcAft>
              <a:buFontTx/>
              <a:buChar char="-"/>
            </a:pPr>
            <a:r>
              <a:rPr lang="es-ES" sz="1600">
                <a:solidFill>
                  <a:schemeClr val="tx1"/>
                </a:solidFill>
              </a:rPr>
              <a:t>ABC/3TC/DTG</a:t>
            </a:r>
          </a:p>
          <a:p>
            <a:pPr marL="228600" indent="-228600">
              <a:spcAft>
                <a:spcPts val="600"/>
              </a:spcAft>
              <a:buFontTx/>
              <a:buChar char="-"/>
            </a:pPr>
            <a:r>
              <a:rPr lang="es-ES" sz="1600">
                <a:solidFill>
                  <a:schemeClr val="tx1"/>
                </a:solidFill>
              </a:rPr>
              <a:t>TAF/FTC/DRV/c</a:t>
            </a:r>
          </a:p>
          <a:p>
            <a:pPr marL="228600" indent="-228600">
              <a:spcAft>
                <a:spcPts val="600"/>
              </a:spcAft>
              <a:buFontTx/>
              <a:buChar char="-"/>
            </a:pPr>
            <a:r>
              <a:rPr lang="es-ES" sz="1600">
                <a:solidFill>
                  <a:schemeClr val="tx1"/>
                </a:solidFill>
                <a:sym typeface="Helvetica Neue"/>
              </a:rPr>
              <a:t>TAF/FTC/RPV</a:t>
            </a:r>
          </a:p>
          <a:p>
            <a:pPr marL="228600" indent="-228600">
              <a:spcAft>
                <a:spcPts val="600"/>
              </a:spcAft>
              <a:buFontTx/>
              <a:buChar char="-"/>
            </a:pPr>
            <a:r>
              <a:rPr lang="es-ES" sz="1600">
                <a:solidFill>
                  <a:schemeClr val="tx1"/>
                </a:solidFill>
              </a:rPr>
              <a:t>TAF/FTC/EVG/c</a:t>
            </a:r>
          </a:p>
          <a:p>
            <a:pPr marL="228600" indent="-228600">
              <a:spcAft>
                <a:spcPts val="600"/>
              </a:spcAft>
              <a:buFontTx/>
              <a:buChar char="-"/>
            </a:pPr>
            <a:r>
              <a:rPr lang="es-ES" sz="1600">
                <a:solidFill>
                  <a:schemeClr val="tx1"/>
                </a:solidFill>
                <a:sym typeface="Helvetica Neue"/>
              </a:rPr>
              <a:t>TDF/FTC/EFV</a:t>
            </a:r>
          </a:p>
        </p:txBody>
      </p:sp>
      <p:sp>
        <p:nvSpPr>
          <p:cNvPr id="21" name="QuadreDeText 29">
            <a:extLst>
              <a:ext uri="{FF2B5EF4-FFF2-40B4-BE49-F238E27FC236}">
                <a16:creationId xmlns:a16="http://schemas.microsoft.com/office/drawing/2014/main" id="{1FCF9382-B8FD-7D23-2703-8D6DC2F81B7A}"/>
              </a:ext>
            </a:extLst>
          </p:cNvPr>
          <p:cNvSpPr txBox="1"/>
          <p:nvPr/>
        </p:nvSpPr>
        <p:spPr>
          <a:xfrm>
            <a:off x="1363945" y="4080656"/>
            <a:ext cx="2158081" cy="737210"/>
          </a:xfrm>
          <a:prstGeom prst="rect">
            <a:avLst/>
          </a:prstGeom>
          <a:noFill/>
          <a:ln w="12700" cap="flat">
            <a:solidFill>
              <a:srgbClr val="C293E9"/>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72000" rIns="198000" bIns="18000" numCol="1" spcCol="38100" rtlCol="0" anchor="ctr">
            <a:spAutoFit/>
          </a:bodyPr>
          <a:lstStyle/>
          <a:p>
            <a:pPr marL="228600" indent="-228600">
              <a:spcAft>
                <a:spcPts val="600"/>
              </a:spcAft>
              <a:buFontTx/>
              <a:buChar char="-"/>
            </a:pPr>
            <a:r>
              <a:rPr lang="es-ES" sz="1600">
                <a:solidFill>
                  <a:schemeClr val="tx1"/>
                </a:solidFill>
              </a:rPr>
              <a:t>DTG/3TC</a:t>
            </a:r>
          </a:p>
          <a:p>
            <a:pPr marL="228600" indent="-228600">
              <a:spcAft>
                <a:spcPts val="600"/>
              </a:spcAft>
              <a:buFontTx/>
              <a:buChar char="-"/>
            </a:pPr>
            <a:r>
              <a:rPr lang="es-ES" sz="1600">
                <a:solidFill>
                  <a:schemeClr val="tx1"/>
                </a:solidFill>
                <a:sym typeface="Helvetica Neue"/>
              </a:rPr>
              <a:t>DTG/RPV</a:t>
            </a:r>
          </a:p>
        </p:txBody>
      </p:sp>
      <p:sp>
        <p:nvSpPr>
          <p:cNvPr id="22" name="QuadreDeText 32">
            <a:extLst>
              <a:ext uri="{FF2B5EF4-FFF2-40B4-BE49-F238E27FC236}">
                <a16:creationId xmlns:a16="http://schemas.microsoft.com/office/drawing/2014/main" id="{1B74237F-7D07-2FF4-DE59-110B8D21DB59}"/>
              </a:ext>
            </a:extLst>
          </p:cNvPr>
          <p:cNvSpPr txBox="1"/>
          <p:nvPr/>
        </p:nvSpPr>
        <p:spPr>
          <a:xfrm>
            <a:off x="8676392" y="5471549"/>
            <a:ext cx="1467518" cy="414044"/>
          </a:xfrm>
          <a:prstGeom prst="rect">
            <a:avLst/>
          </a:prstGeom>
          <a:noFill/>
          <a:ln w="12700" cap="flat">
            <a:solidFill>
              <a:srgbClr val="C293E9"/>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72000" rIns="198000" bIns="18000" numCol="1" spcCol="38100" rtlCol="0" anchor="ctr">
            <a:spAutoFit/>
          </a:bodyPr>
          <a:lstStyle/>
          <a:p>
            <a:pPr marL="228600" indent="-228600">
              <a:spcAft>
                <a:spcPts val="600"/>
              </a:spcAft>
              <a:buFontTx/>
              <a:buChar char="-"/>
            </a:pPr>
            <a:r>
              <a:rPr lang="es-ES" sz="1600">
                <a:solidFill>
                  <a:srgbClr val="5E5E5E"/>
                </a:solidFill>
                <a:sym typeface="Helvetica Neue"/>
              </a:rPr>
              <a:t>CAB</a:t>
            </a:r>
          </a:p>
        </p:txBody>
      </p:sp>
      <p:sp>
        <p:nvSpPr>
          <p:cNvPr id="23" name="QuadreDeText 30">
            <a:extLst>
              <a:ext uri="{FF2B5EF4-FFF2-40B4-BE49-F238E27FC236}">
                <a16:creationId xmlns:a16="http://schemas.microsoft.com/office/drawing/2014/main" id="{04B0D136-FF87-CEFC-01C6-BCBCD8C8D752}"/>
              </a:ext>
            </a:extLst>
          </p:cNvPr>
          <p:cNvSpPr txBox="1"/>
          <p:nvPr/>
        </p:nvSpPr>
        <p:spPr>
          <a:xfrm>
            <a:off x="5323371" y="5471549"/>
            <a:ext cx="1545258" cy="414044"/>
          </a:xfrm>
          <a:prstGeom prst="rect">
            <a:avLst/>
          </a:prstGeom>
          <a:noFill/>
          <a:ln w="12700" cap="flat">
            <a:solidFill>
              <a:srgbClr val="C293E9"/>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72000" rIns="198000" bIns="18000" numCol="1" spcCol="38100" rtlCol="0" anchor="ctr">
            <a:spAutoFit/>
          </a:bodyPr>
          <a:lstStyle/>
          <a:p>
            <a:pPr marL="228600" indent="-228600">
              <a:spcAft>
                <a:spcPts val="600"/>
              </a:spcAft>
              <a:buFontTx/>
              <a:buChar char="-"/>
            </a:pPr>
            <a:r>
              <a:rPr lang="es-ES" sz="1600">
                <a:solidFill>
                  <a:srgbClr val="5E5E5E"/>
                </a:solidFill>
                <a:sym typeface="Helvetica Neue"/>
              </a:rPr>
              <a:t>RPV</a:t>
            </a:r>
          </a:p>
        </p:txBody>
      </p:sp>
      <p:sp>
        <p:nvSpPr>
          <p:cNvPr id="24" name="QuadreDeText 30">
            <a:extLst>
              <a:ext uri="{FF2B5EF4-FFF2-40B4-BE49-F238E27FC236}">
                <a16:creationId xmlns:a16="http://schemas.microsoft.com/office/drawing/2014/main" id="{A3FC4A15-98C7-9819-EE75-096B207EE1FD}"/>
              </a:ext>
            </a:extLst>
          </p:cNvPr>
          <p:cNvSpPr txBox="1"/>
          <p:nvPr/>
        </p:nvSpPr>
        <p:spPr>
          <a:xfrm>
            <a:off x="10271953" y="6073862"/>
            <a:ext cx="1545258" cy="414044"/>
          </a:xfrm>
          <a:prstGeom prst="rect">
            <a:avLst/>
          </a:prstGeom>
          <a:noFill/>
          <a:ln w="12700" cap="flat">
            <a:solidFill>
              <a:srgbClr val="C293E9"/>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72000" rIns="198000" bIns="18000" numCol="1" spcCol="38100" rtlCol="0" anchor="ctr">
            <a:spAutoFit/>
          </a:bodyPr>
          <a:lstStyle/>
          <a:p>
            <a:pPr marL="228600" indent="-228600">
              <a:spcAft>
                <a:spcPts val="600"/>
              </a:spcAft>
              <a:buFontTx/>
              <a:buChar char="-"/>
            </a:pPr>
            <a:r>
              <a:rPr lang="es-ES" sz="1600">
                <a:solidFill>
                  <a:srgbClr val="5E5E5E"/>
                </a:solidFill>
                <a:sym typeface="Helvetica Neue"/>
              </a:rPr>
              <a:t>LEN</a:t>
            </a:r>
          </a:p>
        </p:txBody>
      </p:sp>
      <p:sp>
        <p:nvSpPr>
          <p:cNvPr id="25" name="QuadreDeText 30">
            <a:extLst>
              <a:ext uri="{FF2B5EF4-FFF2-40B4-BE49-F238E27FC236}">
                <a16:creationId xmlns:a16="http://schemas.microsoft.com/office/drawing/2014/main" id="{BEA11C32-BB01-0B72-0E81-C389A17C8F63}"/>
              </a:ext>
            </a:extLst>
          </p:cNvPr>
          <p:cNvSpPr txBox="1"/>
          <p:nvPr/>
        </p:nvSpPr>
        <p:spPr>
          <a:xfrm>
            <a:off x="10271953" y="4937685"/>
            <a:ext cx="1545258" cy="414044"/>
          </a:xfrm>
          <a:prstGeom prst="rect">
            <a:avLst/>
          </a:prstGeom>
          <a:noFill/>
          <a:ln w="12700" cap="flat">
            <a:solidFill>
              <a:srgbClr val="C293E9"/>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72000" rIns="198000" bIns="18000" numCol="1" spcCol="38100" rtlCol="0" anchor="ctr">
            <a:spAutoFit/>
          </a:bodyPr>
          <a:lstStyle/>
          <a:p>
            <a:pPr marL="228600" indent="-228600">
              <a:spcAft>
                <a:spcPts val="600"/>
              </a:spcAft>
              <a:buFontTx/>
              <a:buChar char="-"/>
            </a:pPr>
            <a:r>
              <a:rPr lang="es-ES" sz="1600" strike="sngStrike">
                <a:solidFill>
                  <a:schemeClr val="tx1">
                    <a:lumMod val="20000"/>
                    <a:lumOff val="80000"/>
                  </a:schemeClr>
                </a:solidFill>
                <a:sym typeface="Helvetica Neue"/>
              </a:rPr>
              <a:t>IBA</a:t>
            </a:r>
          </a:p>
        </p:txBody>
      </p:sp>
      <p:sp>
        <p:nvSpPr>
          <p:cNvPr id="26" name="Rectángulo 25">
            <a:extLst>
              <a:ext uri="{FF2B5EF4-FFF2-40B4-BE49-F238E27FC236}">
                <a16:creationId xmlns:a16="http://schemas.microsoft.com/office/drawing/2014/main" id="{E71E9859-1BC8-31D8-70EB-B0AD36536CBD}"/>
              </a:ext>
            </a:extLst>
          </p:cNvPr>
          <p:cNvSpPr/>
          <p:nvPr/>
        </p:nvSpPr>
        <p:spPr>
          <a:xfrm>
            <a:off x="279369" y="1914679"/>
            <a:ext cx="451406" cy="2903186"/>
          </a:xfrm>
          <a:prstGeom prst="rect">
            <a:avLst/>
          </a:prstGeom>
          <a:solidFill>
            <a:srgbClr val="6E24A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25400" tIns="25400" rIns="25400" bIns="25400" numCol="1" spcCol="38100" rtlCol="0" anchor="ctr">
            <a:spAutoFit/>
          </a:bodyPr>
          <a:lstStyle/>
          <a:p>
            <a:pPr algn="ctr" defTabSz="412750">
              <a:spcBef>
                <a:spcPts val="600"/>
              </a:spcBef>
              <a:spcAft>
                <a:spcPts val="600"/>
              </a:spcAft>
            </a:pPr>
            <a:r>
              <a:rPr lang="es-ES" sz="1600" b="1">
                <a:solidFill>
                  <a:schemeClr val="tx1">
                    <a:lumMod val="20000"/>
                    <a:lumOff val="80000"/>
                  </a:schemeClr>
                </a:solidFill>
                <a:ea typeface="Helvetica Neue Medium"/>
                <a:cs typeface="Helvetica Neue Medium"/>
                <a:sym typeface="Helvetica Neue Medium"/>
              </a:rPr>
              <a:t>oral</a:t>
            </a:r>
          </a:p>
        </p:txBody>
      </p:sp>
      <p:sp>
        <p:nvSpPr>
          <p:cNvPr id="27" name="Rectángulo 26">
            <a:extLst>
              <a:ext uri="{FF2B5EF4-FFF2-40B4-BE49-F238E27FC236}">
                <a16:creationId xmlns:a16="http://schemas.microsoft.com/office/drawing/2014/main" id="{EB12F2E0-897E-C7EA-91D0-BEE33B6D029E}"/>
              </a:ext>
            </a:extLst>
          </p:cNvPr>
          <p:cNvSpPr/>
          <p:nvPr/>
        </p:nvSpPr>
        <p:spPr>
          <a:xfrm>
            <a:off x="279369" y="4937684"/>
            <a:ext cx="451406" cy="414045"/>
          </a:xfrm>
          <a:prstGeom prst="rect">
            <a:avLst/>
          </a:prstGeom>
          <a:solidFill>
            <a:srgbClr val="6E24A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25400" tIns="25400" rIns="25400" bIns="25400" numCol="1" spcCol="38100" rtlCol="0" anchor="ctr">
            <a:spAutoFit/>
          </a:bodyPr>
          <a:lstStyle/>
          <a:p>
            <a:pPr algn="ctr" defTabSz="412750">
              <a:spcBef>
                <a:spcPts val="600"/>
              </a:spcBef>
              <a:spcAft>
                <a:spcPts val="600"/>
              </a:spcAft>
            </a:pPr>
            <a:r>
              <a:rPr lang="es-ES" sz="1600" b="1" err="1">
                <a:solidFill>
                  <a:schemeClr val="tx1">
                    <a:lumMod val="20000"/>
                    <a:lumOff val="80000"/>
                  </a:schemeClr>
                </a:solidFill>
                <a:ea typeface="Helvetica Neue Medium"/>
                <a:cs typeface="Helvetica Neue Medium"/>
                <a:sym typeface="Helvetica Neue Medium"/>
              </a:rPr>
              <a:t>iv</a:t>
            </a:r>
            <a:endParaRPr lang="es-ES" sz="1600" b="1">
              <a:solidFill>
                <a:schemeClr val="tx1">
                  <a:lumMod val="20000"/>
                  <a:lumOff val="80000"/>
                </a:schemeClr>
              </a:solidFill>
              <a:ea typeface="Helvetica Neue Medium"/>
              <a:cs typeface="Helvetica Neue Medium"/>
              <a:sym typeface="Helvetica Neue Medium"/>
            </a:endParaRPr>
          </a:p>
        </p:txBody>
      </p:sp>
      <p:sp>
        <p:nvSpPr>
          <p:cNvPr id="28" name="Rectángulo 27">
            <a:extLst>
              <a:ext uri="{FF2B5EF4-FFF2-40B4-BE49-F238E27FC236}">
                <a16:creationId xmlns:a16="http://schemas.microsoft.com/office/drawing/2014/main" id="{4C6C3B21-2ACA-3C6C-5E45-A4B5A4160321}"/>
              </a:ext>
            </a:extLst>
          </p:cNvPr>
          <p:cNvSpPr/>
          <p:nvPr/>
        </p:nvSpPr>
        <p:spPr>
          <a:xfrm>
            <a:off x="821657" y="1914679"/>
            <a:ext cx="451406" cy="2903186"/>
          </a:xfrm>
          <a:prstGeom prst="rect">
            <a:avLst/>
          </a:prstGeom>
          <a:solidFill>
            <a:srgbClr val="6E24A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25400" tIns="25400" rIns="25400" bIns="25400" numCol="1" spcCol="38100" rtlCol="0" anchor="ctr">
            <a:spAutoFit/>
          </a:bodyPr>
          <a:lstStyle/>
          <a:p>
            <a:pPr algn="ctr" defTabSz="412750">
              <a:spcBef>
                <a:spcPts val="600"/>
              </a:spcBef>
              <a:spcAft>
                <a:spcPts val="600"/>
              </a:spcAft>
            </a:pPr>
            <a:r>
              <a:rPr lang="es-ES" sz="1600" b="1">
                <a:solidFill>
                  <a:schemeClr val="tx1">
                    <a:lumMod val="20000"/>
                    <a:lumOff val="80000"/>
                  </a:schemeClr>
                </a:solidFill>
                <a:ea typeface="Helvetica Neue Medium"/>
                <a:cs typeface="Helvetica Neue Medium"/>
                <a:sym typeface="Helvetica Neue Medium"/>
              </a:rPr>
              <a:t>diario (</a:t>
            </a:r>
            <a:r>
              <a:rPr lang="es-ES" sz="1600" b="1" err="1">
                <a:solidFill>
                  <a:schemeClr val="tx1">
                    <a:lumMod val="20000"/>
                    <a:lumOff val="80000"/>
                  </a:schemeClr>
                </a:solidFill>
                <a:ea typeface="Helvetica Neue Medium"/>
                <a:cs typeface="Helvetica Neue Medium"/>
                <a:sym typeface="Helvetica Neue Medium"/>
              </a:rPr>
              <a:t>qd</a:t>
            </a:r>
            <a:r>
              <a:rPr lang="es-ES" sz="1600" b="1">
                <a:solidFill>
                  <a:schemeClr val="tx1">
                    <a:lumMod val="20000"/>
                    <a:lumOff val="80000"/>
                  </a:schemeClr>
                </a:solidFill>
                <a:ea typeface="Helvetica Neue Medium"/>
                <a:cs typeface="Helvetica Neue Medium"/>
                <a:sym typeface="Helvetica Neue Medium"/>
              </a:rPr>
              <a:t> o </a:t>
            </a:r>
            <a:r>
              <a:rPr lang="es-ES" sz="1600" b="1" err="1">
                <a:solidFill>
                  <a:schemeClr val="tx1">
                    <a:lumMod val="20000"/>
                    <a:lumOff val="80000"/>
                  </a:schemeClr>
                </a:solidFill>
                <a:ea typeface="Helvetica Neue Medium"/>
                <a:cs typeface="Helvetica Neue Medium"/>
                <a:sym typeface="Helvetica Neue Medium"/>
              </a:rPr>
              <a:t>bid</a:t>
            </a:r>
            <a:r>
              <a:rPr lang="es-ES" sz="1600" b="1">
                <a:solidFill>
                  <a:schemeClr val="tx1">
                    <a:lumMod val="20000"/>
                    <a:lumOff val="80000"/>
                  </a:schemeClr>
                </a:solidFill>
                <a:ea typeface="Helvetica Neue Medium"/>
                <a:cs typeface="Helvetica Neue Medium"/>
                <a:sym typeface="Helvetica Neue Medium"/>
              </a:rPr>
              <a:t>)</a:t>
            </a:r>
          </a:p>
        </p:txBody>
      </p:sp>
      <p:sp>
        <p:nvSpPr>
          <p:cNvPr id="29" name="Rectángulo 28">
            <a:extLst>
              <a:ext uri="{FF2B5EF4-FFF2-40B4-BE49-F238E27FC236}">
                <a16:creationId xmlns:a16="http://schemas.microsoft.com/office/drawing/2014/main" id="{2EC626CA-EE22-430E-2250-9F82ED3C82D2}"/>
              </a:ext>
            </a:extLst>
          </p:cNvPr>
          <p:cNvSpPr/>
          <p:nvPr/>
        </p:nvSpPr>
        <p:spPr>
          <a:xfrm>
            <a:off x="821657" y="4937685"/>
            <a:ext cx="451406" cy="414045"/>
          </a:xfrm>
          <a:prstGeom prst="rect">
            <a:avLst/>
          </a:prstGeom>
          <a:solidFill>
            <a:srgbClr val="6E24A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25400" tIns="25400" rIns="25400" bIns="25400" numCol="1" spcCol="38100" rtlCol="0" anchor="ctr">
            <a:spAutoFit/>
          </a:bodyPr>
          <a:lstStyle/>
          <a:p>
            <a:pPr algn="ctr" defTabSz="412750">
              <a:spcBef>
                <a:spcPts val="600"/>
              </a:spcBef>
              <a:spcAft>
                <a:spcPts val="600"/>
              </a:spcAft>
            </a:pPr>
            <a:r>
              <a:rPr lang="es-ES" sz="1600" b="1">
                <a:solidFill>
                  <a:schemeClr val="tx1">
                    <a:lumMod val="20000"/>
                    <a:lumOff val="80000"/>
                  </a:schemeClr>
                </a:solidFill>
                <a:ea typeface="Helvetica Neue Medium"/>
                <a:cs typeface="Helvetica Neue Medium"/>
                <a:sym typeface="Helvetica Neue Medium"/>
              </a:rPr>
              <a:t>2s</a:t>
            </a:r>
          </a:p>
        </p:txBody>
      </p:sp>
      <p:sp>
        <p:nvSpPr>
          <p:cNvPr id="30" name="Rectángulo 29">
            <a:extLst>
              <a:ext uri="{FF2B5EF4-FFF2-40B4-BE49-F238E27FC236}">
                <a16:creationId xmlns:a16="http://schemas.microsoft.com/office/drawing/2014/main" id="{76431A01-F253-C884-1D92-6BB092551F84}"/>
              </a:ext>
            </a:extLst>
          </p:cNvPr>
          <p:cNvSpPr/>
          <p:nvPr/>
        </p:nvSpPr>
        <p:spPr>
          <a:xfrm>
            <a:off x="279369" y="5471549"/>
            <a:ext cx="451406" cy="414045"/>
          </a:xfrm>
          <a:prstGeom prst="rect">
            <a:avLst/>
          </a:prstGeom>
          <a:solidFill>
            <a:srgbClr val="6E24A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25400" tIns="25400" rIns="25400" bIns="25400" numCol="1" spcCol="38100" rtlCol="0" anchor="ctr">
            <a:spAutoFit/>
          </a:bodyPr>
          <a:lstStyle/>
          <a:p>
            <a:pPr algn="ctr" defTabSz="412750">
              <a:spcBef>
                <a:spcPts val="600"/>
              </a:spcBef>
              <a:spcAft>
                <a:spcPts val="600"/>
              </a:spcAft>
            </a:pPr>
            <a:r>
              <a:rPr lang="es-ES" sz="1600" b="1" err="1">
                <a:solidFill>
                  <a:schemeClr val="tx1">
                    <a:lumMod val="20000"/>
                    <a:lumOff val="80000"/>
                  </a:schemeClr>
                </a:solidFill>
                <a:ea typeface="Helvetica Neue Medium"/>
                <a:cs typeface="Helvetica Neue Medium"/>
                <a:sym typeface="Helvetica Neue Medium"/>
              </a:rPr>
              <a:t>im</a:t>
            </a:r>
            <a:endParaRPr lang="es-ES" sz="1600" b="1">
              <a:solidFill>
                <a:schemeClr val="tx1">
                  <a:lumMod val="20000"/>
                  <a:lumOff val="80000"/>
                </a:schemeClr>
              </a:solidFill>
              <a:ea typeface="Helvetica Neue Medium"/>
              <a:cs typeface="Helvetica Neue Medium"/>
              <a:sym typeface="Helvetica Neue Medium"/>
            </a:endParaRPr>
          </a:p>
        </p:txBody>
      </p:sp>
      <p:sp>
        <p:nvSpPr>
          <p:cNvPr id="31" name="Rectángulo 30">
            <a:extLst>
              <a:ext uri="{FF2B5EF4-FFF2-40B4-BE49-F238E27FC236}">
                <a16:creationId xmlns:a16="http://schemas.microsoft.com/office/drawing/2014/main" id="{E94C240C-DA4F-0C85-7106-33E72C2DDA0E}"/>
              </a:ext>
            </a:extLst>
          </p:cNvPr>
          <p:cNvSpPr/>
          <p:nvPr/>
        </p:nvSpPr>
        <p:spPr>
          <a:xfrm>
            <a:off x="821657" y="5471549"/>
            <a:ext cx="451406" cy="414045"/>
          </a:xfrm>
          <a:prstGeom prst="rect">
            <a:avLst/>
          </a:prstGeom>
          <a:solidFill>
            <a:srgbClr val="6E24A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25400" tIns="25400" rIns="25400" bIns="25400" numCol="1" spcCol="38100" rtlCol="0" anchor="ctr">
            <a:spAutoFit/>
          </a:bodyPr>
          <a:lstStyle/>
          <a:p>
            <a:pPr algn="ctr" defTabSz="412750">
              <a:spcBef>
                <a:spcPts val="600"/>
              </a:spcBef>
              <a:spcAft>
                <a:spcPts val="600"/>
              </a:spcAft>
            </a:pPr>
            <a:r>
              <a:rPr lang="es-ES" sz="1600" b="1">
                <a:solidFill>
                  <a:schemeClr val="tx1">
                    <a:lumMod val="20000"/>
                    <a:lumOff val="80000"/>
                  </a:schemeClr>
                </a:solidFill>
                <a:ea typeface="Helvetica Neue Medium"/>
                <a:cs typeface="Helvetica Neue Medium"/>
                <a:sym typeface="Helvetica Neue Medium"/>
              </a:rPr>
              <a:t>2m</a:t>
            </a:r>
          </a:p>
        </p:txBody>
      </p:sp>
      <p:sp>
        <p:nvSpPr>
          <p:cNvPr id="32" name="Rectángulo 31">
            <a:extLst>
              <a:ext uri="{FF2B5EF4-FFF2-40B4-BE49-F238E27FC236}">
                <a16:creationId xmlns:a16="http://schemas.microsoft.com/office/drawing/2014/main" id="{CF237A5E-2CA3-DF27-C148-DA4C6683EF16}"/>
              </a:ext>
            </a:extLst>
          </p:cNvPr>
          <p:cNvSpPr/>
          <p:nvPr/>
        </p:nvSpPr>
        <p:spPr>
          <a:xfrm>
            <a:off x="279369" y="6005413"/>
            <a:ext cx="451406" cy="414045"/>
          </a:xfrm>
          <a:prstGeom prst="rect">
            <a:avLst/>
          </a:prstGeom>
          <a:solidFill>
            <a:srgbClr val="6E24A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25400" tIns="25400" rIns="25400" bIns="25400" numCol="1" spcCol="38100" rtlCol="0" anchor="ctr">
            <a:spAutoFit/>
          </a:bodyPr>
          <a:lstStyle/>
          <a:p>
            <a:pPr algn="ctr" defTabSz="412750">
              <a:spcBef>
                <a:spcPts val="600"/>
              </a:spcBef>
              <a:spcAft>
                <a:spcPts val="600"/>
              </a:spcAft>
            </a:pPr>
            <a:r>
              <a:rPr lang="es-ES" sz="1600" b="1" err="1">
                <a:solidFill>
                  <a:schemeClr val="tx1">
                    <a:lumMod val="20000"/>
                    <a:lumOff val="80000"/>
                  </a:schemeClr>
                </a:solidFill>
                <a:ea typeface="Helvetica Neue Medium"/>
                <a:cs typeface="Helvetica Neue Medium"/>
                <a:sym typeface="Helvetica Neue Medium"/>
              </a:rPr>
              <a:t>sc</a:t>
            </a:r>
            <a:endParaRPr lang="es-ES" sz="1600" b="1">
              <a:solidFill>
                <a:schemeClr val="tx1">
                  <a:lumMod val="20000"/>
                  <a:lumOff val="80000"/>
                </a:schemeClr>
              </a:solidFill>
              <a:ea typeface="Helvetica Neue Medium"/>
              <a:cs typeface="Helvetica Neue Medium"/>
              <a:sym typeface="Helvetica Neue Medium"/>
            </a:endParaRPr>
          </a:p>
        </p:txBody>
      </p:sp>
      <p:sp>
        <p:nvSpPr>
          <p:cNvPr id="33" name="Rectángulo 32">
            <a:extLst>
              <a:ext uri="{FF2B5EF4-FFF2-40B4-BE49-F238E27FC236}">
                <a16:creationId xmlns:a16="http://schemas.microsoft.com/office/drawing/2014/main" id="{8CA9AB62-BB0D-D285-724A-BF09CDBE0A71}"/>
              </a:ext>
            </a:extLst>
          </p:cNvPr>
          <p:cNvSpPr/>
          <p:nvPr/>
        </p:nvSpPr>
        <p:spPr>
          <a:xfrm>
            <a:off x="821657" y="6005413"/>
            <a:ext cx="451406" cy="414045"/>
          </a:xfrm>
          <a:prstGeom prst="rect">
            <a:avLst/>
          </a:prstGeom>
          <a:solidFill>
            <a:srgbClr val="6E24A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25400" tIns="25400" rIns="25400" bIns="25400" numCol="1" spcCol="38100" rtlCol="0" anchor="ctr">
            <a:spAutoFit/>
          </a:bodyPr>
          <a:lstStyle/>
          <a:p>
            <a:pPr algn="ctr" defTabSz="412750">
              <a:spcBef>
                <a:spcPts val="600"/>
              </a:spcBef>
              <a:spcAft>
                <a:spcPts val="600"/>
              </a:spcAft>
            </a:pPr>
            <a:r>
              <a:rPr lang="es-ES" sz="1600" b="1">
                <a:solidFill>
                  <a:schemeClr val="tx1">
                    <a:lumMod val="20000"/>
                    <a:lumOff val="80000"/>
                  </a:schemeClr>
                </a:solidFill>
                <a:ea typeface="Helvetica Neue Medium"/>
                <a:cs typeface="Helvetica Neue Medium"/>
                <a:sym typeface="Helvetica Neue Medium"/>
              </a:rPr>
              <a:t>6m</a:t>
            </a:r>
          </a:p>
        </p:txBody>
      </p:sp>
    </p:spTree>
    <p:extLst>
      <p:ext uri="{BB962C8B-B14F-4D97-AF65-F5344CB8AC3E}">
        <p14:creationId xmlns:p14="http://schemas.microsoft.com/office/powerpoint/2010/main" val="2655062745"/>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D52B-8799-6BC1-8AE3-12AF37DF923C}"/>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C5C1B6D0-7E44-6020-EC06-096CD330D48D}"/>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sp>
        <p:nvSpPr>
          <p:cNvPr id="13" name="1ª JORNADA…">
            <a:extLst>
              <a:ext uri="{FF2B5EF4-FFF2-40B4-BE49-F238E27FC236}">
                <a16:creationId xmlns:a16="http://schemas.microsoft.com/office/drawing/2014/main" id="{BD1C356E-B38E-EFB0-2B71-C6F743BB95BF}"/>
              </a:ext>
            </a:extLst>
          </p:cNvPr>
          <p:cNvSpPr txBox="1"/>
          <p:nvPr/>
        </p:nvSpPr>
        <p:spPr>
          <a:xfrm>
            <a:off x="147658" y="1369962"/>
            <a:ext cx="51361" cy="266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pPr algn="l">
              <a:defRPr sz="3800" b="1" i="1">
                <a:solidFill>
                  <a:srgbClr val="000000"/>
                </a:solidFill>
                <a:latin typeface="Arial"/>
                <a:ea typeface="Arial"/>
                <a:cs typeface="Arial"/>
                <a:sym typeface="Arial"/>
              </a:defRPr>
            </a:pPr>
            <a:endParaRPr lang="es-ES" sz="1400" dirty="0"/>
          </a:p>
        </p:txBody>
      </p:sp>
      <p:sp>
        <p:nvSpPr>
          <p:cNvPr id="14" name="QuadreDeText 9">
            <a:extLst>
              <a:ext uri="{FF2B5EF4-FFF2-40B4-BE49-F238E27FC236}">
                <a16:creationId xmlns:a16="http://schemas.microsoft.com/office/drawing/2014/main" id="{6893F2E8-23E5-17D0-AD26-544CC62ED000}"/>
              </a:ext>
            </a:extLst>
          </p:cNvPr>
          <p:cNvSpPr txBox="1"/>
          <p:nvPr/>
        </p:nvSpPr>
        <p:spPr>
          <a:xfrm>
            <a:off x="198986" y="1649569"/>
            <a:ext cx="3682342" cy="603396"/>
          </a:xfrm>
          <a:prstGeom prst="rect">
            <a:avLst/>
          </a:prstGeom>
          <a:solidFill>
            <a:srgbClr val="13D3B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400" b="1"/>
              <a:t>En general:</a:t>
            </a:r>
          </a:p>
        </p:txBody>
      </p:sp>
      <p:sp>
        <p:nvSpPr>
          <p:cNvPr id="16" name="QuadreDeText 9">
            <a:extLst>
              <a:ext uri="{FF2B5EF4-FFF2-40B4-BE49-F238E27FC236}">
                <a16:creationId xmlns:a16="http://schemas.microsoft.com/office/drawing/2014/main" id="{8CD4B51F-6BE7-7145-E5C0-B141EA39FBBF}"/>
              </a:ext>
            </a:extLst>
          </p:cNvPr>
          <p:cNvSpPr txBox="1"/>
          <p:nvPr/>
        </p:nvSpPr>
        <p:spPr>
          <a:xfrm>
            <a:off x="193271" y="4993108"/>
            <a:ext cx="3682342" cy="849617"/>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000" b="1" err="1"/>
              <a:t>bNAbs</a:t>
            </a:r>
            <a:r>
              <a:rPr lang="es-ES" sz="2000" b="1"/>
              <a:t> </a:t>
            </a:r>
            <a:r>
              <a:rPr lang="es-ES" sz="2000"/>
              <a:t>en combinación con ARV clásicos</a:t>
            </a:r>
          </a:p>
        </p:txBody>
      </p:sp>
      <p:sp>
        <p:nvSpPr>
          <p:cNvPr id="2" name="QuadreDeText 9">
            <a:extLst>
              <a:ext uri="{FF2B5EF4-FFF2-40B4-BE49-F238E27FC236}">
                <a16:creationId xmlns:a16="http://schemas.microsoft.com/office/drawing/2014/main" id="{4D01AE12-7D0D-8284-D825-699363E7480B}"/>
              </a:ext>
            </a:extLst>
          </p:cNvPr>
          <p:cNvSpPr txBox="1"/>
          <p:nvPr/>
        </p:nvSpPr>
        <p:spPr>
          <a:xfrm>
            <a:off x="193271" y="5964686"/>
            <a:ext cx="3682342" cy="541840"/>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000" b="1" i="1"/>
              <a:t>Long-</a:t>
            </a:r>
            <a:r>
              <a:rPr lang="es-ES" sz="2000" b="1" i="1" err="1"/>
              <a:t>acting</a:t>
            </a:r>
            <a:endParaRPr lang="es-ES" sz="2000" i="1" err="1"/>
          </a:p>
        </p:txBody>
      </p:sp>
      <p:sp>
        <p:nvSpPr>
          <p:cNvPr id="7" name="QuadreDeText 9">
            <a:extLst>
              <a:ext uri="{FF2B5EF4-FFF2-40B4-BE49-F238E27FC236}">
                <a16:creationId xmlns:a16="http://schemas.microsoft.com/office/drawing/2014/main" id="{6A26B7C0-2CE5-6F6F-12E0-783259B5D6CC}"/>
              </a:ext>
            </a:extLst>
          </p:cNvPr>
          <p:cNvSpPr txBox="1"/>
          <p:nvPr/>
        </p:nvSpPr>
        <p:spPr>
          <a:xfrm>
            <a:off x="199019" y="2374926"/>
            <a:ext cx="3682342" cy="2496221"/>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300"/>
              </a:spcBef>
              <a:spcAft>
                <a:spcPts val="300"/>
              </a:spcAft>
            </a:pPr>
            <a:r>
              <a:rPr lang="es-ES" sz="2200" b="1" err="1"/>
              <a:t>Biterapia</a:t>
            </a:r>
            <a:endParaRPr lang="es-ES" sz="2200" b="1"/>
          </a:p>
          <a:p>
            <a:pPr marL="342900" indent="-342900">
              <a:spcBef>
                <a:spcPts val="300"/>
              </a:spcBef>
              <a:spcAft>
                <a:spcPts val="300"/>
              </a:spcAft>
              <a:buFontTx/>
              <a:buChar char="-"/>
            </a:pPr>
            <a:r>
              <a:rPr lang="es-ES" sz="2200"/>
              <a:t>INI</a:t>
            </a:r>
          </a:p>
          <a:p>
            <a:pPr marL="342900" indent="-342900">
              <a:spcBef>
                <a:spcPts val="300"/>
              </a:spcBef>
              <a:spcAft>
                <a:spcPts val="300"/>
              </a:spcAft>
              <a:buFontTx/>
              <a:buChar char="-"/>
            </a:pPr>
            <a:r>
              <a:rPr lang="es-ES" sz="2200"/>
              <a:t>Inhibidores de la cápside</a:t>
            </a:r>
          </a:p>
          <a:p>
            <a:pPr marL="342900" indent="-342900">
              <a:spcBef>
                <a:spcPts val="300"/>
              </a:spcBef>
              <a:spcAft>
                <a:spcPts val="300"/>
              </a:spcAft>
              <a:buFontTx/>
              <a:buChar char="-"/>
            </a:pPr>
            <a:r>
              <a:rPr lang="es-ES" sz="2200"/>
              <a:t>INTTI</a:t>
            </a:r>
            <a:endParaRPr lang="es-ES"/>
          </a:p>
          <a:p>
            <a:pPr marL="342900" indent="-342900">
              <a:spcBef>
                <a:spcPts val="300"/>
              </a:spcBef>
              <a:spcAft>
                <a:spcPts val="300"/>
              </a:spcAft>
              <a:buFontTx/>
              <a:buChar char="-"/>
            </a:pPr>
            <a:r>
              <a:rPr lang="es-ES" sz="2200"/>
              <a:t>ITINAN</a:t>
            </a:r>
          </a:p>
        </p:txBody>
      </p:sp>
      <p:sp>
        <p:nvSpPr>
          <p:cNvPr id="4" name="Título 5">
            <a:extLst>
              <a:ext uri="{FF2B5EF4-FFF2-40B4-BE49-F238E27FC236}">
                <a16:creationId xmlns:a16="http://schemas.microsoft.com/office/drawing/2014/main" id="{9C5F419F-E635-C142-2FE3-5385EFCF9E50}"/>
              </a:ext>
            </a:extLst>
          </p:cNvPr>
          <p:cNvSpPr>
            <a:spLocks noGrp="1"/>
          </p:cNvSpPr>
          <p:nvPr>
            <p:ph type="title"/>
          </p:nvPr>
        </p:nvSpPr>
        <p:spPr>
          <a:xfrm>
            <a:off x="5341652" y="1374375"/>
            <a:ext cx="5819304" cy="410476"/>
          </a:xfrm>
        </p:spPr>
        <p:txBody>
          <a:bodyPr anchor="ctr">
            <a:noAutofit/>
          </a:bodyPr>
          <a:lstStyle/>
          <a:p>
            <a:pPr algn="ctr"/>
            <a:r>
              <a:rPr lang="es-ES" sz="2800" dirty="0">
                <a:latin typeface="Aptos"/>
                <a:cs typeface="Arial"/>
              </a:rPr>
              <a:t>¿Qué aportarán los nuevos fármacos?</a:t>
            </a:r>
            <a:endParaRPr lang="ca-ES" sz="2800" dirty="0">
              <a:latin typeface="Aptos"/>
              <a:cs typeface="Arial"/>
            </a:endParaRPr>
          </a:p>
        </p:txBody>
      </p:sp>
      <p:sp>
        <p:nvSpPr>
          <p:cNvPr id="3" name="QuadreDeText 2">
            <a:extLst>
              <a:ext uri="{FF2B5EF4-FFF2-40B4-BE49-F238E27FC236}">
                <a16:creationId xmlns:a16="http://schemas.microsoft.com/office/drawing/2014/main" id="{3E888CF3-7E87-C687-64C3-E5D6708D32B9}"/>
              </a:ext>
            </a:extLst>
          </p:cNvPr>
          <p:cNvSpPr txBox="1"/>
          <p:nvPr/>
        </p:nvSpPr>
        <p:spPr>
          <a:xfrm>
            <a:off x="4600257" y="2113108"/>
            <a:ext cx="7303464"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ts val="600"/>
              </a:spcBef>
              <a:spcAft>
                <a:spcPts val="600"/>
              </a:spcAft>
              <a:buFont typeface="Calibri"/>
              <a:buChar char="-"/>
            </a:pPr>
            <a:r>
              <a:rPr lang="ca-ES" sz="2000"/>
              <a:t>Nuevos mecanismos de acción sin R cruzada.</a:t>
            </a:r>
          </a:p>
          <a:p>
            <a:pPr marL="285750" indent="-285750">
              <a:spcBef>
                <a:spcPts val="600"/>
              </a:spcBef>
              <a:spcAft>
                <a:spcPts val="600"/>
              </a:spcAft>
              <a:buFont typeface="Calibri"/>
              <a:buChar char="-"/>
            </a:pPr>
            <a:r>
              <a:rPr lang="ca-ES" sz="2000"/>
              <a:t>Reducir exposición a TAF/TDF (¿efectos metabólicos?)</a:t>
            </a:r>
          </a:p>
          <a:p>
            <a:pPr marL="285750" indent="-285750">
              <a:spcBef>
                <a:spcPts val="600"/>
              </a:spcBef>
              <a:spcAft>
                <a:spcPts val="600"/>
              </a:spcAft>
              <a:buFont typeface="Calibri"/>
              <a:buChar char="-"/>
            </a:pPr>
            <a:r>
              <a:rPr lang="ca-ES" sz="2000"/>
              <a:t>Alternativas STR en caso de intolerancia/interacciones.</a:t>
            </a:r>
            <a:endParaRPr lang="ca-ES"/>
          </a:p>
          <a:p>
            <a:pPr marL="285750" indent="-285750">
              <a:spcBef>
                <a:spcPts val="600"/>
              </a:spcBef>
              <a:spcAft>
                <a:spcPts val="600"/>
              </a:spcAft>
              <a:buFont typeface="Calibri"/>
              <a:buChar char="-"/>
            </a:pPr>
            <a:r>
              <a:rPr lang="ca-ES" sz="2000"/>
              <a:t>Alternativas a IP/p en pacientes con historia de resistencias.</a:t>
            </a:r>
          </a:p>
          <a:p>
            <a:pPr marL="285750" indent="-285750">
              <a:spcBef>
                <a:spcPts val="600"/>
              </a:spcBef>
              <a:spcAft>
                <a:spcPts val="600"/>
              </a:spcAft>
              <a:buFont typeface="Calibri"/>
              <a:buChar char="-"/>
            </a:pPr>
            <a:r>
              <a:rPr lang="ca-ES" sz="2000"/>
              <a:t>Nuevas opciones long-acting vía oral.</a:t>
            </a:r>
          </a:p>
          <a:p>
            <a:pPr marL="285750" indent="-285750">
              <a:spcBef>
                <a:spcPts val="600"/>
              </a:spcBef>
              <a:spcAft>
                <a:spcPts val="600"/>
              </a:spcAft>
              <a:buFont typeface="Calibri"/>
              <a:buChar char="-"/>
            </a:pPr>
            <a:r>
              <a:rPr lang="ca-ES" sz="2000"/>
              <a:t>Nuevas opciones long-acting inyectable con intervalos de administración más prolongados.</a:t>
            </a:r>
          </a:p>
          <a:p>
            <a:pPr marL="285750" indent="-285750">
              <a:spcBef>
                <a:spcPts val="600"/>
              </a:spcBef>
              <a:spcAft>
                <a:spcPts val="600"/>
              </a:spcAft>
              <a:buFont typeface="Calibri"/>
              <a:buChar char="-"/>
            </a:pPr>
            <a:r>
              <a:rPr lang="ca-ES" sz="2000"/>
              <a:t>Tratamientos más flexibles y personalizados.</a:t>
            </a:r>
          </a:p>
          <a:p>
            <a:pPr marL="285750" indent="-285750">
              <a:spcBef>
                <a:spcPts val="600"/>
              </a:spcBef>
              <a:spcAft>
                <a:spcPts val="600"/>
              </a:spcAft>
              <a:buFont typeface="Calibri"/>
              <a:buChar char="-"/>
            </a:pPr>
            <a:r>
              <a:rPr lang="ca-ES" sz="2000"/>
              <a:t>¿Potencial papel de bNAbs en estrategias de remisión / control inmunológico?</a:t>
            </a:r>
          </a:p>
        </p:txBody>
      </p:sp>
    </p:spTree>
    <p:extLst>
      <p:ext uri="{BB962C8B-B14F-4D97-AF65-F5344CB8AC3E}">
        <p14:creationId xmlns:p14="http://schemas.microsoft.com/office/powerpoint/2010/main" val="65950782"/>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60F06-5151-E52F-2AF9-94833CD8630A}"/>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A050478D-BB17-1A31-3BAA-DA8542867D8A}"/>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sp>
        <p:nvSpPr>
          <p:cNvPr id="13" name="1ª JORNADA…">
            <a:extLst>
              <a:ext uri="{FF2B5EF4-FFF2-40B4-BE49-F238E27FC236}">
                <a16:creationId xmlns:a16="http://schemas.microsoft.com/office/drawing/2014/main" id="{4A39E897-9502-C888-27F5-A64383CE6AB8}"/>
              </a:ext>
            </a:extLst>
          </p:cNvPr>
          <p:cNvSpPr txBox="1"/>
          <p:nvPr/>
        </p:nvSpPr>
        <p:spPr>
          <a:xfrm>
            <a:off x="147658" y="1369962"/>
            <a:ext cx="51361" cy="266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algn="l">
              <a:defRPr sz="3800" b="1" i="1">
                <a:solidFill>
                  <a:srgbClr val="000000"/>
                </a:solidFill>
                <a:latin typeface="Arial"/>
                <a:ea typeface="Arial"/>
                <a:cs typeface="Arial"/>
                <a:sym typeface="Arial"/>
              </a:defRPr>
            </a:pPr>
            <a:endParaRPr lang="es-ES" sz="1400" dirty="0"/>
          </a:p>
        </p:txBody>
      </p:sp>
      <p:sp>
        <p:nvSpPr>
          <p:cNvPr id="14" name="QuadreDeText 9">
            <a:extLst>
              <a:ext uri="{FF2B5EF4-FFF2-40B4-BE49-F238E27FC236}">
                <a16:creationId xmlns:a16="http://schemas.microsoft.com/office/drawing/2014/main" id="{DD375F1D-5F03-B299-FFB4-486ECD6BF49D}"/>
              </a:ext>
            </a:extLst>
          </p:cNvPr>
          <p:cNvSpPr txBox="1"/>
          <p:nvPr/>
        </p:nvSpPr>
        <p:spPr>
          <a:xfrm>
            <a:off x="198986" y="1649569"/>
            <a:ext cx="3682342" cy="603396"/>
          </a:xfrm>
          <a:prstGeom prst="rect">
            <a:avLst/>
          </a:prstGeom>
          <a:solidFill>
            <a:srgbClr val="13D3B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400" b="1"/>
              <a:t>En general:</a:t>
            </a:r>
          </a:p>
        </p:txBody>
      </p:sp>
      <p:sp>
        <p:nvSpPr>
          <p:cNvPr id="16" name="QuadreDeText 9">
            <a:extLst>
              <a:ext uri="{FF2B5EF4-FFF2-40B4-BE49-F238E27FC236}">
                <a16:creationId xmlns:a16="http://schemas.microsoft.com/office/drawing/2014/main" id="{B8C049CC-C67F-F152-9002-10F14AF628EA}"/>
              </a:ext>
            </a:extLst>
          </p:cNvPr>
          <p:cNvSpPr txBox="1"/>
          <p:nvPr/>
        </p:nvSpPr>
        <p:spPr>
          <a:xfrm>
            <a:off x="193271" y="4993108"/>
            <a:ext cx="3682342" cy="849617"/>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000" b="1" err="1"/>
              <a:t>bNAbs</a:t>
            </a:r>
            <a:r>
              <a:rPr lang="es-ES" sz="2000" b="1"/>
              <a:t> </a:t>
            </a:r>
            <a:r>
              <a:rPr lang="es-ES" sz="2000"/>
              <a:t>en combinación con ARV clásicos</a:t>
            </a:r>
          </a:p>
        </p:txBody>
      </p:sp>
      <p:sp>
        <p:nvSpPr>
          <p:cNvPr id="17" name="QuadreDeText 9">
            <a:extLst>
              <a:ext uri="{FF2B5EF4-FFF2-40B4-BE49-F238E27FC236}">
                <a16:creationId xmlns:a16="http://schemas.microsoft.com/office/drawing/2014/main" id="{9C2975F6-D81C-33B1-49D0-A25554A50ADD}"/>
              </a:ext>
            </a:extLst>
          </p:cNvPr>
          <p:cNvSpPr txBox="1"/>
          <p:nvPr/>
        </p:nvSpPr>
        <p:spPr>
          <a:xfrm>
            <a:off x="4104265" y="1636702"/>
            <a:ext cx="7644063" cy="603396"/>
          </a:xfrm>
          <a:prstGeom prst="rect">
            <a:avLst/>
          </a:prstGeom>
          <a:solidFill>
            <a:schemeClr val="accent5">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400" b="1"/>
              <a:t>A tener en cuenta:</a:t>
            </a:r>
          </a:p>
        </p:txBody>
      </p:sp>
      <p:sp>
        <p:nvSpPr>
          <p:cNvPr id="2" name="QuadreDeText 9">
            <a:extLst>
              <a:ext uri="{FF2B5EF4-FFF2-40B4-BE49-F238E27FC236}">
                <a16:creationId xmlns:a16="http://schemas.microsoft.com/office/drawing/2014/main" id="{7C1FD835-88F2-A34A-7B92-63BB3C3F5514}"/>
              </a:ext>
            </a:extLst>
          </p:cNvPr>
          <p:cNvSpPr txBox="1"/>
          <p:nvPr/>
        </p:nvSpPr>
        <p:spPr>
          <a:xfrm>
            <a:off x="193271" y="5964686"/>
            <a:ext cx="3682342" cy="541840"/>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000" b="1" i="1"/>
              <a:t>Long-</a:t>
            </a:r>
            <a:r>
              <a:rPr lang="es-ES" sz="2000" b="1" i="1" err="1"/>
              <a:t>acting</a:t>
            </a:r>
            <a:endParaRPr lang="ca-ES" err="1"/>
          </a:p>
        </p:txBody>
      </p:sp>
      <p:sp>
        <p:nvSpPr>
          <p:cNvPr id="7" name="QuadreDeText 9">
            <a:extLst>
              <a:ext uri="{FF2B5EF4-FFF2-40B4-BE49-F238E27FC236}">
                <a16:creationId xmlns:a16="http://schemas.microsoft.com/office/drawing/2014/main" id="{802E4610-DCC2-CAE3-6A32-A95B0955FB31}"/>
              </a:ext>
            </a:extLst>
          </p:cNvPr>
          <p:cNvSpPr txBox="1"/>
          <p:nvPr/>
        </p:nvSpPr>
        <p:spPr>
          <a:xfrm>
            <a:off x="199019" y="2374926"/>
            <a:ext cx="3682342" cy="2496221"/>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300"/>
              </a:spcBef>
              <a:spcAft>
                <a:spcPts val="300"/>
              </a:spcAft>
            </a:pPr>
            <a:r>
              <a:rPr lang="es-ES" sz="2200" b="1" err="1"/>
              <a:t>Biterapia</a:t>
            </a:r>
            <a:endParaRPr lang="es-ES" sz="2200" b="1"/>
          </a:p>
          <a:p>
            <a:pPr marL="342900" indent="-342900">
              <a:spcBef>
                <a:spcPts val="300"/>
              </a:spcBef>
              <a:spcAft>
                <a:spcPts val="300"/>
              </a:spcAft>
              <a:buFontTx/>
              <a:buChar char="-"/>
            </a:pPr>
            <a:r>
              <a:rPr lang="es-ES" sz="2200"/>
              <a:t>INI</a:t>
            </a:r>
          </a:p>
          <a:p>
            <a:pPr marL="342900" indent="-342900">
              <a:spcBef>
                <a:spcPts val="300"/>
              </a:spcBef>
              <a:spcAft>
                <a:spcPts val="300"/>
              </a:spcAft>
              <a:buFontTx/>
              <a:buChar char="-"/>
            </a:pPr>
            <a:r>
              <a:rPr lang="es-ES" sz="2200"/>
              <a:t>Inhibidores de la cápside</a:t>
            </a:r>
          </a:p>
          <a:p>
            <a:pPr marL="342900" indent="-342900">
              <a:spcBef>
                <a:spcPts val="300"/>
              </a:spcBef>
              <a:spcAft>
                <a:spcPts val="300"/>
              </a:spcAft>
              <a:buFontTx/>
              <a:buChar char="-"/>
            </a:pPr>
            <a:r>
              <a:rPr lang="es-ES" sz="2200"/>
              <a:t>INTTI</a:t>
            </a:r>
            <a:endParaRPr lang="es-ES"/>
          </a:p>
          <a:p>
            <a:pPr marL="342900" indent="-342900">
              <a:spcBef>
                <a:spcPts val="300"/>
              </a:spcBef>
              <a:spcAft>
                <a:spcPts val="300"/>
              </a:spcAft>
              <a:buFontTx/>
              <a:buChar char="-"/>
            </a:pPr>
            <a:r>
              <a:rPr lang="es-ES" sz="2200"/>
              <a:t>ITINAN</a:t>
            </a:r>
          </a:p>
        </p:txBody>
      </p:sp>
    </p:spTree>
    <p:extLst>
      <p:ext uri="{BB962C8B-B14F-4D97-AF65-F5344CB8AC3E}">
        <p14:creationId xmlns:p14="http://schemas.microsoft.com/office/powerpoint/2010/main" val="3441812695"/>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119AE-4080-2CD2-B15A-4836C19F32A5}"/>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B2ACE7F0-4430-46DE-4D27-FFBF649165BA}"/>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sp>
        <p:nvSpPr>
          <p:cNvPr id="17" name="QuadreDeText 9">
            <a:extLst>
              <a:ext uri="{FF2B5EF4-FFF2-40B4-BE49-F238E27FC236}">
                <a16:creationId xmlns:a16="http://schemas.microsoft.com/office/drawing/2014/main" id="{01F14365-136D-18EB-4AD7-3DE6D147C03E}"/>
              </a:ext>
            </a:extLst>
          </p:cNvPr>
          <p:cNvSpPr txBox="1"/>
          <p:nvPr/>
        </p:nvSpPr>
        <p:spPr>
          <a:xfrm>
            <a:off x="4104265" y="1636702"/>
            <a:ext cx="7644063" cy="603396"/>
          </a:xfrm>
          <a:prstGeom prst="rect">
            <a:avLst/>
          </a:prstGeom>
          <a:solidFill>
            <a:schemeClr val="accent5">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400" b="1"/>
              <a:t>A tener en cuenta:</a:t>
            </a:r>
          </a:p>
        </p:txBody>
      </p:sp>
      <p:sp>
        <p:nvSpPr>
          <p:cNvPr id="18" name="CuadroTexto 17">
            <a:extLst>
              <a:ext uri="{FF2B5EF4-FFF2-40B4-BE49-F238E27FC236}">
                <a16:creationId xmlns:a16="http://schemas.microsoft.com/office/drawing/2014/main" id="{72DEF677-EF57-3FEB-C882-E193C49AFA93}"/>
              </a:ext>
            </a:extLst>
          </p:cNvPr>
          <p:cNvSpPr txBox="1"/>
          <p:nvPr/>
        </p:nvSpPr>
        <p:spPr>
          <a:xfrm>
            <a:off x="4104264" y="2375983"/>
            <a:ext cx="7644064" cy="672867"/>
          </a:xfrm>
          <a:prstGeom prst="rect">
            <a:avLst/>
          </a:prstGeom>
          <a:noFill/>
        </p:spPr>
        <p:txBody>
          <a:bodyPr wrap="square" lIns="72000" tIns="72000" rIns="54000" bIns="45720" rtlCol="0" anchor="t">
            <a:spAutoFit/>
          </a:bodyPr>
          <a:lstStyle/>
          <a:p>
            <a:pPr marL="142875" indent="-142875">
              <a:spcBef>
                <a:spcPts val="400"/>
              </a:spcBef>
              <a:spcAft>
                <a:spcPts val="400"/>
              </a:spcAft>
              <a:buFontTx/>
              <a:buChar char="-"/>
            </a:pPr>
            <a:r>
              <a:rPr lang="es-ES"/>
              <a:t>Coinfección VHB: mundial 7.4%</a:t>
            </a:r>
            <a:r>
              <a:rPr lang="es-ES" baseline="30000"/>
              <a:t>1</a:t>
            </a:r>
            <a:r>
              <a:rPr lang="es-ES"/>
              <a:t>, España 2.5%</a:t>
            </a:r>
            <a:r>
              <a:rPr lang="es-ES" baseline="30000"/>
              <a:t>2</a:t>
            </a:r>
            <a:r>
              <a:rPr lang="es-ES"/>
              <a:t>, África subsahariana 10-30%</a:t>
            </a:r>
            <a:r>
              <a:rPr lang="es-ES" baseline="30000"/>
              <a:t>3</a:t>
            </a:r>
            <a:r>
              <a:rPr lang="es-ES"/>
              <a:t>.</a:t>
            </a:r>
            <a:endParaRPr lang="es-ES" sz="1900"/>
          </a:p>
        </p:txBody>
      </p:sp>
      <p:sp>
        <p:nvSpPr>
          <p:cNvPr id="2" name="1ª JORNADA…">
            <a:extLst>
              <a:ext uri="{FF2B5EF4-FFF2-40B4-BE49-F238E27FC236}">
                <a16:creationId xmlns:a16="http://schemas.microsoft.com/office/drawing/2014/main" id="{9B509A7B-3E72-F52A-AC62-795D803AF07B}"/>
              </a:ext>
            </a:extLst>
          </p:cNvPr>
          <p:cNvSpPr txBox="1"/>
          <p:nvPr/>
        </p:nvSpPr>
        <p:spPr>
          <a:xfrm>
            <a:off x="147658" y="1369962"/>
            <a:ext cx="51361" cy="266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pPr algn="l">
              <a:defRPr sz="3800" b="1" i="1">
                <a:solidFill>
                  <a:srgbClr val="000000"/>
                </a:solidFill>
                <a:latin typeface="Arial"/>
                <a:ea typeface="Arial"/>
                <a:cs typeface="Arial"/>
                <a:sym typeface="Arial"/>
              </a:defRPr>
            </a:pPr>
            <a:endParaRPr lang="es-ES" sz="1400" dirty="0"/>
          </a:p>
        </p:txBody>
      </p:sp>
      <p:sp>
        <p:nvSpPr>
          <p:cNvPr id="3" name="QuadreDeText 9">
            <a:extLst>
              <a:ext uri="{FF2B5EF4-FFF2-40B4-BE49-F238E27FC236}">
                <a16:creationId xmlns:a16="http://schemas.microsoft.com/office/drawing/2014/main" id="{2E102428-2513-5321-3314-3B1D7BD9BE6C}"/>
              </a:ext>
            </a:extLst>
          </p:cNvPr>
          <p:cNvSpPr txBox="1"/>
          <p:nvPr/>
        </p:nvSpPr>
        <p:spPr>
          <a:xfrm>
            <a:off x="198986" y="1649569"/>
            <a:ext cx="3682342" cy="603396"/>
          </a:xfrm>
          <a:prstGeom prst="rect">
            <a:avLst/>
          </a:prstGeom>
          <a:solidFill>
            <a:srgbClr val="13D3B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400" b="1"/>
              <a:t>En general:</a:t>
            </a:r>
          </a:p>
        </p:txBody>
      </p:sp>
      <p:sp>
        <p:nvSpPr>
          <p:cNvPr id="6" name="QuadreDeText 9">
            <a:extLst>
              <a:ext uri="{FF2B5EF4-FFF2-40B4-BE49-F238E27FC236}">
                <a16:creationId xmlns:a16="http://schemas.microsoft.com/office/drawing/2014/main" id="{C5C7F161-0525-EBEF-FEC0-64B7B295ABBC}"/>
              </a:ext>
            </a:extLst>
          </p:cNvPr>
          <p:cNvSpPr txBox="1"/>
          <p:nvPr/>
        </p:nvSpPr>
        <p:spPr>
          <a:xfrm>
            <a:off x="193271" y="4993108"/>
            <a:ext cx="3682342" cy="849617"/>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000" b="1" err="1"/>
              <a:t>bNAbs</a:t>
            </a:r>
            <a:r>
              <a:rPr lang="es-ES" sz="2000" b="1"/>
              <a:t> </a:t>
            </a:r>
            <a:r>
              <a:rPr lang="es-ES" sz="2000"/>
              <a:t>en combinación con ARV clásicos</a:t>
            </a:r>
          </a:p>
        </p:txBody>
      </p:sp>
      <p:sp>
        <p:nvSpPr>
          <p:cNvPr id="7" name="QuadreDeText 9">
            <a:extLst>
              <a:ext uri="{FF2B5EF4-FFF2-40B4-BE49-F238E27FC236}">
                <a16:creationId xmlns:a16="http://schemas.microsoft.com/office/drawing/2014/main" id="{AE6FC68B-8019-C5C4-4CBC-E4AA7788F23F}"/>
              </a:ext>
            </a:extLst>
          </p:cNvPr>
          <p:cNvSpPr txBox="1"/>
          <p:nvPr/>
        </p:nvSpPr>
        <p:spPr>
          <a:xfrm>
            <a:off x="193271" y="5964686"/>
            <a:ext cx="3682342" cy="541840"/>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000" b="1" i="1"/>
              <a:t>Long-</a:t>
            </a:r>
            <a:r>
              <a:rPr lang="es-ES" sz="2000" b="1" i="1" err="1"/>
              <a:t>acting</a:t>
            </a:r>
            <a:endParaRPr lang="ca-ES" err="1"/>
          </a:p>
        </p:txBody>
      </p:sp>
      <p:pic>
        <p:nvPicPr>
          <p:cNvPr id="8" name="Imagen 7" descr="Mapa&#10;&#10;El contenido generado por IA puede ser incorrecto.">
            <a:extLst>
              <a:ext uri="{FF2B5EF4-FFF2-40B4-BE49-F238E27FC236}">
                <a16:creationId xmlns:a16="http://schemas.microsoft.com/office/drawing/2014/main" id="{64F9D7B6-1364-98E8-56B4-54DC2937A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7700" y="3015829"/>
            <a:ext cx="7056119" cy="3453412"/>
          </a:xfrm>
          <a:prstGeom prst="rect">
            <a:avLst/>
          </a:prstGeom>
        </p:spPr>
      </p:pic>
      <p:sp>
        <p:nvSpPr>
          <p:cNvPr id="9" name="CuadroTexto 8">
            <a:extLst>
              <a:ext uri="{FF2B5EF4-FFF2-40B4-BE49-F238E27FC236}">
                <a16:creationId xmlns:a16="http://schemas.microsoft.com/office/drawing/2014/main" id="{593F3238-E4F5-88D6-5343-910D3BDC9083}"/>
              </a:ext>
            </a:extLst>
          </p:cNvPr>
          <p:cNvSpPr txBox="1"/>
          <p:nvPr/>
        </p:nvSpPr>
        <p:spPr>
          <a:xfrm>
            <a:off x="4457251" y="6431280"/>
            <a:ext cx="7291077" cy="1744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1219169" hangingPunct="0"/>
            <a:r>
              <a:rPr lang="es-ES" sz="800" baseline="30000">
                <a:solidFill>
                  <a:srgbClr val="5E5E5E"/>
                </a:solidFill>
                <a:sym typeface="Helvetica Neue"/>
              </a:rPr>
              <a:t>1</a:t>
            </a:r>
            <a:r>
              <a:rPr lang="es-ES" sz="800">
                <a:solidFill>
                  <a:srgbClr val="5E5E5E"/>
                </a:solidFill>
                <a:sym typeface="Helvetica Neue"/>
              </a:rPr>
              <a:t>Pérez-Latorre L et al. Euro </a:t>
            </a:r>
            <a:r>
              <a:rPr lang="es-ES" sz="800" err="1">
                <a:solidFill>
                  <a:srgbClr val="5E5E5E"/>
                </a:solidFill>
                <a:sym typeface="Helvetica Neue"/>
              </a:rPr>
              <a:t>Surveill</a:t>
            </a:r>
            <a:r>
              <a:rPr lang="es-ES" sz="800">
                <a:solidFill>
                  <a:srgbClr val="5E5E5E"/>
                </a:solidFill>
                <a:sym typeface="Helvetica Neue"/>
              </a:rPr>
              <a:t>, 2021. </a:t>
            </a:r>
            <a:r>
              <a:rPr lang="es-ES" sz="800" baseline="30000">
                <a:solidFill>
                  <a:srgbClr val="5E5E5E"/>
                </a:solidFill>
                <a:sym typeface="Helvetica Neue"/>
              </a:rPr>
              <a:t>2</a:t>
            </a:r>
            <a:r>
              <a:rPr lang="es-ES" sz="800">
                <a:solidFill>
                  <a:srgbClr val="5E5E5E"/>
                </a:solidFill>
                <a:sym typeface="Helvetica Neue"/>
              </a:rPr>
              <a:t>Platt L et al. J Viral </a:t>
            </a:r>
            <a:r>
              <a:rPr lang="es-ES" sz="800" err="1">
                <a:solidFill>
                  <a:srgbClr val="5E5E5E"/>
                </a:solidFill>
                <a:sym typeface="Helvetica Neue"/>
              </a:rPr>
              <a:t>Hepat</a:t>
            </a:r>
            <a:r>
              <a:rPr lang="es-ES" sz="800">
                <a:solidFill>
                  <a:srgbClr val="5E5E5E"/>
                </a:solidFill>
                <a:sym typeface="Helvetica Neue"/>
              </a:rPr>
              <a:t>, 2020. </a:t>
            </a:r>
            <a:r>
              <a:rPr lang="es-ES" sz="800" baseline="30000"/>
              <a:t>3</a:t>
            </a:r>
            <a:r>
              <a:rPr lang="es-ES" sz="800">
                <a:solidFill>
                  <a:srgbClr val="5E5E5E"/>
                </a:solidFill>
                <a:sym typeface="Helvetica Neue"/>
              </a:rPr>
              <a:t>Matthews PC et al. J Clin Virol, 2014.</a:t>
            </a:r>
          </a:p>
        </p:txBody>
      </p:sp>
      <p:sp>
        <p:nvSpPr>
          <p:cNvPr id="14" name="QuadreDeText 9">
            <a:extLst>
              <a:ext uri="{FF2B5EF4-FFF2-40B4-BE49-F238E27FC236}">
                <a16:creationId xmlns:a16="http://schemas.microsoft.com/office/drawing/2014/main" id="{D747C942-E82A-D009-208A-9E3D2682F3FF}"/>
              </a:ext>
            </a:extLst>
          </p:cNvPr>
          <p:cNvSpPr txBox="1"/>
          <p:nvPr/>
        </p:nvSpPr>
        <p:spPr>
          <a:xfrm>
            <a:off x="199019" y="2374926"/>
            <a:ext cx="3682342" cy="2496221"/>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300"/>
              </a:spcBef>
              <a:spcAft>
                <a:spcPts val="300"/>
              </a:spcAft>
            </a:pPr>
            <a:r>
              <a:rPr lang="es-ES" sz="2200" b="1" err="1"/>
              <a:t>Biterapia</a:t>
            </a:r>
            <a:endParaRPr lang="es-ES" sz="2200" b="1"/>
          </a:p>
          <a:p>
            <a:pPr marL="342900" indent="-342900">
              <a:spcBef>
                <a:spcPts val="300"/>
              </a:spcBef>
              <a:spcAft>
                <a:spcPts val="300"/>
              </a:spcAft>
              <a:buFontTx/>
              <a:buChar char="-"/>
            </a:pPr>
            <a:r>
              <a:rPr lang="es-ES" sz="2200"/>
              <a:t>INI</a:t>
            </a:r>
          </a:p>
          <a:p>
            <a:pPr marL="342900" indent="-342900">
              <a:spcBef>
                <a:spcPts val="300"/>
              </a:spcBef>
              <a:spcAft>
                <a:spcPts val="300"/>
              </a:spcAft>
              <a:buFontTx/>
              <a:buChar char="-"/>
            </a:pPr>
            <a:r>
              <a:rPr lang="es-ES" sz="2200"/>
              <a:t>Inhibidores de la cápside</a:t>
            </a:r>
          </a:p>
          <a:p>
            <a:pPr marL="342900" indent="-342900">
              <a:spcBef>
                <a:spcPts val="300"/>
              </a:spcBef>
              <a:spcAft>
                <a:spcPts val="300"/>
              </a:spcAft>
              <a:buFontTx/>
              <a:buChar char="-"/>
            </a:pPr>
            <a:r>
              <a:rPr lang="es-ES" sz="2200"/>
              <a:t>INTTI</a:t>
            </a:r>
            <a:endParaRPr lang="es-ES"/>
          </a:p>
          <a:p>
            <a:pPr marL="342900" indent="-342900">
              <a:spcBef>
                <a:spcPts val="300"/>
              </a:spcBef>
              <a:spcAft>
                <a:spcPts val="300"/>
              </a:spcAft>
              <a:buFontTx/>
              <a:buChar char="-"/>
            </a:pPr>
            <a:r>
              <a:rPr lang="es-ES" sz="2200"/>
              <a:t>ITINAN</a:t>
            </a:r>
          </a:p>
        </p:txBody>
      </p:sp>
    </p:spTree>
    <p:extLst>
      <p:ext uri="{BB962C8B-B14F-4D97-AF65-F5344CB8AC3E}">
        <p14:creationId xmlns:p14="http://schemas.microsoft.com/office/powerpoint/2010/main" val="31285789"/>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834C6-9BC6-5540-7D91-7ED036E74C90}"/>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BFB1D072-C147-E7B7-35C4-3F55F41CB313}"/>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sp>
        <p:nvSpPr>
          <p:cNvPr id="17" name="QuadreDeText 9">
            <a:extLst>
              <a:ext uri="{FF2B5EF4-FFF2-40B4-BE49-F238E27FC236}">
                <a16:creationId xmlns:a16="http://schemas.microsoft.com/office/drawing/2014/main" id="{59997DA2-6FDD-A445-F8CB-E871D61E33E1}"/>
              </a:ext>
            </a:extLst>
          </p:cNvPr>
          <p:cNvSpPr txBox="1"/>
          <p:nvPr/>
        </p:nvSpPr>
        <p:spPr>
          <a:xfrm>
            <a:off x="4104265" y="1636702"/>
            <a:ext cx="7644063" cy="603396"/>
          </a:xfrm>
          <a:prstGeom prst="rect">
            <a:avLst/>
          </a:prstGeom>
          <a:solidFill>
            <a:schemeClr val="accent5">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400" b="1"/>
              <a:t>A tener en cuenta:</a:t>
            </a:r>
          </a:p>
        </p:txBody>
      </p:sp>
      <p:sp>
        <p:nvSpPr>
          <p:cNvPr id="18" name="CuadroTexto 17">
            <a:extLst>
              <a:ext uri="{FF2B5EF4-FFF2-40B4-BE49-F238E27FC236}">
                <a16:creationId xmlns:a16="http://schemas.microsoft.com/office/drawing/2014/main" id="{C32764B0-331C-5F34-CA9B-D28A6ECB31E6}"/>
              </a:ext>
            </a:extLst>
          </p:cNvPr>
          <p:cNvSpPr txBox="1"/>
          <p:nvPr/>
        </p:nvSpPr>
        <p:spPr>
          <a:xfrm>
            <a:off x="4104264" y="2375983"/>
            <a:ext cx="7644064" cy="2365639"/>
          </a:xfrm>
          <a:prstGeom prst="rect">
            <a:avLst/>
          </a:prstGeom>
          <a:noFill/>
        </p:spPr>
        <p:txBody>
          <a:bodyPr wrap="square" lIns="72000" tIns="72000" rIns="54000" bIns="45720" rtlCol="0" anchor="t">
            <a:spAutoFit/>
          </a:bodyPr>
          <a:lstStyle/>
          <a:p>
            <a:pPr marL="142875" indent="-142875">
              <a:spcBef>
                <a:spcPts val="400"/>
              </a:spcBef>
              <a:spcAft>
                <a:spcPts val="400"/>
              </a:spcAft>
              <a:buFontTx/>
              <a:buChar char="-"/>
            </a:pPr>
            <a:r>
              <a:rPr lang="es-ES"/>
              <a:t>Coinfección VHB: mundial 7.4%</a:t>
            </a:r>
            <a:r>
              <a:rPr lang="es-ES" baseline="30000"/>
              <a:t>1</a:t>
            </a:r>
            <a:r>
              <a:rPr lang="es-ES"/>
              <a:t>, España 2.5%</a:t>
            </a:r>
            <a:r>
              <a:rPr lang="es-ES" baseline="30000"/>
              <a:t>2</a:t>
            </a:r>
            <a:r>
              <a:rPr lang="es-ES"/>
              <a:t>, África subsahariana 10-30%</a:t>
            </a:r>
            <a:r>
              <a:rPr lang="es-ES" baseline="30000"/>
              <a:t>3</a:t>
            </a:r>
            <a:r>
              <a:rPr lang="es-ES"/>
              <a:t>.</a:t>
            </a:r>
            <a:endParaRPr lang="es-ES" sz="1900"/>
          </a:p>
          <a:p>
            <a:pPr>
              <a:spcBef>
                <a:spcPts val="400"/>
              </a:spcBef>
              <a:spcAft>
                <a:spcPts val="400"/>
              </a:spcAft>
            </a:pPr>
            <a:r>
              <a:rPr lang="es-ES"/>
              <a:t> *DOR/ISL </a:t>
            </a:r>
            <a:r>
              <a:rPr lang="es-ES" i="1"/>
              <a:t>switch</a:t>
            </a:r>
            <a:r>
              <a:rPr lang="es-ES"/>
              <a:t>: 3 viremias bajas VHB con transaminasas normales y </a:t>
            </a:r>
            <a:r>
              <a:rPr lang="es-ES" err="1"/>
              <a:t>AgVHBs</a:t>
            </a:r>
            <a:r>
              <a:rPr lang="es-ES"/>
              <a:t> negativo, 2 nuevas infecciones.</a:t>
            </a:r>
          </a:p>
          <a:p>
            <a:pPr>
              <a:spcBef>
                <a:spcPts val="400"/>
              </a:spcBef>
              <a:spcAft>
                <a:spcPts val="400"/>
              </a:spcAft>
            </a:pPr>
            <a:r>
              <a:rPr lang="es-ES"/>
              <a:t> *DOR/ISL </a:t>
            </a:r>
            <a:r>
              <a:rPr lang="es-ES" i="1" err="1"/>
              <a:t>naive</a:t>
            </a:r>
            <a:r>
              <a:rPr lang="es-ES"/>
              <a:t>: 3 seroconversiones (2 con elevación de transaminasas pero </a:t>
            </a:r>
            <a:r>
              <a:rPr lang="es-ES" err="1"/>
              <a:t>AgVHBs</a:t>
            </a:r>
            <a:r>
              <a:rPr lang="es-ES"/>
              <a:t> y DNA VHB negativos)</a:t>
            </a:r>
          </a:p>
          <a:p>
            <a:pPr>
              <a:spcBef>
                <a:spcPts val="400"/>
              </a:spcBef>
              <a:spcAft>
                <a:spcPts val="400"/>
              </a:spcAft>
            </a:pPr>
            <a:r>
              <a:rPr lang="es-ES"/>
              <a:t> *BIC/LEN: 1 discontinuación por viremia VHB</a:t>
            </a:r>
          </a:p>
        </p:txBody>
      </p:sp>
      <p:sp>
        <p:nvSpPr>
          <p:cNvPr id="2" name="1ª JORNADA…">
            <a:extLst>
              <a:ext uri="{FF2B5EF4-FFF2-40B4-BE49-F238E27FC236}">
                <a16:creationId xmlns:a16="http://schemas.microsoft.com/office/drawing/2014/main" id="{C813D1C5-E595-A74B-C055-A20FF7E602A8}"/>
              </a:ext>
            </a:extLst>
          </p:cNvPr>
          <p:cNvSpPr txBox="1"/>
          <p:nvPr/>
        </p:nvSpPr>
        <p:spPr>
          <a:xfrm>
            <a:off x="147658" y="1369962"/>
            <a:ext cx="51361" cy="266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algn="l">
              <a:defRPr sz="3800" b="1" i="1">
                <a:solidFill>
                  <a:srgbClr val="000000"/>
                </a:solidFill>
                <a:latin typeface="Arial"/>
                <a:ea typeface="Arial"/>
                <a:cs typeface="Arial"/>
                <a:sym typeface="Arial"/>
              </a:defRPr>
            </a:pPr>
            <a:endParaRPr lang="es-ES" sz="1400" dirty="0"/>
          </a:p>
        </p:txBody>
      </p:sp>
      <p:sp>
        <p:nvSpPr>
          <p:cNvPr id="3" name="QuadreDeText 9">
            <a:extLst>
              <a:ext uri="{FF2B5EF4-FFF2-40B4-BE49-F238E27FC236}">
                <a16:creationId xmlns:a16="http://schemas.microsoft.com/office/drawing/2014/main" id="{23D0F8C2-5E40-8C61-DA09-C5936450F0E4}"/>
              </a:ext>
            </a:extLst>
          </p:cNvPr>
          <p:cNvSpPr txBox="1"/>
          <p:nvPr/>
        </p:nvSpPr>
        <p:spPr>
          <a:xfrm>
            <a:off x="198986" y="1649569"/>
            <a:ext cx="3682342" cy="603396"/>
          </a:xfrm>
          <a:prstGeom prst="rect">
            <a:avLst/>
          </a:prstGeom>
          <a:solidFill>
            <a:srgbClr val="13D3B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400" b="1"/>
              <a:t>En general:</a:t>
            </a:r>
          </a:p>
        </p:txBody>
      </p:sp>
      <p:sp>
        <p:nvSpPr>
          <p:cNvPr id="6" name="QuadreDeText 9">
            <a:extLst>
              <a:ext uri="{FF2B5EF4-FFF2-40B4-BE49-F238E27FC236}">
                <a16:creationId xmlns:a16="http://schemas.microsoft.com/office/drawing/2014/main" id="{F6034BD3-C5E3-D058-B0CC-B0CC3D52CE86}"/>
              </a:ext>
            </a:extLst>
          </p:cNvPr>
          <p:cNvSpPr txBox="1"/>
          <p:nvPr/>
        </p:nvSpPr>
        <p:spPr>
          <a:xfrm>
            <a:off x="193271" y="4993108"/>
            <a:ext cx="3682342" cy="849617"/>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000" b="1" err="1"/>
              <a:t>bNAbs</a:t>
            </a:r>
            <a:r>
              <a:rPr lang="es-ES" sz="2000" b="1"/>
              <a:t> </a:t>
            </a:r>
            <a:r>
              <a:rPr lang="es-ES" sz="2000"/>
              <a:t>en combinación con ARV clásicos</a:t>
            </a:r>
          </a:p>
        </p:txBody>
      </p:sp>
      <p:sp>
        <p:nvSpPr>
          <p:cNvPr id="7" name="QuadreDeText 9">
            <a:extLst>
              <a:ext uri="{FF2B5EF4-FFF2-40B4-BE49-F238E27FC236}">
                <a16:creationId xmlns:a16="http://schemas.microsoft.com/office/drawing/2014/main" id="{A37532D7-32AE-96CD-9432-FB3D80D78B7D}"/>
              </a:ext>
            </a:extLst>
          </p:cNvPr>
          <p:cNvSpPr txBox="1"/>
          <p:nvPr/>
        </p:nvSpPr>
        <p:spPr>
          <a:xfrm>
            <a:off x="193271" y="5964686"/>
            <a:ext cx="3682342" cy="541840"/>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000" b="1" i="1"/>
              <a:t>Long-</a:t>
            </a:r>
            <a:r>
              <a:rPr lang="es-ES" sz="2000" b="1" i="1" err="1"/>
              <a:t>acting</a:t>
            </a:r>
            <a:endParaRPr lang="ca-ES" err="1"/>
          </a:p>
        </p:txBody>
      </p:sp>
      <p:sp>
        <p:nvSpPr>
          <p:cNvPr id="9" name="CuadroTexto 8">
            <a:extLst>
              <a:ext uri="{FF2B5EF4-FFF2-40B4-BE49-F238E27FC236}">
                <a16:creationId xmlns:a16="http://schemas.microsoft.com/office/drawing/2014/main" id="{A6AFF792-A26B-15C4-2433-9147C7DBA4B3}"/>
              </a:ext>
            </a:extLst>
          </p:cNvPr>
          <p:cNvSpPr txBox="1"/>
          <p:nvPr/>
        </p:nvSpPr>
        <p:spPr>
          <a:xfrm>
            <a:off x="4457251" y="6431280"/>
            <a:ext cx="7291077" cy="1744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1219169" hangingPunct="0"/>
            <a:r>
              <a:rPr lang="es-ES" sz="800" baseline="30000">
                <a:solidFill>
                  <a:srgbClr val="5E5E5E"/>
                </a:solidFill>
                <a:sym typeface="Helvetica Neue"/>
              </a:rPr>
              <a:t>1</a:t>
            </a:r>
            <a:r>
              <a:rPr lang="es-ES" sz="800">
                <a:solidFill>
                  <a:srgbClr val="5E5E5E"/>
                </a:solidFill>
                <a:sym typeface="Helvetica Neue"/>
              </a:rPr>
              <a:t>Pérez-Latorre L et al. Euro </a:t>
            </a:r>
            <a:r>
              <a:rPr lang="es-ES" sz="800" err="1">
                <a:solidFill>
                  <a:srgbClr val="5E5E5E"/>
                </a:solidFill>
                <a:sym typeface="Helvetica Neue"/>
              </a:rPr>
              <a:t>Surveill</a:t>
            </a:r>
            <a:r>
              <a:rPr lang="es-ES" sz="800">
                <a:solidFill>
                  <a:srgbClr val="5E5E5E"/>
                </a:solidFill>
                <a:sym typeface="Helvetica Neue"/>
              </a:rPr>
              <a:t>, 2021. </a:t>
            </a:r>
            <a:r>
              <a:rPr lang="es-ES" sz="800" baseline="30000">
                <a:solidFill>
                  <a:srgbClr val="5E5E5E"/>
                </a:solidFill>
                <a:sym typeface="Helvetica Neue"/>
              </a:rPr>
              <a:t>2</a:t>
            </a:r>
            <a:r>
              <a:rPr lang="es-ES" sz="800">
                <a:solidFill>
                  <a:srgbClr val="5E5E5E"/>
                </a:solidFill>
                <a:sym typeface="Helvetica Neue"/>
              </a:rPr>
              <a:t>Platt L et al. J Viral </a:t>
            </a:r>
            <a:r>
              <a:rPr lang="es-ES" sz="800" err="1">
                <a:solidFill>
                  <a:srgbClr val="5E5E5E"/>
                </a:solidFill>
                <a:sym typeface="Helvetica Neue"/>
              </a:rPr>
              <a:t>Hepat</a:t>
            </a:r>
            <a:r>
              <a:rPr lang="es-ES" sz="800">
                <a:solidFill>
                  <a:srgbClr val="5E5E5E"/>
                </a:solidFill>
                <a:sym typeface="Helvetica Neue"/>
              </a:rPr>
              <a:t>, 2020. </a:t>
            </a:r>
            <a:r>
              <a:rPr lang="es-ES" sz="800" baseline="30000"/>
              <a:t>3</a:t>
            </a:r>
            <a:r>
              <a:rPr lang="es-ES" sz="800">
                <a:solidFill>
                  <a:srgbClr val="5E5E5E"/>
                </a:solidFill>
                <a:sym typeface="Helvetica Neue"/>
              </a:rPr>
              <a:t>Matthews PC et al. J Clin Virol, 2014.</a:t>
            </a:r>
          </a:p>
        </p:txBody>
      </p:sp>
      <p:sp>
        <p:nvSpPr>
          <p:cNvPr id="14" name="QuadreDeText 9">
            <a:extLst>
              <a:ext uri="{FF2B5EF4-FFF2-40B4-BE49-F238E27FC236}">
                <a16:creationId xmlns:a16="http://schemas.microsoft.com/office/drawing/2014/main" id="{EAEFF5BB-67AC-A9F3-FFDC-82F163E1F8BC}"/>
              </a:ext>
            </a:extLst>
          </p:cNvPr>
          <p:cNvSpPr txBox="1"/>
          <p:nvPr/>
        </p:nvSpPr>
        <p:spPr>
          <a:xfrm>
            <a:off x="199019" y="2374926"/>
            <a:ext cx="3682342" cy="2496221"/>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300"/>
              </a:spcBef>
              <a:spcAft>
                <a:spcPts val="300"/>
              </a:spcAft>
            </a:pPr>
            <a:r>
              <a:rPr lang="es-ES" sz="2200" b="1" err="1"/>
              <a:t>Biterapia</a:t>
            </a:r>
            <a:endParaRPr lang="es-ES" sz="2200" b="1"/>
          </a:p>
          <a:p>
            <a:pPr marL="342900" indent="-342900">
              <a:spcBef>
                <a:spcPts val="300"/>
              </a:spcBef>
              <a:spcAft>
                <a:spcPts val="300"/>
              </a:spcAft>
              <a:buFontTx/>
              <a:buChar char="-"/>
            </a:pPr>
            <a:r>
              <a:rPr lang="es-ES" sz="2200"/>
              <a:t>INI</a:t>
            </a:r>
          </a:p>
          <a:p>
            <a:pPr marL="342900" indent="-342900">
              <a:spcBef>
                <a:spcPts val="300"/>
              </a:spcBef>
              <a:spcAft>
                <a:spcPts val="300"/>
              </a:spcAft>
              <a:buFontTx/>
              <a:buChar char="-"/>
            </a:pPr>
            <a:r>
              <a:rPr lang="es-ES" sz="2200"/>
              <a:t>Inhibidores de la cápside</a:t>
            </a:r>
          </a:p>
          <a:p>
            <a:pPr marL="342900" indent="-342900">
              <a:spcBef>
                <a:spcPts val="300"/>
              </a:spcBef>
              <a:spcAft>
                <a:spcPts val="300"/>
              </a:spcAft>
              <a:buFontTx/>
              <a:buChar char="-"/>
            </a:pPr>
            <a:r>
              <a:rPr lang="es-ES" sz="2200"/>
              <a:t>INTTI</a:t>
            </a:r>
            <a:endParaRPr lang="es-ES"/>
          </a:p>
          <a:p>
            <a:pPr marL="342900" indent="-342900">
              <a:spcBef>
                <a:spcPts val="300"/>
              </a:spcBef>
              <a:spcAft>
                <a:spcPts val="300"/>
              </a:spcAft>
              <a:buFontTx/>
              <a:buChar char="-"/>
            </a:pPr>
            <a:r>
              <a:rPr lang="es-ES" sz="2200"/>
              <a:t>ITINAN</a:t>
            </a:r>
          </a:p>
        </p:txBody>
      </p:sp>
    </p:spTree>
    <p:extLst>
      <p:ext uri="{BB962C8B-B14F-4D97-AF65-F5344CB8AC3E}">
        <p14:creationId xmlns:p14="http://schemas.microsoft.com/office/powerpoint/2010/main" val="1070113172"/>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00749-A9CC-9C8E-2BE9-01D0078B2722}"/>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65C8837C-CDCB-B5F3-DC0F-276EE71D7808}"/>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sp>
        <p:nvSpPr>
          <p:cNvPr id="17" name="QuadreDeText 9">
            <a:extLst>
              <a:ext uri="{FF2B5EF4-FFF2-40B4-BE49-F238E27FC236}">
                <a16:creationId xmlns:a16="http://schemas.microsoft.com/office/drawing/2014/main" id="{7DBC9E38-89CC-94DA-F46F-414018C48660}"/>
              </a:ext>
            </a:extLst>
          </p:cNvPr>
          <p:cNvSpPr txBox="1"/>
          <p:nvPr/>
        </p:nvSpPr>
        <p:spPr>
          <a:xfrm>
            <a:off x="4104265" y="1636702"/>
            <a:ext cx="7644063" cy="603396"/>
          </a:xfrm>
          <a:prstGeom prst="rect">
            <a:avLst/>
          </a:prstGeom>
          <a:solidFill>
            <a:schemeClr val="accent5">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400" b="1"/>
              <a:t>A tener en cuenta:</a:t>
            </a:r>
          </a:p>
        </p:txBody>
      </p:sp>
      <p:sp>
        <p:nvSpPr>
          <p:cNvPr id="18" name="CuadroTexto 17">
            <a:extLst>
              <a:ext uri="{FF2B5EF4-FFF2-40B4-BE49-F238E27FC236}">
                <a16:creationId xmlns:a16="http://schemas.microsoft.com/office/drawing/2014/main" id="{B737AA50-886C-602A-D5D3-F89EFD348299}"/>
              </a:ext>
            </a:extLst>
          </p:cNvPr>
          <p:cNvSpPr txBox="1"/>
          <p:nvPr/>
        </p:nvSpPr>
        <p:spPr>
          <a:xfrm>
            <a:off x="4104264" y="2375983"/>
            <a:ext cx="7644064" cy="1360235"/>
          </a:xfrm>
          <a:prstGeom prst="rect">
            <a:avLst/>
          </a:prstGeom>
          <a:noFill/>
        </p:spPr>
        <p:txBody>
          <a:bodyPr wrap="square" lIns="72000" tIns="72000" rIns="54000" bIns="45720" rtlCol="0" anchor="t">
            <a:spAutoFit/>
          </a:bodyPr>
          <a:lstStyle/>
          <a:p>
            <a:pPr marL="142875" indent="-142875">
              <a:spcBef>
                <a:spcPts val="400"/>
              </a:spcBef>
              <a:spcAft>
                <a:spcPts val="400"/>
              </a:spcAft>
              <a:buFontTx/>
              <a:buChar char="-"/>
            </a:pPr>
            <a:r>
              <a:rPr lang="es-ES"/>
              <a:t>Coinfección VHB: mundial 7.4%</a:t>
            </a:r>
            <a:r>
              <a:rPr lang="es-ES" baseline="30000"/>
              <a:t>1</a:t>
            </a:r>
            <a:r>
              <a:rPr lang="es-ES"/>
              <a:t>, España 2.5%</a:t>
            </a:r>
            <a:r>
              <a:rPr lang="es-ES" baseline="30000"/>
              <a:t>2</a:t>
            </a:r>
            <a:r>
              <a:rPr lang="es-ES"/>
              <a:t>, África subsahariana 10-30%</a:t>
            </a:r>
            <a:r>
              <a:rPr lang="es-ES" baseline="30000"/>
              <a:t>3</a:t>
            </a:r>
            <a:r>
              <a:rPr lang="es-ES"/>
              <a:t>.</a:t>
            </a:r>
            <a:endParaRPr lang="es-ES" sz="1900"/>
          </a:p>
          <a:p>
            <a:pPr marL="142875" indent="-142875">
              <a:spcBef>
                <a:spcPts val="400"/>
              </a:spcBef>
              <a:spcAft>
                <a:spcPts val="400"/>
              </a:spcAft>
              <a:buFontTx/>
              <a:buChar char="-"/>
            </a:pPr>
            <a:r>
              <a:rPr lang="es-ES" sz="1900"/>
              <a:t>Generalización de las terapias </a:t>
            </a:r>
            <a:r>
              <a:rPr lang="es-ES" sz="1900" i="1" err="1"/>
              <a:t>long-acting</a:t>
            </a:r>
            <a:r>
              <a:rPr lang="es-ES" sz="1900"/>
              <a:t>: dificultad para ATI y evaluación de estrategias de cura.</a:t>
            </a:r>
          </a:p>
        </p:txBody>
      </p:sp>
      <p:sp>
        <p:nvSpPr>
          <p:cNvPr id="2" name="1ª JORNADA…">
            <a:extLst>
              <a:ext uri="{FF2B5EF4-FFF2-40B4-BE49-F238E27FC236}">
                <a16:creationId xmlns:a16="http://schemas.microsoft.com/office/drawing/2014/main" id="{D4D4AB81-573C-FA71-F5C9-950EA7DB1933}"/>
              </a:ext>
            </a:extLst>
          </p:cNvPr>
          <p:cNvSpPr txBox="1"/>
          <p:nvPr/>
        </p:nvSpPr>
        <p:spPr>
          <a:xfrm>
            <a:off x="147658" y="1369962"/>
            <a:ext cx="51361" cy="266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algn="l">
              <a:defRPr sz="3800" b="1" i="1">
                <a:solidFill>
                  <a:srgbClr val="000000"/>
                </a:solidFill>
                <a:latin typeface="Arial"/>
                <a:ea typeface="Arial"/>
                <a:cs typeface="Arial"/>
                <a:sym typeface="Arial"/>
              </a:defRPr>
            </a:pPr>
            <a:endParaRPr lang="es-ES" sz="1400" dirty="0"/>
          </a:p>
        </p:txBody>
      </p:sp>
      <p:sp>
        <p:nvSpPr>
          <p:cNvPr id="3" name="QuadreDeText 9">
            <a:extLst>
              <a:ext uri="{FF2B5EF4-FFF2-40B4-BE49-F238E27FC236}">
                <a16:creationId xmlns:a16="http://schemas.microsoft.com/office/drawing/2014/main" id="{ED636755-9519-C524-8FB0-BB07C40E1A65}"/>
              </a:ext>
            </a:extLst>
          </p:cNvPr>
          <p:cNvSpPr txBox="1"/>
          <p:nvPr/>
        </p:nvSpPr>
        <p:spPr>
          <a:xfrm>
            <a:off x="198986" y="1649569"/>
            <a:ext cx="3682342" cy="603396"/>
          </a:xfrm>
          <a:prstGeom prst="rect">
            <a:avLst/>
          </a:prstGeom>
          <a:solidFill>
            <a:srgbClr val="13D3B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400" b="1"/>
              <a:t>En general:</a:t>
            </a:r>
          </a:p>
        </p:txBody>
      </p:sp>
      <p:sp>
        <p:nvSpPr>
          <p:cNvPr id="6" name="QuadreDeText 9">
            <a:extLst>
              <a:ext uri="{FF2B5EF4-FFF2-40B4-BE49-F238E27FC236}">
                <a16:creationId xmlns:a16="http://schemas.microsoft.com/office/drawing/2014/main" id="{119B053E-4152-0B57-0A45-B73575A73B34}"/>
              </a:ext>
            </a:extLst>
          </p:cNvPr>
          <p:cNvSpPr txBox="1"/>
          <p:nvPr/>
        </p:nvSpPr>
        <p:spPr>
          <a:xfrm>
            <a:off x="193271" y="4993108"/>
            <a:ext cx="3682342" cy="849617"/>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000" b="1" err="1"/>
              <a:t>bNAbs</a:t>
            </a:r>
            <a:r>
              <a:rPr lang="es-ES" sz="2000" b="1"/>
              <a:t> </a:t>
            </a:r>
            <a:r>
              <a:rPr lang="es-ES" sz="2000"/>
              <a:t>en combinación con ARV clásicos</a:t>
            </a:r>
          </a:p>
        </p:txBody>
      </p:sp>
      <p:sp>
        <p:nvSpPr>
          <p:cNvPr id="7" name="QuadreDeText 9">
            <a:extLst>
              <a:ext uri="{FF2B5EF4-FFF2-40B4-BE49-F238E27FC236}">
                <a16:creationId xmlns:a16="http://schemas.microsoft.com/office/drawing/2014/main" id="{9F6F3DD0-C095-128F-4AE7-45351B96B069}"/>
              </a:ext>
            </a:extLst>
          </p:cNvPr>
          <p:cNvSpPr txBox="1"/>
          <p:nvPr/>
        </p:nvSpPr>
        <p:spPr>
          <a:xfrm>
            <a:off x="193271" y="5964686"/>
            <a:ext cx="3682342" cy="541840"/>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000" b="1" i="1"/>
              <a:t>Long-</a:t>
            </a:r>
            <a:r>
              <a:rPr lang="es-ES" sz="2000" b="1" i="1" err="1"/>
              <a:t>acting</a:t>
            </a:r>
            <a:endParaRPr lang="ca-ES" err="1"/>
          </a:p>
        </p:txBody>
      </p:sp>
      <p:sp>
        <p:nvSpPr>
          <p:cNvPr id="12" name="QuadreDeText 9">
            <a:extLst>
              <a:ext uri="{FF2B5EF4-FFF2-40B4-BE49-F238E27FC236}">
                <a16:creationId xmlns:a16="http://schemas.microsoft.com/office/drawing/2014/main" id="{2131DE39-C089-2B14-9795-BB46DD609A41}"/>
              </a:ext>
            </a:extLst>
          </p:cNvPr>
          <p:cNvSpPr txBox="1"/>
          <p:nvPr/>
        </p:nvSpPr>
        <p:spPr>
          <a:xfrm>
            <a:off x="199019" y="2374926"/>
            <a:ext cx="3682342" cy="2496221"/>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300"/>
              </a:spcBef>
              <a:spcAft>
                <a:spcPts val="300"/>
              </a:spcAft>
            </a:pPr>
            <a:r>
              <a:rPr lang="es-ES" sz="2200" b="1" err="1"/>
              <a:t>Biterapia</a:t>
            </a:r>
            <a:endParaRPr lang="es-ES" sz="2200" b="1"/>
          </a:p>
          <a:p>
            <a:pPr marL="342900" indent="-342900">
              <a:spcBef>
                <a:spcPts val="300"/>
              </a:spcBef>
              <a:spcAft>
                <a:spcPts val="300"/>
              </a:spcAft>
              <a:buFontTx/>
              <a:buChar char="-"/>
            </a:pPr>
            <a:r>
              <a:rPr lang="es-ES" sz="2200"/>
              <a:t>INI</a:t>
            </a:r>
          </a:p>
          <a:p>
            <a:pPr marL="342900" indent="-342900">
              <a:spcBef>
                <a:spcPts val="300"/>
              </a:spcBef>
              <a:spcAft>
                <a:spcPts val="300"/>
              </a:spcAft>
              <a:buFontTx/>
              <a:buChar char="-"/>
            </a:pPr>
            <a:r>
              <a:rPr lang="es-ES" sz="2200"/>
              <a:t>Inhibidores de la cápside</a:t>
            </a:r>
          </a:p>
          <a:p>
            <a:pPr marL="342900" indent="-342900">
              <a:spcBef>
                <a:spcPts val="300"/>
              </a:spcBef>
              <a:spcAft>
                <a:spcPts val="300"/>
              </a:spcAft>
              <a:buFontTx/>
              <a:buChar char="-"/>
            </a:pPr>
            <a:r>
              <a:rPr lang="es-ES" sz="2200"/>
              <a:t>INTTI</a:t>
            </a:r>
            <a:endParaRPr lang="es-ES"/>
          </a:p>
          <a:p>
            <a:pPr marL="342900" indent="-342900">
              <a:spcBef>
                <a:spcPts val="300"/>
              </a:spcBef>
              <a:spcAft>
                <a:spcPts val="300"/>
              </a:spcAft>
              <a:buFontTx/>
              <a:buChar char="-"/>
            </a:pPr>
            <a:r>
              <a:rPr lang="es-ES" sz="2200"/>
              <a:t>ITINAN</a:t>
            </a:r>
          </a:p>
        </p:txBody>
      </p:sp>
    </p:spTree>
    <p:extLst>
      <p:ext uri="{BB962C8B-B14F-4D97-AF65-F5344CB8AC3E}">
        <p14:creationId xmlns:p14="http://schemas.microsoft.com/office/powerpoint/2010/main" val="3704519352"/>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21CB2-2747-CFEC-03F7-2BDB3323BCFC}"/>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62057D58-70C4-0BD9-B460-FED9D044F6D4}"/>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sp>
        <p:nvSpPr>
          <p:cNvPr id="17" name="QuadreDeText 9">
            <a:extLst>
              <a:ext uri="{FF2B5EF4-FFF2-40B4-BE49-F238E27FC236}">
                <a16:creationId xmlns:a16="http://schemas.microsoft.com/office/drawing/2014/main" id="{DF80BEDA-9B72-0BFA-917F-A7371FEFE78A}"/>
              </a:ext>
            </a:extLst>
          </p:cNvPr>
          <p:cNvSpPr txBox="1"/>
          <p:nvPr/>
        </p:nvSpPr>
        <p:spPr>
          <a:xfrm>
            <a:off x="4104265" y="1636702"/>
            <a:ext cx="7644063" cy="603396"/>
          </a:xfrm>
          <a:prstGeom prst="rect">
            <a:avLst/>
          </a:prstGeom>
          <a:solidFill>
            <a:schemeClr val="accent5">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400" b="1"/>
              <a:t>A tener en cuenta:</a:t>
            </a:r>
          </a:p>
        </p:txBody>
      </p:sp>
      <p:sp>
        <p:nvSpPr>
          <p:cNvPr id="18" name="CuadroTexto 17">
            <a:extLst>
              <a:ext uri="{FF2B5EF4-FFF2-40B4-BE49-F238E27FC236}">
                <a16:creationId xmlns:a16="http://schemas.microsoft.com/office/drawing/2014/main" id="{C233455D-0F1F-1B56-7E0D-0A541E8D25CF}"/>
              </a:ext>
            </a:extLst>
          </p:cNvPr>
          <p:cNvSpPr txBox="1"/>
          <p:nvPr/>
        </p:nvSpPr>
        <p:spPr>
          <a:xfrm>
            <a:off x="4104264" y="2375983"/>
            <a:ext cx="7644064" cy="2047603"/>
          </a:xfrm>
          <a:prstGeom prst="rect">
            <a:avLst/>
          </a:prstGeom>
          <a:noFill/>
        </p:spPr>
        <p:txBody>
          <a:bodyPr wrap="square" lIns="72000" tIns="72000" rIns="54000" bIns="45720" rtlCol="0" anchor="t">
            <a:spAutoFit/>
          </a:bodyPr>
          <a:lstStyle/>
          <a:p>
            <a:pPr marL="142875" indent="-142875">
              <a:spcBef>
                <a:spcPts val="400"/>
              </a:spcBef>
              <a:spcAft>
                <a:spcPts val="400"/>
              </a:spcAft>
              <a:buFontTx/>
              <a:buChar char="-"/>
            </a:pPr>
            <a:r>
              <a:rPr lang="es-ES"/>
              <a:t>Coinfección VHB: mundial 7.4%</a:t>
            </a:r>
            <a:r>
              <a:rPr lang="es-ES" baseline="30000"/>
              <a:t>1</a:t>
            </a:r>
            <a:r>
              <a:rPr lang="es-ES"/>
              <a:t>, España 2.5%</a:t>
            </a:r>
            <a:r>
              <a:rPr lang="es-ES" baseline="30000"/>
              <a:t>2</a:t>
            </a:r>
            <a:r>
              <a:rPr lang="es-ES"/>
              <a:t>, África subsahariana 10-30%</a:t>
            </a:r>
            <a:r>
              <a:rPr lang="es-ES" baseline="30000"/>
              <a:t>3</a:t>
            </a:r>
            <a:r>
              <a:rPr lang="es-ES"/>
              <a:t>.</a:t>
            </a:r>
            <a:endParaRPr lang="es-ES" sz="1900"/>
          </a:p>
          <a:p>
            <a:pPr marL="142875" indent="-142875">
              <a:spcBef>
                <a:spcPts val="400"/>
              </a:spcBef>
              <a:spcAft>
                <a:spcPts val="400"/>
              </a:spcAft>
              <a:buFontTx/>
              <a:buChar char="-"/>
            </a:pPr>
            <a:r>
              <a:rPr lang="es-ES" sz="1900"/>
              <a:t>Generalización de las terapias </a:t>
            </a:r>
            <a:r>
              <a:rPr lang="es-ES" sz="1900" i="1" err="1"/>
              <a:t>long-acting</a:t>
            </a:r>
            <a:r>
              <a:rPr lang="es-ES" sz="1900"/>
              <a:t>: dificultad para ATI y evaluación de estrategias de cura.</a:t>
            </a:r>
          </a:p>
          <a:p>
            <a:pPr marL="142875" indent="-142875">
              <a:spcBef>
                <a:spcPts val="400"/>
              </a:spcBef>
              <a:spcAft>
                <a:spcPts val="400"/>
              </a:spcAft>
              <a:buFontTx/>
              <a:buChar char="-"/>
            </a:pPr>
            <a:r>
              <a:rPr lang="es-ES" sz="1900"/>
              <a:t>Cambio a estrategias que requieren selección previa de pacientes / cepas virales.</a:t>
            </a:r>
          </a:p>
        </p:txBody>
      </p:sp>
      <p:sp>
        <p:nvSpPr>
          <p:cNvPr id="2" name="1ª JORNADA…">
            <a:extLst>
              <a:ext uri="{FF2B5EF4-FFF2-40B4-BE49-F238E27FC236}">
                <a16:creationId xmlns:a16="http://schemas.microsoft.com/office/drawing/2014/main" id="{36CFDFA5-1CA5-6160-B047-F91565C27828}"/>
              </a:ext>
            </a:extLst>
          </p:cNvPr>
          <p:cNvSpPr txBox="1"/>
          <p:nvPr/>
        </p:nvSpPr>
        <p:spPr>
          <a:xfrm>
            <a:off x="147658" y="1369962"/>
            <a:ext cx="51361" cy="266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algn="l">
              <a:defRPr sz="3800" b="1" i="1">
                <a:solidFill>
                  <a:srgbClr val="000000"/>
                </a:solidFill>
                <a:latin typeface="Arial"/>
                <a:ea typeface="Arial"/>
                <a:cs typeface="Arial"/>
                <a:sym typeface="Arial"/>
              </a:defRPr>
            </a:pPr>
            <a:endParaRPr lang="es-ES" sz="1400" dirty="0"/>
          </a:p>
        </p:txBody>
      </p:sp>
      <p:sp>
        <p:nvSpPr>
          <p:cNvPr id="3" name="QuadreDeText 9">
            <a:extLst>
              <a:ext uri="{FF2B5EF4-FFF2-40B4-BE49-F238E27FC236}">
                <a16:creationId xmlns:a16="http://schemas.microsoft.com/office/drawing/2014/main" id="{C77439AE-124D-C3D5-1987-473EDCD533AB}"/>
              </a:ext>
            </a:extLst>
          </p:cNvPr>
          <p:cNvSpPr txBox="1"/>
          <p:nvPr/>
        </p:nvSpPr>
        <p:spPr>
          <a:xfrm>
            <a:off x="198986" y="1649569"/>
            <a:ext cx="3682342" cy="603396"/>
          </a:xfrm>
          <a:prstGeom prst="rect">
            <a:avLst/>
          </a:prstGeom>
          <a:solidFill>
            <a:srgbClr val="13D3B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400" b="1"/>
              <a:t>En general:</a:t>
            </a:r>
          </a:p>
        </p:txBody>
      </p:sp>
      <p:sp>
        <p:nvSpPr>
          <p:cNvPr id="6" name="QuadreDeText 9">
            <a:extLst>
              <a:ext uri="{FF2B5EF4-FFF2-40B4-BE49-F238E27FC236}">
                <a16:creationId xmlns:a16="http://schemas.microsoft.com/office/drawing/2014/main" id="{4476EC11-8511-B879-CA23-4A65F19677FA}"/>
              </a:ext>
            </a:extLst>
          </p:cNvPr>
          <p:cNvSpPr txBox="1"/>
          <p:nvPr/>
        </p:nvSpPr>
        <p:spPr>
          <a:xfrm>
            <a:off x="193271" y="4993108"/>
            <a:ext cx="3682342" cy="849617"/>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000" b="1" err="1"/>
              <a:t>bNAbs</a:t>
            </a:r>
            <a:r>
              <a:rPr lang="es-ES" sz="2000" b="1"/>
              <a:t> </a:t>
            </a:r>
            <a:r>
              <a:rPr lang="es-ES" sz="2000"/>
              <a:t>en combinación con ARV clásicos</a:t>
            </a:r>
          </a:p>
        </p:txBody>
      </p:sp>
      <p:sp>
        <p:nvSpPr>
          <p:cNvPr id="7" name="QuadreDeText 9">
            <a:extLst>
              <a:ext uri="{FF2B5EF4-FFF2-40B4-BE49-F238E27FC236}">
                <a16:creationId xmlns:a16="http://schemas.microsoft.com/office/drawing/2014/main" id="{71A31253-4F0C-1892-8FC3-DE1003C6218F}"/>
              </a:ext>
            </a:extLst>
          </p:cNvPr>
          <p:cNvSpPr txBox="1"/>
          <p:nvPr/>
        </p:nvSpPr>
        <p:spPr>
          <a:xfrm>
            <a:off x="193271" y="5964686"/>
            <a:ext cx="3682342" cy="541840"/>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000" b="1" i="1"/>
              <a:t>Long-acting</a:t>
            </a:r>
            <a:endParaRPr lang="ca-ES"/>
          </a:p>
        </p:txBody>
      </p:sp>
      <p:pic>
        <p:nvPicPr>
          <p:cNvPr id="8" name="Imagen 7">
            <a:extLst>
              <a:ext uri="{FF2B5EF4-FFF2-40B4-BE49-F238E27FC236}">
                <a16:creationId xmlns:a16="http://schemas.microsoft.com/office/drawing/2014/main" id="{49DDD60C-D150-020D-9AE3-5AAA5714B5D1}"/>
              </a:ext>
            </a:extLst>
          </p:cNvPr>
          <p:cNvPicPr>
            <a:picLocks noChangeAspect="1"/>
          </p:cNvPicPr>
          <p:nvPr/>
        </p:nvPicPr>
        <p:blipFill>
          <a:blip r:embed="rId2"/>
          <a:stretch>
            <a:fillRect/>
          </a:stretch>
        </p:blipFill>
        <p:spPr>
          <a:xfrm>
            <a:off x="5908158" y="4297483"/>
            <a:ext cx="2528777" cy="2320685"/>
          </a:xfrm>
          <a:prstGeom prst="rect">
            <a:avLst/>
          </a:prstGeom>
        </p:spPr>
      </p:pic>
      <p:sp>
        <p:nvSpPr>
          <p:cNvPr id="9" name="CuadroTexto 8">
            <a:extLst>
              <a:ext uri="{FF2B5EF4-FFF2-40B4-BE49-F238E27FC236}">
                <a16:creationId xmlns:a16="http://schemas.microsoft.com/office/drawing/2014/main" id="{A0E24411-E70E-7EBB-37EF-EE37823929BE}"/>
              </a:ext>
            </a:extLst>
          </p:cNvPr>
          <p:cNvSpPr txBox="1"/>
          <p:nvPr/>
        </p:nvSpPr>
        <p:spPr>
          <a:xfrm>
            <a:off x="7855358" y="6345086"/>
            <a:ext cx="1779839" cy="1744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1219169" hangingPunct="0"/>
            <a:r>
              <a:rPr lang="es-ES" sz="800" err="1">
                <a:solidFill>
                  <a:srgbClr val="5E5E5E"/>
                </a:solidFill>
                <a:sym typeface="Helvetica Neue"/>
              </a:rPr>
              <a:t>Selzer</a:t>
            </a:r>
            <a:r>
              <a:rPr lang="es-ES" sz="800">
                <a:solidFill>
                  <a:srgbClr val="5E5E5E"/>
                </a:solidFill>
                <a:sym typeface="Helvetica Neue"/>
              </a:rPr>
              <a:t> et al. CROI 2023, Poster 580.</a:t>
            </a:r>
          </a:p>
        </p:txBody>
      </p:sp>
      <p:sp>
        <p:nvSpPr>
          <p:cNvPr id="14" name="QuadreDeText 9">
            <a:extLst>
              <a:ext uri="{FF2B5EF4-FFF2-40B4-BE49-F238E27FC236}">
                <a16:creationId xmlns:a16="http://schemas.microsoft.com/office/drawing/2014/main" id="{7277EFF2-19D8-1E78-5132-A124A1CCBB5B}"/>
              </a:ext>
            </a:extLst>
          </p:cNvPr>
          <p:cNvSpPr txBox="1"/>
          <p:nvPr/>
        </p:nvSpPr>
        <p:spPr>
          <a:xfrm>
            <a:off x="199019" y="2374926"/>
            <a:ext cx="3682342" cy="2496221"/>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300"/>
              </a:spcBef>
              <a:spcAft>
                <a:spcPts val="300"/>
              </a:spcAft>
            </a:pPr>
            <a:r>
              <a:rPr lang="es-ES" sz="2200" b="1" err="1"/>
              <a:t>Biterapia</a:t>
            </a:r>
            <a:endParaRPr lang="es-ES" sz="2200" b="1"/>
          </a:p>
          <a:p>
            <a:pPr marL="342900" indent="-342900">
              <a:spcBef>
                <a:spcPts val="300"/>
              </a:spcBef>
              <a:spcAft>
                <a:spcPts val="300"/>
              </a:spcAft>
              <a:buFontTx/>
              <a:buChar char="-"/>
            </a:pPr>
            <a:r>
              <a:rPr lang="es-ES" sz="2200"/>
              <a:t>INI</a:t>
            </a:r>
          </a:p>
          <a:p>
            <a:pPr marL="342900" indent="-342900">
              <a:spcBef>
                <a:spcPts val="300"/>
              </a:spcBef>
              <a:spcAft>
                <a:spcPts val="300"/>
              </a:spcAft>
              <a:buFontTx/>
              <a:buChar char="-"/>
            </a:pPr>
            <a:r>
              <a:rPr lang="es-ES" sz="2200"/>
              <a:t>Inhibidores de la cápside</a:t>
            </a:r>
          </a:p>
          <a:p>
            <a:pPr marL="342900" indent="-342900">
              <a:spcBef>
                <a:spcPts val="300"/>
              </a:spcBef>
              <a:spcAft>
                <a:spcPts val="300"/>
              </a:spcAft>
              <a:buFontTx/>
              <a:buChar char="-"/>
            </a:pPr>
            <a:r>
              <a:rPr lang="es-ES" sz="2200"/>
              <a:t>INTTI</a:t>
            </a:r>
            <a:endParaRPr lang="es-ES"/>
          </a:p>
          <a:p>
            <a:pPr marL="342900" indent="-342900">
              <a:spcBef>
                <a:spcPts val="300"/>
              </a:spcBef>
              <a:spcAft>
                <a:spcPts val="300"/>
              </a:spcAft>
              <a:buFontTx/>
              <a:buChar char="-"/>
            </a:pPr>
            <a:r>
              <a:rPr lang="es-ES" sz="2200"/>
              <a:t>ITINAN</a:t>
            </a:r>
          </a:p>
        </p:txBody>
      </p:sp>
    </p:spTree>
    <p:extLst>
      <p:ext uri="{BB962C8B-B14F-4D97-AF65-F5344CB8AC3E}">
        <p14:creationId xmlns:p14="http://schemas.microsoft.com/office/powerpoint/2010/main" val="1038733733"/>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32312-79ED-20A7-5870-78F8455F8721}"/>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426D9770-388F-25AA-BF33-89F3035F8AE0}"/>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sp>
        <p:nvSpPr>
          <p:cNvPr id="17" name="QuadreDeText 9">
            <a:extLst>
              <a:ext uri="{FF2B5EF4-FFF2-40B4-BE49-F238E27FC236}">
                <a16:creationId xmlns:a16="http://schemas.microsoft.com/office/drawing/2014/main" id="{7CCF4B74-2716-F85E-6B6B-95D1AF3C72E8}"/>
              </a:ext>
            </a:extLst>
          </p:cNvPr>
          <p:cNvSpPr txBox="1"/>
          <p:nvPr/>
        </p:nvSpPr>
        <p:spPr>
          <a:xfrm>
            <a:off x="4104265" y="1636702"/>
            <a:ext cx="7644063" cy="603396"/>
          </a:xfrm>
          <a:prstGeom prst="rect">
            <a:avLst/>
          </a:prstGeom>
          <a:solidFill>
            <a:schemeClr val="accent5">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400" b="1"/>
              <a:t>A tener en cuenta:</a:t>
            </a:r>
          </a:p>
        </p:txBody>
      </p:sp>
      <p:sp>
        <p:nvSpPr>
          <p:cNvPr id="18" name="CuadroTexto 17">
            <a:extLst>
              <a:ext uri="{FF2B5EF4-FFF2-40B4-BE49-F238E27FC236}">
                <a16:creationId xmlns:a16="http://schemas.microsoft.com/office/drawing/2014/main" id="{445A3C0E-EECC-6B6B-27F1-1131EE99D48A}"/>
              </a:ext>
            </a:extLst>
          </p:cNvPr>
          <p:cNvSpPr txBox="1"/>
          <p:nvPr/>
        </p:nvSpPr>
        <p:spPr>
          <a:xfrm>
            <a:off x="4104264" y="2375983"/>
            <a:ext cx="7644064" cy="2734970"/>
          </a:xfrm>
          <a:prstGeom prst="rect">
            <a:avLst/>
          </a:prstGeom>
          <a:noFill/>
        </p:spPr>
        <p:txBody>
          <a:bodyPr wrap="square" lIns="72000" tIns="72000" rIns="54000" bIns="45720" rtlCol="0" anchor="t">
            <a:spAutoFit/>
          </a:bodyPr>
          <a:lstStyle/>
          <a:p>
            <a:pPr marL="142875" indent="-142875">
              <a:spcBef>
                <a:spcPts val="400"/>
              </a:spcBef>
              <a:spcAft>
                <a:spcPts val="400"/>
              </a:spcAft>
              <a:buFontTx/>
              <a:buChar char="-"/>
            </a:pPr>
            <a:r>
              <a:rPr lang="es-ES"/>
              <a:t>Coinfección VHB: mundial 7.4%</a:t>
            </a:r>
            <a:r>
              <a:rPr lang="es-ES" baseline="30000"/>
              <a:t>1</a:t>
            </a:r>
            <a:r>
              <a:rPr lang="es-ES"/>
              <a:t>, España 2.5%</a:t>
            </a:r>
            <a:r>
              <a:rPr lang="es-ES" baseline="30000"/>
              <a:t>2</a:t>
            </a:r>
            <a:r>
              <a:rPr lang="es-ES"/>
              <a:t>, África subsahariana 10-30%</a:t>
            </a:r>
            <a:r>
              <a:rPr lang="es-ES" baseline="30000"/>
              <a:t>3</a:t>
            </a:r>
            <a:r>
              <a:rPr lang="es-ES"/>
              <a:t>.</a:t>
            </a:r>
            <a:endParaRPr lang="es-ES" sz="1900"/>
          </a:p>
          <a:p>
            <a:pPr marL="142875" indent="-142875">
              <a:spcBef>
                <a:spcPts val="400"/>
              </a:spcBef>
              <a:spcAft>
                <a:spcPts val="400"/>
              </a:spcAft>
              <a:buFontTx/>
              <a:buChar char="-"/>
            </a:pPr>
            <a:r>
              <a:rPr lang="es-ES" sz="1900"/>
              <a:t>Generalización de las terapias </a:t>
            </a:r>
            <a:r>
              <a:rPr lang="es-ES" sz="1900" i="1" err="1"/>
              <a:t>long-acting</a:t>
            </a:r>
            <a:r>
              <a:rPr lang="es-ES" sz="1900"/>
              <a:t>: dificultad para ATI y evaluación de estrategias de cura.</a:t>
            </a:r>
          </a:p>
          <a:p>
            <a:pPr marL="142875" indent="-142875">
              <a:spcBef>
                <a:spcPts val="400"/>
              </a:spcBef>
              <a:spcAft>
                <a:spcPts val="400"/>
              </a:spcAft>
              <a:buFontTx/>
              <a:buChar char="-"/>
            </a:pPr>
            <a:r>
              <a:rPr lang="es-ES" sz="1900"/>
              <a:t>Cambio a estrategias que requieren selección previa de pacientes / cepas virales.</a:t>
            </a:r>
          </a:p>
          <a:p>
            <a:pPr marL="142875" indent="-142875">
              <a:spcBef>
                <a:spcPts val="400"/>
              </a:spcBef>
              <a:spcAft>
                <a:spcPts val="400"/>
              </a:spcAft>
              <a:buFontTx/>
              <a:buChar char="-"/>
            </a:pPr>
            <a:r>
              <a:rPr lang="es-ES" sz="1900"/>
              <a:t>Disminución de la barrera genética: ¿nueva etapa de aparición de resistencias?</a:t>
            </a:r>
          </a:p>
        </p:txBody>
      </p:sp>
      <p:sp>
        <p:nvSpPr>
          <p:cNvPr id="2" name="1ª JORNADA…">
            <a:extLst>
              <a:ext uri="{FF2B5EF4-FFF2-40B4-BE49-F238E27FC236}">
                <a16:creationId xmlns:a16="http://schemas.microsoft.com/office/drawing/2014/main" id="{0E4F602C-BA8F-2E30-0E6D-86E7025DA461}"/>
              </a:ext>
            </a:extLst>
          </p:cNvPr>
          <p:cNvSpPr txBox="1"/>
          <p:nvPr/>
        </p:nvSpPr>
        <p:spPr>
          <a:xfrm>
            <a:off x="147658" y="1369962"/>
            <a:ext cx="51361" cy="266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algn="l">
              <a:defRPr sz="3800" b="1" i="1">
                <a:solidFill>
                  <a:srgbClr val="000000"/>
                </a:solidFill>
                <a:latin typeface="Arial"/>
                <a:ea typeface="Arial"/>
                <a:cs typeface="Arial"/>
                <a:sym typeface="Arial"/>
              </a:defRPr>
            </a:pPr>
            <a:endParaRPr lang="es-ES" sz="1400" dirty="0"/>
          </a:p>
        </p:txBody>
      </p:sp>
      <p:sp>
        <p:nvSpPr>
          <p:cNvPr id="3" name="QuadreDeText 9">
            <a:extLst>
              <a:ext uri="{FF2B5EF4-FFF2-40B4-BE49-F238E27FC236}">
                <a16:creationId xmlns:a16="http://schemas.microsoft.com/office/drawing/2014/main" id="{5BFD99CE-D19C-027D-CB4B-6CBFA79EE60E}"/>
              </a:ext>
            </a:extLst>
          </p:cNvPr>
          <p:cNvSpPr txBox="1"/>
          <p:nvPr/>
        </p:nvSpPr>
        <p:spPr>
          <a:xfrm>
            <a:off x="198986" y="1649569"/>
            <a:ext cx="3682342" cy="603396"/>
          </a:xfrm>
          <a:prstGeom prst="rect">
            <a:avLst/>
          </a:prstGeom>
          <a:solidFill>
            <a:srgbClr val="13D3B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400" b="1"/>
              <a:t>En general:</a:t>
            </a:r>
          </a:p>
        </p:txBody>
      </p:sp>
      <p:sp>
        <p:nvSpPr>
          <p:cNvPr id="6" name="QuadreDeText 9">
            <a:extLst>
              <a:ext uri="{FF2B5EF4-FFF2-40B4-BE49-F238E27FC236}">
                <a16:creationId xmlns:a16="http://schemas.microsoft.com/office/drawing/2014/main" id="{6BCCB1B7-A622-4CAE-A932-86DBADC9E017}"/>
              </a:ext>
            </a:extLst>
          </p:cNvPr>
          <p:cNvSpPr txBox="1"/>
          <p:nvPr/>
        </p:nvSpPr>
        <p:spPr>
          <a:xfrm>
            <a:off x="193271" y="4993108"/>
            <a:ext cx="3682342" cy="849617"/>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000" b="1" err="1"/>
              <a:t>bNAbs</a:t>
            </a:r>
            <a:r>
              <a:rPr lang="es-ES" sz="2000" b="1"/>
              <a:t> </a:t>
            </a:r>
            <a:r>
              <a:rPr lang="es-ES" sz="2000"/>
              <a:t>en combinación con ARV clásicos</a:t>
            </a:r>
          </a:p>
        </p:txBody>
      </p:sp>
      <p:sp>
        <p:nvSpPr>
          <p:cNvPr id="7" name="QuadreDeText 9">
            <a:extLst>
              <a:ext uri="{FF2B5EF4-FFF2-40B4-BE49-F238E27FC236}">
                <a16:creationId xmlns:a16="http://schemas.microsoft.com/office/drawing/2014/main" id="{63EEC1EF-054E-F7FC-B223-8811BB3D7A87}"/>
              </a:ext>
            </a:extLst>
          </p:cNvPr>
          <p:cNvSpPr txBox="1"/>
          <p:nvPr/>
        </p:nvSpPr>
        <p:spPr>
          <a:xfrm>
            <a:off x="193271" y="5964686"/>
            <a:ext cx="3682342" cy="541840"/>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000" b="1" i="1" dirty="0"/>
              <a:t>Long-</a:t>
            </a:r>
            <a:r>
              <a:rPr lang="es-ES" sz="2000" b="1" i="1" dirty="0" err="1"/>
              <a:t>acting</a:t>
            </a:r>
            <a:endParaRPr lang="ca-ES" dirty="0" err="1"/>
          </a:p>
        </p:txBody>
      </p:sp>
      <p:sp>
        <p:nvSpPr>
          <p:cNvPr id="14" name="QuadreDeText 9">
            <a:extLst>
              <a:ext uri="{FF2B5EF4-FFF2-40B4-BE49-F238E27FC236}">
                <a16:creationId xmlns:a16="http://schemas.microsoft.com/office/drawing/2014/main" id="{DE212C4E-AAAC-7254-D95A-077C2F70C415}"/>
              </a:ext>
            </a:extLst>
          </p:cNvPr>
          <p:cNvSpPr txBox="1"/>
          <p:nvPr/>
        </p:nvSpPr>
        <p:spPr>
          <a:xfrm>
            <a:off x="199019" y="2374926"/>
            <a:ext cx="3682342" cy="2496221"/>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300"/>
              </a:spcBef>
              <a:spcAft>
                <a:spcPts val="300"/>
              </a:spcAft>
            </a:pPr>
            <a:r>
              <a:rPr lang="es-ES" sz="2200" b="1" err="1"/>
              <a:t>Biterapia</a:t>
            </a:r>
            <a:endParaRPr lang="es-ES" sz="2200" b="1"/>
          </a:p>
          <a:p>
            <a:pPr marL="342900" indent="-342900">
              <a:spcBef>
                <a:spcPts val="300"/>
              </a:spcBef>
              <a:spcAft>
                <a:spcPts val="300"/>
              </a:spcAft>
              <a:buFontTx/>
              <a:buChar char="-"/>
            </a:pPr>
            <a:r>
              <a:rPr lang="es-ES" sz="2200"/>
              <a:t>INI</a:t>
            </a:r>
          </a:p>
          <a:p>
            <a:pPr marL="342900" indent="-342900">
              <a:spcBef>
                <a:spcPts val="300"/>
              </a:spcBef>
              <a:spcAft>
                <a:spcPts val="300"/>
              </a:spcAft>
              <a:buFontTx/>
              <a:buChar char="-"/>
            </a:pPr>
            <a:r>
              <a:rPr lang="es-ES" sz="2200"/>
              <a:t>Inhibidores de la cápside</a:t>
            </a:r>
          </a:p>
          <a:p>
            <a:pPr marL="342900" indent="-342900">
              <a:spcBef>
                <a:spcPts val="300"/>
              </a:spcBef>
              <a:spcAft>
                <a:spcPts val="300"/>
              </a:spcAft>
              <a:buFontTx/>
              <a:buChar char="-"/>
            </a:pPr>
            <a:r>
              <a:rPr lang="es-ES" sz="2200"/>
              <a:t>INTTI</a:t>
            </a:r>
            <a:endParaRPr lang="es-ES"/>
          </a:p>
          <a:p>
            <a:pPr marL="342900" indent="-342900">
              <a:spcBef>
                <a:spcPts val="300"/>
              </a:spcBef>
              <a:spcAft>
                <a:spcPts val="300"/>
              </a:spcAft>
              <a:buFontTx/>
              <a:buChar char="-"/>
            </a:pPr>
            <a:r>
              <a:rPr lang="es-ES" sz="2200"/>
              <a:t>ITINAN</a:t>
            </a:r>
          </a:p>
        </p:txBody>
      </p:sp>
    </p:spTree>
    <p:extLst>
      <p:ext uri="{BB962C8B-B14F-4D97-AF65-F5344CB8AC3E}">
        <p14:creationId xmlns:p14="http://schemas.microsoft.com/office/powerpoint/2010/main" val="920626110"/>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8EC49-2EA4-66CA-CB12-C78810AE85F4}"/>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6AF9A253-7A2D-F334-8FEA-A659B69FE865}"/>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sp>
        <p:nvSpPr>
          <p:cNvPr id="17" name="QuadreDeText 9">
            <a:extLst>
              <a:ext uri="{FF2B5EF4-FFF2-40B4-BE49-F238E27FC236}">
                <a16:creationId xmlns:a16="http://schemas.microsoft.com/office/drawing/2014/main" id="{B9EC869F-5F73-BDE3-5BA4-C43159F140AB}"/>
              </a:ext>
            </a:extLst>
          </p:cNvPr>
          <p:cNvSpPr txBox="1"/>
          <p:nvPr/>
        </p:nvSpPr>
        <p:spPr>
          <a:xfrm>
            <a:off x="4104265" y="1636702"/>
            <a:ext cx="7644063" cy="603396"/>
          </a:xfrm>
          <a:prstGeom prst="rect">
            <a:avLst/>
          </a:prstGeom>
          <a:solidFill>
            <a:schemeClr val="accent5">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400" b="1"/>
              <a:t>A tener en cuenta:</a:t>
            </a:r>
          </a:p>
        </p:txBody>
      </p:sp>
      <p:sp>
        <p:nvSpPr>
          <p:cNvPr id="18" name="CuadroTexto 17">
            <a:extLst>
              <a:ext uri="{FF2B5EF4-FFF2-40B4-BE49-F238E27FC236}">
                <a16:creationId xmlns:a16="http://schemas.microsoft.com/office/drawing/2014/main" id="{8A66AE80-A1BF-04A4-26B7-BE28260EA715}"/>
              </a:ext>
            </a:extLst>
          </p:cNvPr>
          <p:cNvSpPr txBox="1"/>
          <p:nvPr/>
        </p:nvSpPr>
        <p:spPr>
          <a:xfrm>
            <a:off x="4104264" y="2375983"/>
            <a:ext cx="7644064" cy="3422338"/>
          </a:xfrm>
          <a:prstGeom prst="rect">
            <a:avLst/>
          </a:prstGeom>
          <a:noFill/>
        </p:spPr>
        <p:txBody>
          <a:bodyPr wrap="square" lIns="72000" tIns="72000" rIns="54000" bIns="45720" rtlCol="0" anchor="t">
            <a:spAutoFit/>
          </a:bodyPr>
          <a:lstStyle/>
          <a:p>
            <a:pPr marL="142875" indent="-142875">
              <a:spcBef>
                <a:spcPts val="400"/>
              </a:spcBef>
              <a:spcAft>
                <a:spcPts val="400"/>
              </a:spcAft>
              <a:buFontTx/>
              <a:buChar char="-"/>
            </a:pPr>
            <a:r>
              <a:rPr lang="es-ES"/>
              <a:t>Coinfección VHB: mundial 7.4%</a:t>
            </a:r>
            <a:r>
              <a:rPr lang="es-ES" baseline="30000"/>
              <a:t>1</a:t>
            </a:r>
            <a:r>
              <a:rPr lang="es-ES"/>
              <a:t>, España 2.5%</a:t>
            </a:r>
            <a:r>
              <a:rPr lang="es-ES" baseline="30000"/>
              <a:t>2</a:t>
            </a:r>
            <a:r>
              <a:rPr lang="es-ES"/>
              <a:t>, África subsahariana 10-30%</a:t>
            </a:r>
            <a:r>
              <a:rPr lang="es-ES" baseline="30000"/>
              <a:t>3</a:t>
            </a:r>
            <a:r>
              <a:rPr lang="es-ES"/>
              <a:t>.</a:t>
            </a:r>
            <a:endParaRPr lang="es-ES" sz="1900"/>
          </a:p>
          <a:p>
            <a:pPr marL="142875" indent="-142875">
              <a:spcBef>
                <a:spcPts val="400"/>
              </a:spcBef>
              <a:spcAft>
                <a:spcPts val="400"/>
              </a:spcAft>
              <a:buFontTx/>
              <a:buChar char="-"/>
            </a:pPr>
            <a:r>
              <a:rPr lang="es-ES" sz="1900"/>
              <a:t>Generalización de las terapias </a:t>
            </a:r>
            <a:r>
              <a:rPr lang="es-ES" sz="1900" i="1" err="1"/>
              <a:t>long-acting</a:t>
            </a:r>
            <a:r>
              <a:rPr lang="es-ES" sz="1900"/>
              <a:t>: dificultad para ATI y evaluación de estrategias de cura.</a:t>
            </a:r>
          </a:p>
          <a:p>
            <a:pPr marL="142875" indent="-142875">
              <a:spcBef>
                <a:spcPts val="400"/>
              </a:spcBef>
              <a:spcAft>
                <a:spcPts val="400"/>
              </a:spcAft>
              <a:buFontTx/>
              <a:buChar char="-"/>
            </a:pPr>
            <a:r>
              <a:rPr lang="es-ES" sz="1900"/>
              <a:t>Cambio a estrategias que requieren selección previa de pacientes / cepas virales.</a:t>
            </a:r>
          </a:p>
          <a:p>
            <a:pPr marL="142875" indent="-142875">
              <a:spcBef>
                <a:spcPts val="400"/>
              </a:spcBef>
              <a:spcAft>
                <a:spcPts val="400"/>
              </a:spcAft>
              <a:buFontTx/>
              <a:buChar char="-"/>
            </a:pPr>
            <a:r>
              <a:rPr lang="es-ES" sz="1900"/>
              <a:t>Disminución de la barrera genética: ¿nueva etapa de aparición de resistencias?</a:t>
            </a:r>
          </a:p>
          <a:p>
            <a:pPr marL="142875" indent="-142875">
              <a:spcBef>
                <a:spcPts val="400"/>
              </a:spcBef>
              <a:spcAft>
                <a:spcPts val="400"/>
              </a:spcAft>
              <a:buFontTx/>
              <a:buChar char="-"/>
            </a:pPr>
            <a:r>
              <a:rPr lang="es-ES" sz="1900" dirty="0"/>
              <a:t>Costes de la administración de TAR </a:t>
            </a:r>
            <a:r>
              <a:rPr lang="es-ES" sz="1900" dirty="0" err="1"/>
              <a:t>im</a:t>
            </a:r>
            <a:r>
              <a:rPr lang="es-ES" sz="1900" dirty="0"/>
              <a:t>. ¿Nuevas opciones </a:t>
            </a:r>
            <a:r>
              <a:rPr lang="es-ES" sz="1900"/>
              <a:t>autoadministrables?</a:t>
            </a:r>
          </a:p>
        </p:txBody>
      </p:sp>
      <p:sp>
        <p:nvSpPr>
          <p:cNvPr id="19" name="1ª JORNADA…">
            <a:extLst>
              <a:ext uri="{FF2B5EF4-FFF2-40B4-BE49-F238E27FC236}">
                <a16:creationId xmlns:a16="http://schemas.microsoft.com/office/drawing/2014/main" id="{A58D90D1-5E43-37CB-EEAA-8F384E698E27}"/>
              </a:ext>
            </a:extLst>
          </p:cNvPr>
          <p:cNvSpPr txBox="1"/>
          <p:nvPr/>
        </p:nvSpPr>
        <p:spPr>
          <a:xfrm>
            <a:off x="147658" y="1369962"/>
            <a:ext cx="51361" cy="266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pPr algn="l">
              <a:defRPr sz="3800" b="1" i="1">
                <a:solidFill>
                  <a:srgbClr val="000000"/>
                </a:solidFill>
                <a:latin typeface="Arial"/>
                <a:ea typeface="Arial"/>
                <a:cs typeface="Arial"/>
                <a:sym typeface="Arial"/>
              </a:defRPr>
            </a:pPr>
            <a:endParaRPr lang="es-ES" sz="1400" dirty="0"/>
          </a:p>
        </p:txBody>
      </p:sp>
      <p:sp>
        <p:nvSpPr>
          <p:cNvPr id="20" name="QuadreDeText 9">
            <a:extLst>
              <a:ext uri="{FF2B5EF4-FFF2-40B4-BE49-F238E27FC236}">
                <a16:creationId xmlns:a16="http://schemas.microsoft.com/office/drawing/2014/main" id="{71406BA1-E320-F202-6B54-FAECC01106DF}"/>
              </a:ext>
            </a:extLst>
          </p:cNvPr>
          <p:cNvSpPr txBox="1"/>
          <p:nvPr/>
        </p:nvSpPr>
        <p:spPr>
          <a:xfrm>
            <a:off x="198986" y="1649569"/>
            <a:ext cx="3682342" cy="603396"/>
          </a:xfrm>
          <a:prstGeom prst="rect">
            <a:avLst/>
          </a:prstGeom>
          <a:solidFill>
            <a:srgbClr val="13D3B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400" b="1"/>
              <a:t>En general:</a:t>
            </a:r>
          </a:p>
        </p:txBody>
      </p:sp>
      <p:sp>
        <p:nvSpPr>
          <p:cNvPr id="21" name="QuadreDeText 9">
            <a:extLst>
              <a:ext uri="{FF2B5EF4-FFF2-40B4-BE49-F238E27FC236}">
                <a16:creationId xmlns:a16="http://schemas.microsoft.com/office/drawing/2014/main" id="{AA98F38A-280C-7168-3F81-6325DA192939}"/>
              </a:ext>
            </a:extLst>
          </p:cNvPr>
          <p:cNvSpPr txBox="1"/>
          <p:nvPr/>
        </p:nvSpPr>
        <p:spPr>
          <a:xfrm>
            <a:off x="199019" y="2374926"/>
            <a:ext cx="3682342" cy="2496221"/>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300"/>
              </a:spcBef>
              <a:spcAft>
                <a:spcPts val="300"/>
              </a:spcAft>
            </a:pPr>
            <a:r>
              <a:rPr lang="es-ES" sz="2200" b="1" err="1"/>
              <a:t>Biterapia</a:t>
            </a:r>
            <a:endParaRPr lang="es-ES" sz="2200" b="1"/>
          </a:p>
          <a:p>
            <a:pPr marL="342900" indent="-342900">
              <a:spcBef>
                <a:spcPts val="300"/>
              </a:spcBef>
              <a:spcAft>
                <a:spcPts val="300"/>
              </a:spcAft>
              <a:buFontTx/>
              <a:buChar char="-"/>
            </a:pPr>
            <a:r>
              <a:rPr lang="es-ES" sz="2200"/>
              <a:t>INI</a:t>
            </a:r>
          </a:p>
          <a:p>
            <a:pPr marL="342900" indent="-342900">
              <a:spcBef>
                <a:spcPts val="300"/>
              </a:spcBef>
              <a:spcAft>
                <a:spcPts val="300"/>
              </a:spcAft>
              <a:buFontTx/>
              <a:buChar char="-"/>
            </a:pPr>
            <a:r>
              <a:rPr lang="es-ES" sz="2200"/>
              <a:t>Inhibidores de la cápside</a:t>
            </a:r>
          </a:p>
          <a:p>
            <a:pPr marL="342900" indent="-342900">
              <a:spcBef>
                <a:spcPts val="300"/>
              </a:spcBef>
              <a:spcAft>
                <a:spcPts val="300"/>
              </a:spcAft>
              <a:buFontTx/>
              <a:buChar char="-"/>
            </a:pPr>
            <a:r>
              <a:rPr lang="es-ES" sz="2200"/>
              <a:t>INTTI</a:t>
            </a:r>
            <a:endParaRPr lang="es-ES"/>
          </a:p>
          <a:p>
            <a:pPr marL="342900" indent="-342900">
              <a:spcBef>
                <a:spcPts val="300"/>
              </a:spcBef>
              <a:spcAft>
                <a:spcPts val="300"/>
              </a:spcAft>
              <a:buFontTx/>
              <a:buChar char="-"/>
            </a:pPr>
            <a:r>
              <a:rPr lang="es-ES" sz="2200"/>
              <a:t>ITINAN</a:t>
            </a:r>
          </a:p>
        </p:txBody>
      </p:sp>
      <p:sp>
        <p:nvSpPr>
          <p:cNvPr id="22" name="QuadreDeText 9">
            <a:extLst>
              <a:ext uri="{FF2B5EF4-FFF2-40B4-BE49-F238E27FC236}">
                <a16:creationId xmlns:a16="http://schemas.microsoft.com/office/drawing/2014/main" id="{05A09F36-1513-469E-A166-A952AE73DF45}"/>
              </a:ext>
            </a:extLst>
          </p:cNvPr>
          <p:cNvSpPr txBox="1"/>
          <p:nvPr/>
        </p:nvSpPr>
        <p:spPr>
          <a:xfrm>
            <a:off x="193271" y="4993108"/>
            <a:ext cx="3682342" cy="849617"/>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000" b="1" err="1"/>
              <a:t>bNAbs</a:t>
            </a:r>
            <a:r>
              <a:rPr lang="es-ES" sz="2000" b="1"/>
              <a:t> </a:t>
            </a:r>
            <a:r>
              <a:rPr lang="es-ES" sz="2000"/>
              <a:t>en combinación con ARV clásicos</a:t>
            </a:r>
          </a:p>
        </p:txBody>
      </p:sp>
      <p:sp>
        <p:nvSpPr>
          <p:cNvPr id="23" name="QuadreDeText 9">
            <a:extLst>
              <a:ext uri="{FF2B5EF4-FFF2-40B4-BE49-F238E27FC236}">
                <a16:creationId xmlns:a16="http://schemas.microsoft.com/office/drawing/2014/main" id="{04017747-D6D9-8169-CA5A-87407D526A70}"/>
              </a:ext>
            </a:extLst>
          </p:cNvPr>
          <p:cNvSpPr txBox="1"/>
          <p:nvPr/>
        </p:nvSpPr>
        <p:spPr>
          <a:xfrm>
            <a:off x="193271" y="5964686"/>
            <a:ext cx="3682342" cy="541840"/>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000" b="1" i="1"/>
              <a:t>Long-acting</a:t>
            </a:r>
            <a:endParaRPr lang="ca-ES"/>
          </a:p>
        </p:txBody>
      </p:sp>
    </p:spTree>
    <p:extLst>
      <p:ext uri="{BB962C8B-B14F-4D97-AF65-F5344CB8AC3E}">
        <p14:creationId xmlns:p14="http://schemas.microsoft.com/office/powerpoint/2010/main" val="550894612"/>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C509E-D3C4-3220-A595-DA4B99A727C6}"/>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01C4F099-4E6F-BFB4-4B62-2ECAC226F4CE}"/>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sp>
        <p:nvSpPr>
          <p:cNvPr id="17" name="QuadreDeText 9">
            <a:extLst>
              <a:ext uri="{FF2B5EF4-FFF2-40B4-BE49-F238E27FC236}">
                <a16:creationId xmlns:a16="http://schemas.microsoft.com/office/drawing/2014/main" id="{27D57D85-3B67-98EC-3276-3CAE4097D456}"/>
              </a:ext>
            </a:extLst>
          </p:cNvPr>
          <p:cNvSpPr txBox="1"/>
          <p:nvPr/>
        </p:nvSpPr>
        <p:spPr>
          <a:xfrm>
            <a:off x="4104265" y="1636702"/>
            <a:ext cx="7644063" cy="603396"/>
          </a:xfrm>
          <a:prstGeom prst="rect">
            <a:avLst/>
          </a:prstGeom>
          <a:solidFill>
            <a:schemeClr val="accent5">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400" b="1"/>
              <a:t>A tener en cuenta:</a:t>
            </a:r>
          </a:p>
        </p:txBody>
      </p:sp>
      <p:sp>
        <p:nvSpPr>
          <p:cNvPr id="18" name="CuadroTexto 17">
            <a:extLst>
              <a:ext uri="{FF2B5EF4-FFF2-40B4-BE49-F238E27FC236}">
                <a16:creationId xmlns:a16="http://schemas.microsoft.com/office/drawing/2014/main" id="{E16D47E3-5AA7-3441-C433-2D66F1A6C991}"/>
              </a:ext>
            </a:extLst>
          </p:cNvPr>
          <p:cNvSpPr txBox="1"/>
          <p:nvPr/>
        </p:nvSpPr>
        <p:spPr>
          <a:xfrm>
            <a:off x="4104264" y="2375983"/>
            <a:ext cx="7644064" cy="3817318"/>
          </a:xfrm>
          <a:prstGeom prst="rect">
            <a:avLst/>
          </a:prstGeom>
          <a:noFill/>
        </p:spPr>
        <p:txBody>
          <a:bodyPr wrap="square" lIns="72000" tIns="72000" rIns="54000" rtlCol="0">
            <a:spAutoFit/>
          </a:bodyPr>
          <a:lstStyle/>
          <a:p>
            <a:pPr marL="142875" indent="-142875">
              <a:spcBef>
                <a:spcPts val="400"/>
              </a:spcBef>
              <a:spcAft>
                <a:spcPts val="400"/>
              </a:spcAft>
              <a:buFontTx/>
              <a:buChar char="-"/>
            </a:pPr>
            <a:r>
              <a:rPr lang="es-ES" err="1">
                <a:solidFill>
                  <a:schemeClr val="bg1"/>
                </a:solidFill>
              </a:rPr>
              <a:t>Co-infección</a:t>
            </a:r>
            <a:r>
              <a:rPr lang="es-ES">
                <a:solidFill>
                  <a:schemeClr val="bg1"/>
                </a:solidFill>
              </a:rPr>
              <a:t> VHB: mundial 7.4%</a:t>
            </a:r>
            <a:r>
              <a:rPr lang="es-ES" baseline="30000">
                <a:solidFill>
                  <a:schemeClr val="bg1"/>
                </a:solidFill>
              </a:rPr>
              <a:t>1</a:t>
            </a:r>
            <a:r>
              <a:rPr lang="es-ES">
                <a:solidFill>
                  <a:schemeClr val="bg1"/>
                </a:solidFill>
              </a:rPr>
              <a:t>, España 2.5%</a:t>
            </a:r>
            <a:r>
              <a:rPr lang="es-ES" baseline="30000">
                <a:solidFill>
                  <a:schemeClr val="bg1"/>
                </a:solidFill>
              </a:rPr>
              <a:t>2</a:t>
            </a:r>
            <a:r>
              <a:rPr lang="es-ES">
                <a:solidFill>
                  <a:schemeClr val="bg1"/>
                </a:solidFill>
              </a:rPr>
              <a:t>, África subsahariana 10-30%</a:t>
            </a:r>
            <a:r>
              <a:rPr lang="es-ES" baseline="30000">
                <a:solidFill>
                  <a:schemeClr val="bg1"/>
                </a:solidFill>
              </a:rPr>
              <a:t>3</a:t>
            </a:r>
            <a:r>
              <a:rPr lang="es-ES">
                <a:solidFill>
                  <a:schemeClr val="bg1"/>
                </a:solidFill>
              </a:rPr>
              <a:t>.</a:t>
            </a:r>
            <a:endParaRPr lang="es-ES" sz="1900">
              <a:solidFill>
                <a:schemeClr val="bg1"/>
              </a:solidFill>
            </a:endParaRPr>
          </a:p>
          <a:p>
            <a:pPr marL="142875" indent="-142875">
              <a:spcBef>
                <a:spcPts val="400"/>
              </a:spcBef>
              <a:spcAft>
                <a:spcPts val="400"/>
              </a:spcAft>
              <a:buFontTx/>
              <a:buChar char="-"/>
            </a:pPr>
            <a:r>
              <a:rPr lang="es-ES" sz="1900">
                <a:solidFill>
                  <a:schemeClr val="bg1"/>
                </a:solidFill>
              </a:rPr>
              <a:t>Generalización de las terapias </a:t>
            </a:r>
            <a:r>
              <a:rPr lang="es-ES" sz="1900" err="1">
                <a:solidFill>
                  <a:schemeClr val="bg1"/>
                </a:solidFill>
              </a:rPr>
              <a:t>long-acting</a:t>
            </a:r>
            <a:r>
              <a:rPr lang="es-ES" sz="1900">
                <a:solidFill>
                  <a:schemeClr val="bg1"/>
                </a:solidFill>
              </a:rPr>
              <a:t>: dificultad para ATI y evaluación de estrategias de cura.</a:t>
            </a:r>
          </a:p>
          <a:p>
            <a:pPr marL="142875" indent="-142875">
              <a:spcBef>
                <a:spcPts val="400"/>
              </a:spcBef>
              <a:spcAft>
                <a:spcPts val="400"/>
              </a:spcAft>
              <a:buFontTx/>
              <a:buChar char="-"/>
            </a:pPr>
            <a:r>
              <a:rPr lang="es-ES" sz="1900">
                <a:solidFill>
                  <a:schemeClr val="bg1"/>
                </a:solidFill>
              </a:rPr>
              <a:t>Cambio a estrategias que requieren selección previa de pacientes / cepas virales.</a:t>
            </a:r>
          </a:p>
          <a:p>
            <a:pPr marL="142875" indent="-142875">
              <a:spcBef>
                <a:spcPts val="400"/>
              </a:spcBef>
              <a:spcAft>
                <a:spcPts val="400"/>
              </a:spcAft>
              <a:buFontTx/>
              <a:buChar char="-"/>
            </a:pPr>
            <a:r>
              <a:rPr lang="es-ES" sz="1900">
                <a:solidFill>
                  <a:schemeClr val="bg1"/>
                </a:solidFill>
              </a:rPr>
              <a:t>Disminución de la barrera genética: ¿nueva etapa de aparición de resistencias?</a:t>
            </a:r>
          </a:p>
          <a:p>
            <a:pPr marL="142875" indent="-142875">
              <a:spcBef>
                <a:spcPts val="400"/>
              </a:spcBef>
              <a:spcAft>
                <a:spcPts val="400"/>
              </a:spcAft>
              <a:buFontTx/>
              <a:buChar char="-"/>
            </a:pPr>
            <a:r>
              <a:rPr lang="es-ES" sz="1900">
                <a:solidFill>
                  <a:schemeClr val="bg1"/>
                </a:solidFill>
              </a:rPr>
              <a:t>Costes de la administración de TAR </a:t>
            </a:r>
            <a:r>
              <a:rPr lang="es-ES" sz="1900" err="1">
                <a:solidFill>
                  <a:schemeClr val="bg1"/>
                </a:solidFill>
              </a:rPr>
              <a:t>im</a:t>
            </a:r>
            <a:r>
              <a:rPr lang="es-ES" sz="1900">
                <a:solidFill>
                  <a:schemeClr val="bg1"/>
                </a:solidFill>
              </a:rPr>
              <a:t>. ¿Nuevas opciones autoadministrables?</a:t>
            </a:r>
          </a:p>
          <a:p>
            <a:pPr marL="142875" indent="-142875">
              <a:spcBef>
                <a:spcPts val="400"/>
              </a:spcBef>
              <a:spcAft>
                <a:spcPts val="400"/>
              </a:spcAft>
              <a:buFontTx/>
              <a:buChar char="-"/>
            </a:pPr>
            <a:r>
              <a:rPr lang="es-ES" sz="1900"/>
              <a:t>Impacto de decisiones políticas y nuevos marcos regulatorios.</a:t>
            </a:r>
          </a:p>
        </p:txBody>
      </p:sp>
      <p:sp>
        <p:nvSpPr>
          <p:cNvPr id="8" name="1ª JORNADA…">
            <a:extLst>
              <a:ext uri="{FF2B5EF4-FFF2-40B4-BE49-F238E27FC236}">
                <a16:creationId xmlns:a16="http://schemas.microsoft.com/office/drawing/2014/main" id="{9E9FA547-89FB-F646-1B9E-0C87B46D669D}"/>
              </a:ext>
            </a:extLst>
          </p:cNvPr>
          <p:cNvSpPr txBox="1"/>
          <p:nvPr/>
        </p:nvSpPr>
        <p:spPr>
          <a:xfrm>
            <a:off x="147658" y="1369962"/>
            <a:ext cx="51361" cy="266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algn="l">
              <a:defRPr sz="3800" b="1" i="1">
                <a:solidFill>
                  <a:srgbClr val="000000"/>
                </a:solidFill>
                <a:latin typeface="Arial"/>
                <a:ea typeface="Arial"/>
                <a:cs typeface="Arial"/>
                <a:sym typeface="Arial"/>
              </a:defRPr>
            </a:pPr>
            <a:endParaRPr lang="es-ES" sz="1400" dirty="0"/>
          </a:p>
        </p:txBody>
      </p:sp>
      <p:sp>
        <p:nvSpPr>
          <p:cNvPr id="9" name="QuadreDeText 9">
            <a:extLst>
              <a:ext uri="{FF2B5EF4-FFF2-40B4-BE49-F238E27FC236}">
                <a16:creationId xmlns:a16="http://schemas.microsoft.com/office/drawing/2014/main" id="{3364F3C3-7585-4BB5-943F-9FF196BC6499}"/>
              </a:ext>
            </a:extLst>
          </p:cNvPr>
          <p:cNvSpPr txBox="1"/>
          <p:nvPr/>
        </p:nvSpPr>
        <p:spPr>
          <a:xfrm>
            <a:off x="198986" y="1649569"/>
            <a:ext cx="3682342" cy="603396"/>
          </a:xfrm>
          <a:prstGeom prst="rect">
            <a:avLst/>
          </a:prstGeom>
          <a:solidFill>
            <a:srgbClr val="13D3B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400" b="1"/>
              <a:t>En general:</a:t>
            </a:r>
          </a:p>
        </p:txBody>
      </p:sp>
      <p:sp>
        <p:nvSpPr>
          <p:cNvPr id="12" name="QuadreDeText 9">
            <a:extLst>
              <a:ext uri="{FF2B5EF4-FFF2-40B4-BE49-F238E27FC236}">
                <a16:creationId xmlns:a16="http://schemas.microsoft.com/office/drawing/2014/main" id="{C24B1F47-AB7A-3C28-057F-97D2E6661797}"/>
              </a:ext>
            </a:extLst>
          </p:cNvPr>
          <p:cNvSpPr txBox="1"/>
          <p:nvPr/>
        </p:nvSpPr>
        <p:spPr>
          <a:xfrm>
            <a:off x="193271" y="4993108"/>
            <a:ext cx="3682342" cy="849617"/>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000" b="1" err="1"/>
              <a:t>bNAbs</a:t>
            </a:r>
            <a:r>
              <a:rPr lang="es-ES" sz="2000" b="1"/>
              <a:t> </a:t>
            </a:r>
            <a:r>
              <a:rPr lang="es-ES" sz="2000"/>
              <a:t>en combinación con ARV clásicos</a:t>
            </a:r>
          </a:p>
        </p:txBody>
      </p:sp>
      <p:sp>
        <p:nvSpPr>
          <p:cNvPr id="19" name="QuadreDeText 9">
            <a:extLst>
              <a:ext uri="{FF2B5EF4-FFF2-40B4-BE49-F238E27FC236}">
                <a16:creationId xmlns:a16="http://schemas.microsoft.com/office/drawing/2014/main" id="{F653D4FE-3CDA-E104-7F94-AF8ACA035CAC}"/>
              </a:ext>
            </a:extLst>
          </p:cNvPr>
          <p:cNvSpPr txBox="1"/>
          <p:nvPr/>
        </p:nvSpPr>
        <p:spPr>
          <a:xfrm>
            <a:off x="193271" y="5964686"/>
            <a:ext cx="3682342" cy="541840"/>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000" b="1" i="1" dirty="0"/>
              <a:t>Long-</a:t>
            </a:r>
            <a:r>
              <a:rPr lang="es-ES" sz="2000" b="1" i="1" dirty="0" err="1"/>
              <a:t>acting</a:t>
            </a:r>
            <a:endParaRPr lang="ca-ES" dirty="0" err="1"/>
          </a:p>
        </p:txBody>
      </p:sp>
      <p:pic>
        <p:nvPicPr>
          <p:cNvPr id="20" name="Imagen 19" descr="Interfaz de usuario gráfica, Texto&#10;&#10;El contenido generado por IA puede ser incorrecto.">
            <a:extLst>
              <a:ext uri="{FF2B5EF4-FFF2-40B4-BE49-F238E27FC236}">
                <a16:creationId xmlns:a16="http://schemas.microsoft.com/office/drawing/2014/main" id="{DCC66221-7B22-DDB7-30FF-282023B898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1258" y="2374927"/>
            <a:ext cx="2740640" cy="3411426"/>
          </a:xfrm>
          <a:prstGeom prst="rect">
            <a:avLst/>
          </a:prstGeom>
        </p:spPr>
      </p:pic>
      <p:pic>
        <p:nvPicPr>
          <p:cNvPr id="21" name="Imagen 20" descr="Interfaz de usuario gráfica&#10;&#10;El contenido generado por IA puede ser incorrecto.">
            <a:extLst>
              <a:ext uri="{FF2B5EF4-FFF2-40B4-BE49-F238E27FC236}">
                <a16:creationId xmlns:a16="http://schemas.microsoft.com/office/drawing/2014/main" id="{4692304E-32DD-7F06-B4CD-BAEBAE8522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3960" y="2471688"/>
            <a:ext cx="4423003" cy="1914624"/>
          </a:xfrm>
          <a:prstGeom prst="rect">
            <a:avLst/>
          </a:prstGeom>
        </p:spPr>
      </p:pic>
      <p:sp>
        <p:nvSpPr>
          <p:cNvPr id="13" name="QuadreDeText 9">
            <a:extLst>
              <a:ext uri="{FF2B5EF4-FFF2-40B4-BE49-F238E27FC236}">
                <a16:creationId xmlns:a16="http://schemas.microsoft.com/office/drawing/2014/main" id="{39249B78-0D06-ED15-2870-89CA327DAF27}"/>
              </a:ext>
            </a:extLst>
          </p:cNvPr>
          <p:cNvSpPr txBox="1"/>
          <p:nvPr/>
        </p:nvSpPr>
        <p:spPr>
          <a:xfrm>
            <a:off x="199019" y="2374926"/>
            <a:ext cx="3682342" cy="2496221"/>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300"/>
              </a:spcBef>
              <a:spcAft>
                <a:spcPts val="300"/>
              </a:spcAft>
            </a:pPr>
            <a:r>
              <a:rPr lang="es-ES" sz="2200" b="1" err="1"/>
              <a:t>Biterapia</a:t>
            </a:r>
            <a:endParaRPr lang="es-ES" sz="2200" b="1"/>
          </a:p>
          <a:p>
            <a:pPr marL="342900" indent="-342900">
              <a:spcBef>
                <a:spcPts val="300"/>
              </a:spcBef>
              <a:spcAft>
                <a:spcPts val="300"/>
              </a:spcAft>
              <a:buFontTx/>
              <a:buChar char="-"/>
            </a:pPr>
            <a:r>
              <a:rPr lang="es-ES" sz="2200"/>
              <a:t>INI</a:t>
            </a:r>
          </a:p>
          <a:p>
            <a:pPr marL="342900" indent="-342900">
              <a:spcBef>
                <a:spcPts val="300"/>
              </a:spcBef>
              <a:spcAft>
                <a:spcPts val="300"/>
              </a:spcAft>
              <a:buFontTx/>
              <a:buChar char="-"/>
            </a:pPr>
            <a:r>
              <a:rPr lang="es-ES" sz="2200"/>
              <a:t>Inhibidores de la cápside</a:t>
            </a:r>
          </a:p>
          <a:p>
            <a:pPr marL="342900" indent="-342900">
              <a:spcBef>
                <a:spcPts val="300"/>
              </a:spcBef>
              <a:spcAft>
                <a:spcPts val="300"/>
              </a:spcAft>
              <a:buFontTx/>
              <a:buChar char="-"/>
            </a:pPr>
            <a:r>
              <a:rPr lang="es-ES" sz="2200"/>
              <a:t>INTTI</a:t>
            </a:r>
            <a:endParaRPr lang="es-ES"/>
          </a:p>
          <a:p>
            <a:pPr marL="342900" indent="-342900">
              <a:spcBef>
                <a:spcPts val="300"/>
              </a:spcBef>
              <a:spcAft>
                <a:spcPts val="300"/>
              </a:spcAft>
              <a:buFontTx/>
              <a:buChar char="-"/>
            </a:pPr>
            <a:r>
              <a:rPr lang="es-ES" sz="2200"/>
              <a:t>ITINAN</a:t>
            </a:r>
          </a:p>
        </p:txBody>
      </p:sp>
    </p:spTree>
    <p:extLst>
      <p:ext uri="{BB962C8B-B14F-4D97-AF65-F5344CB8AC3E}">
        <p14:creationId xmlns:p14="http://schemas.microsoft.com/office/powerpoint/2010/main" val="246856728"/>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DE55C-A68C-711D-65F8-C0219FFD0C19}"/>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0A11217E-6604-E940-EC00-D982AB385E26}"/>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sp>
        <p:nvSpPr>
          <p:cNvPr id="17" name="QuadreDeText 9">
            <a:extLst>
              <a:ext uri="{FF2B5EF4-FFF2-40B4-BE49-F238E27FC236}">
                <a16:creationId xmlns:a16="http://schemas.microsoft.com/office/drawing/2014/main" id="{0D76D277-3189-4E6C-95D1-DAEBD411BAE2}"/>
              </a:ext>
            </a:extLst>
          </p:cNvPr>
          <p:cNvSpPr txBox="1"/>
          <p:nvPr/>
        </p:nvSpPr>
        <p:spPr>
          <a:xfrm>
            <a:off x="4104265" y="1636702"/>
            <a:ext cx="7644063" cy="603396"/>
          </a:xfrm>
          <a:prstGeom prst="rect">
            <a:avLst/>
          </a:prstGeom>
          <a:solidFill>
            <a:schemeClr val="accent5">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400" b="1"/>
              <a:t>A tener en cuenta:</a:t>
            </a:r>
          </a:p>
        </p:txBody>
      </p:sp>
      <p:sp>
        <p:nvSpPr>
          <p:cNvPr id="18" name="CuadroTexto 17">
            <a:extLst>
              <a:ext uri="{FF2B5EF4-FFF2-40B4-BE49-F238E27FC236}">
                <a16:creationId xmlns:a16="http://schemas.microsoft.com/office/drawing/2014/main" id="{6BB73F9C-18D3-6ED6-AF8D-BAA13681D1B0}"/>
              </a:ext>
            </a:extLst>
          </p:cNvPr>
          <p:cNvSpPr txBox="1"/>
          <p:nvPr/>
        </p:nvSpPr>
        <p:spPr>
          <a:xfrm>
            <a:off x="4104264" y="2375983"/>
            <a:ext cx="7644064" cy="4212298"/>
          </a:xfrm>
          <a:prstGeom prst="rect">
            <a:avLst/>
          </a:prstGeom>
          <a:noFill/>
        </p:spPr>
        <p:txBody>
          <a:bodyPr wrap="square" lIns="72000" tIns="72000" rIns="54000" bIns="45720" rtlCol="0" anchor="t">
            <a:spAutoFit/>
          </a:bodyPr>
          <a:lstStyle/>
          <a:p>
            <a:pPr marL="142875" indent="-142875">
              <a:spcBef>
                <a:spcPts val="400"/>
              </a:spcBef>
              <a:spcAft>
                <a:spcPts val="400"/>
              </a:spcAft>
              <a:buFontTx/>
              <a:buChar char="-"/>
            </a:pPr>
            <a:r>
              <a:rPr lang="es-ES"/>
              <a:t>Coinfección VHB: mundial 7.4%</a:t>
            </a:r>
            <a:r>
              <a:rPr lang="es-ES" baseline="30000"/>
              <a:t>1</a:t>
            </a:r>
            <a:r>
              <a:rPr lang="es-ES"/>
              <a:t>, España 2.5%</a:t>
            </a:r>
            <a:r>
              <a:rPr lang="es-ES" baseline="30000"/>
              <a:t>2</a:t>
            </a:r>
            <a:r>
              <a:rPr lang="es-ES"/>
              <a:t>, África subsahariana 10-30%</a:t>
            </a:r>
            <a:r>
              <a:rPr lang="es-ES" baseline="30000"/>
              <a:t>3</a:t>
            </a:r>
            <a:r>
              <a:rPr lang="es-ES"/>
              <a:t>.</a:t>
            </a:r>
            <a:endParaRPr lang="es-ES" sz="1900"/>
          </a:p>
          <a:p>
            <a:pPr marL="142875" indent="-142875">
              <a:spcBef>
                <a:spcPts val="400"/>
              </a:spcBef>
              <a:spcAft>
                <a:spcPts val="400"/>
              </a:spcAft>
              <a:buFontTx/>
              <a:buChar char="-"/>
            </a:pPr>
            <a:r>
              <a:rPr lang="es-ES" sz="1900"/>
              <a:t>Generalización de las terapias </a:t>
            </a:r>
            <a:r>
              <a:rPr lang="es-ES" sz="1900" i="1" err="1"/>
              <a:t>long-acting</a:t>
            </a:r>
            <a:r>
              <a:rPr lang="es-ES" sz="1900"/>
              <a:t>: dificultad para ATI y evaluación de estrategias de cura.</a:t>
            </a:r>
          </a:p>
          <a:p>
            <a:pPr marL="142875" indent="-142875">
              <a:spcBef>
                <a:spcPts val="400"/>
              </a:spcBef>
              <a:spcAft>
                <a:spcPts val="400"/>
              </a:spcAft>
              <a:buFontTx/>
              <a:buChar char="-"/>
            </a:pPr>
            <a:r>
              <a:rPr lang="es-ES" sz="1900"/>
              <a:t>Cambio a estrategias que requieren selección previa de pacientes / cepas virales.</a:t>
            </a:r>
          </a:p>
          <a:p>
            <a:pPr marL="142875" indent="-142875">
              <a:spcBef>
                <a:spcPts val="400"/>
              </a:spcBef>
              <a:spcAft>
                <a:spcPts val="400"/>
              </a:spcAft>
              <a:buFontTx/>
              <a:buChar char="-"/>
            </a:pPr>
            <a:r>
              <a:rPr lang="es-ES" sz="1900"/>
              <a:t>Disminución de la barrera genética: ¿nueva etapa de aparición de resistencias?</a:t>
            </a:r>
          </a:p>
          <a:p>
            <a:pPr marL="142875" indent="-142875">
              <a:spcBef>
                <a:spcPts val="400"/>
              </a:spcBef>
              <a:spcAft>
                <a:spcPts val="400"/>
              </a:spcAft>
              <a:buFontTx/>
              <a:buChar char="-"/>
            </a:pPr>
            <a:r>
              <a:rPr lang="es-ES" sz="1900"/>
              <a:t>Costes de la administración de TAR </a:t>
            </a:r>
            <a:r>
              <a:rPr lang="es-ES" sz="1900" err="1"/>
              <a:t>im</a:t>
            </a:r>
            <a:r>
              <a:rPr lang="es-ES" sz="1900"/>
              <a:t>. ¿Nuevas opciones autoadministrables?</a:t>
            </a:r>
          </a:p>
          <a:p>
            <a:pPr marL="142875" indent="-142875">
              <a:spcBef>
                <a:spcPts val="400"/>
              </a:spcBef>
              <a:spcAft>
                <a:spcPts val="400"/>
              </a:spcAft>
              <a:buFontTx/>
              <a:buChar char="-"/>
            </a:pPr>
            <a:r>
              <a:rPr lang="es-ES" sz="1900"/>
              <a:t>Impacto de decisiones políticas y nuevos marcos regulatorios.</a:t>
            </a:r>
          </a:p>
          <a:p>
            <a:pPr marL="142875" indent="-142875">
              <a:spcBef>
                <a:spcPts val="400"/>
              </a:spcBef>
              <a:spcAft>
                <a:spcPts val="400"/>
              </a:spcAft>
              <a:buFontTx/>
              <a:buChar char="-"/>
            </a:pPr>
            <a:r>
              <a:rPr lang="es-ES" sz="1900"/>
              <a:t>DTG genérico.</a:t>
            </a:r>
          </a:p>
        </p:txBody>
      </p:sp>
      <p:sp>
        <p:nvSpPr>
          <p:cNvPr id="19" name="1ª JORNADA…">
            <a:extLst>
              <a:ext uri="{FF2B5EF4-FFF2-40B4-BE49-F238E27FC236}">
                <a16:creationId xmlns:a16="http://schemas.microsoft.com/office/drawing/2014/main" id="{E1E02FF3-B4B0-B437-12BA-761D845F7F4D}"/>
              </a:ext>
            </a:extLst>
          </p:cNvPr>
          <p:cNvSpPr txBox="1"/>
          <p:nvPr/>
        </p:nvSpPr>
        <p:spPr>
          <a:xfrm>
            <a:off x="147658" y="1369962"/>
            <a:ext cx="51361" cy="266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algn="l">
              <a:defRPr sz="3800" b="1" i="1">
                <a:solidFill>
                  <a:srgbClr val="000000"/>
                </a:solidFill>
                <a:latin typeface="Arial"/>
                <a:ea typeface="Arial"/>
                <a:cs typeface="Arial"/>
                <a:sym typeface="Arial"/>
              </a:defRPr>
            </a:pPr>
            <a:endParaRPr lang="es-ES" sz="1400" dirty="0"/>
          </a:p>
        </p:txBody>
      </p:sp>
      <p:sp>
        <p:nvSpPr>
          <p:cNvPr id="20" name="QuadreDeText 9">
            <a:extLst>
              <a:ext uri="{FF2B5EF4-FFF2-40B4-BE49-F238E27FC236}">
                <a16:creationId xmlns:a16="http://schemas.microsoft.com/office/drawing/2014/main" id="{A07AC2A9-EC4E-2453-A64D-D34C6873E5F6}"/>
              </a:ext>
            </a:extLst>
          </p:cNvPr>
          <p:cNvSpPr txBox="1"/>
          <p:nvPr/>
        </p:nvSpPr>
        <p:spPr>
          <a:xfrm>
            <a:off x="198986" y="1649569"/>
            <a:ext cx="3682342" cy="603396"/>
          </a:xfrm>
          <a:prstGeom prst="rect">
            <a:avLst/>
          </a:prstGeom>
          <a:solidFill>
            <a:srgbClr val="13D3B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400" b="1"/>
              <a:t>En general:</a:t>
            </a:r>
          </a:p>
        </p:txBody>
      </p:sp>
      <p:sp>
        <p:nvSpPr>
          <p:cNvPr id="21" name="QuadreDeText 9">
            <a:extLst>
              <a:ext uri="{FF2B5EF4-FFF2-40B4-BE49-F238E27FC236}">
                <a16:creationId xmlns:a16="http://schemas.microsoft.com/office/drawing/2014/main" id="{E69E7183-E019-E48A-B0AF-8AAD69A0A7C9}"/>
              </a:ext>
            </a:extLst>
          </p:cNvPr>
          <p:cNvSpPr txBox="1"/>
          <p:nvPr/>
        </p:nvSpPr>
        <p:spPr>
          <a:xfrm>
            <a:off x="199019" y="2374926"/>
            <a:ext cx="3682342" cy="2496221"/>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300"/>
              </a:spcBef>
              <a:spcAft>
                <a:spcPts val="300"/>
              </a:spcAft>
            </a:pPr>
            <a:r>
              <a:rPr lang="es-ES" sz="2200" b="1" err="1"/>
              <a:t>Biterapia</a:t>
            </a:r>
            <a:endParaRPr lang="es-ES" sz="2200" b="1"/>
          </a:p>
          <a:p>
            <a:pPr marL="342900" indent="-342900">
              <a:spcBef>
                <a:spcPts val="300"/>
              </a:spcBef>
              <a:spcAft>
                <a:spcPts val="300"/>
              </a:spcAft>
              <a:buFontTx/>
              <a:buChar char="-"/>
            </a:pPr>
            <a:r>
              <a:rPr lang="es-ES" sz="2200"/>
              <a:t>INI</a:t>
            </a:r>
          </a:p>
          <a:p>
            <a:pPr marL="342900" indent="-342900">
              <a:spcBef>
                <a:spcPts val="300"/>
              </a:spcBef>
              <a:spcAft>
                <a:spcPts val="300"/>
              </a:spcAft>
              <a:buFontTx/>
              <a:buChar char="-"/>
            </a:pPr>
            <a:r>
              <a:rPr lang="es-ES" sz="2200"/>
              <a:t>Inhibidores de la cápside</a:t>
            </a:r>
          </a:p>
          <a:p>
            <a:pPr marL="342900" indent="-342900">
              <a:spcBef>
                <a:spcPts val="300"/>
              </a:spcBef>
              <a:spcAft>
                <a:spcPts val="300"/>
              </a:spcAft>
              <a:buFontTx/>
              <a:buChar char="-"/>
            </a:pPr>
            <a:r>
              <a:rPr lang="es-ES" sz="2200"/>
              <a:t>INTTI</a:t>
            </a:r>
            <a:endParaRPr lang="es-ES"/>
          </a:p>
          <a:p>
            <a:pPr marL="342900" indent="-342900">
              <a:spcBef>
                <a:spcPts val="300"/>
              </a:spcBef>
              <a:spcAft>
                <a:spcPts val="300"/>
              </a:spcAft>
              <a:buFontTx/>
              <a:buChar char="-"/>
            </a:pPr>
            <a:r>
              <a:rPr lang="es-ES" sz="2200"/>
              <a:t>ITINAN</a:t>
            </a:r>
          </a:p>
        </p:txBody>
      </p:sp>
      <p:sp>
        <p:nvSpPr>
          <p:cNvPr id="22" name="QuadreDeText 9">
            <a:extLst>
              <a:ext uri="{FF2B5EF4-FFF2-40B4-BE49-F238E27FC236}">
                <a16:creationId xmlns:a16="http://schemas.microsoft.com/office/drawing/2014/main" id="{78978046-163D-45FD-A617-275A6BB88C98}"/>
              </a:ext>
            </a:extLst>
          </p:cNvPr>
          <p:cNvSpPr txBox="1"/>
          <p:nvPr/>
        </p:nvSpPr>
        <p:spPr>
          <a:xfrm>
            <a:off x="193271" y="4993108"/>
            <a:ext cx="3682342" cy="849617"/>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000" b="1" err="1"/>
              <a:t>bNAbs</a:t>
            </a:r>
            <a:r>
              <a:rPr lang="es-ES" sz="2000" b="1"/>
              <a:t> </a:t>
            </a:r>
            <a:r>
              <a:rPr lang="es-ES" sz="2000"/>
              <a:t>en combinación con ARV clásicos</a:t>
            </a:r>
          </a:p>
        </p:txBody>
      </p:sp>
      <p:sp>
        <p:nvSpPr>
          <p:cNvPr id="23" name="QuadreDeText 9">
            <a:extLst>
              <a:ext uri="{FF2B5EF4-FFF2-40B4-BE49-F238E27FC236}">
                <a16:creationId xmlns:a16="http://schemas.microsoft.com/office/drawing/2014/main" id="{AE362DB6-CB07-2A1F-618E-63C42684B2AE}"/>
              </a:ext>
            </a:extLst>
          </p:cNvPr>
          <p:cNvSpPr txBox="1"/>
          <p:nvPr/>
        </p:nvSpPr>
        <p:spPr>
          <a:xfrm>
            <a:off x="193271" y="5964686"/>
            <a:ext cx="3682342" cy="541840"/>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000" tIns="54000" rIns="198000" bIns="25400" numCol="1" spcCol="38100" rtlCol="0" anchor="ctr">
            <a:spAutoFit/>
          </a:bodyPr>
          <a:lstStyle/>
          <a:p>
            <a:pPr>
              <a:spcBef>
                <a:spcPts val="600"/>
              </a:spcBef>
              <a:spcAft>
                <a:spcPts val="600"/>
              </a:spcAft>
            </a:pPr>
            <a:r>
              <a:rPr lang="es-ES" sz="2000" b="1" i="1"/>
              <a:t>Long-acting</a:t>
            </a:r>
            <a:endParaRPr lang="ca-ES"/>
          </a:p>
        </p:txBody>
      </p:sp>
    </p:spTree>
    <p:extLst>
      <p:ext uri="{BB962C8B-B14F-4D97-AF65-F5344CB8AC3E}">
        <p14:creationId xmlns:p14="http://schemas.microsoft.com/office/powerpoint/2010/main" val="93437073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71A9E-A281-4743-70DA-FE09512EBA54}"/>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FC8FD8D5-98BA-CC8E-3F55-9678FE122FCC}"/>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pic>
        <p:nvPicPr>
          <p:cNvPr id="9" name="New picture">
            <a:extLst>
              <a:ext uri="{FF2B5EF4-FFF2-40B4-BE49-F238E27FC236}">
                <a16:creationId xmlns:a16="http://schemas.microsoft.com/office/drawing/2014/main" id="{D6E7C519-BC3B-F499-EDD6-83ADE7964B82}"/>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102073" y="1508663"/>
            <a:ext cx="9987853" cy="468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14" name="Marcador de pie de página 4">
            <a:extLst>
              <a:ext uri="{FF2B5EF4-FFF2-40B4-BE49-F238E27FC236}">
                <a16:creationId xmlns:a16="http://schemas.microsoft.com/office/drawing/2014/main" id="{40CDED22-7C45-902C-0113-2D496421030D}"/>
              </a:ext>
            </a:extLst>
          </p:cNvPr>
          <p:cNvSpPr>
            <a:spLocks noGrp="1"/>
          </p:cNvSpPr>
          <p:nvPr>
            <p:ph type="ftr" sz="quarter" idx="24"/>
          </p:nvPr>
        </p:nvSpPr>
        <p:spPr>
          <a:xfrm>
            <a:off x="8671176" y="6335284"/>
            <a:ext cx="3252929" cy="200830"/>
          </a:xfrm>
        </p:spPr>
        <p:txBody>
          <a:bodyPr/>
          <a:lstStyle/>
          <a:p>
            <a:pPr algn="r"/>
            <a:r>
              <a:rPr lang="es-ES" sz="800" dirty="0"/>
              <a:t>Marcus JL et al. JAMA </a:t>
            </a:r>
            <a:r>
              <a:rPr lang="es-ES" sz="800" dirty="0" err="1"/>
              <a:t>Netw</a:t>
            </a:r>
            <a:r>
              <a:rPr lang="es-ES" sz="800" dirty="0"/>
              <a:t> Open. 2020;3(6):e207954.</a:t>
            </a:r>
          </a:p>
        </p:txBody>
      </p:sp>
    </p:spTree>
    <p:extLst>
      <p:ext uri="{BB962C8B-B14F-4D97-AF65-F5344CB8AC3E}">
        <p14:creationId xmlns:p14="http://schemas.microsoft.com/office/powerpoint/2010/main" val="3278380859"/>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C38284-DBCD-CBEB-A08D-D8DB009EA958}"/>
              </a:ext>
            </a:extLst>
          </p:cNvPr>
          <p:cNvSpPr>
            <a:spLocks noGrp="1"/>
          </p:cNvSpPr>
          <p:nvPr>
            <p:ph type="title"/>
          </p:nvPr>
        </p:nvSpPr>
        <p:spPr/>
        <p:txBody>
          <a:bodyPr/>
          <a:lstStyle/>
          <a:p>
            <a:pPr algn="ctr"/>
            <a:r>
              <a:rPr lang="es-ES"/>
              <a:t>¡Gracias!</a:t>
            </a:r>
          </a:p>
        </p:txBody>
      </p:sp>
      <p:sp>
        <p:nvSpPr>
          <p:cNvPr id="3" name="CuadroTexto 2">
            <a:extLst>
              <a:ext uri="{FF2B5EF4-FFF2-40B4-BE49-F238E27FC236}">
                <a16:creationId xmlns:a16="http://schemas.microsoft.com/office/drawing/2014/main" id="{3ABBFA50-7EBE-7E39-C212-70F7F97EB777}"/>
              </a:ext>
            </a:extLst>
          </p:cNvPr>
          <p:cNvSpPr txBox="1"/>
          <p:nvPr/>
        </p:nvSpPr>
        <p:spPr>
          <a:xfrm>
            <a:off x="3221665" y="4938454"/>
            <a:ext cx="5906386" cy="369332"/>
          </a:xfrm>
          <a:prstGeom prst="rect">
            <a:avLst/>
          </a:prstGeom>
          <a:noFill/>
        </p:spPr>
        <p:txBody>
          <a:bodyPr wrap="square" rtlCol="0">
            <a:spAutoFit/>
          </a:bodyPr>
          <a:lstStyle/>
          <a:p>
            <a:pPr algn="r"/>
            <a:r>
              <a:rPr lang="es-ES" b="1">
                <a:solidFill>
                  <a:schemeClr val="bg1"/>
                </a:solidFill>
              </a:rPr>
              <a:t>paula.suanzes@vallhebron.cat</a:t>
            </a:r>
          </a:p>
        </p:txBody>
      </p:sp>
    </p:spTree>
    <p:extLst>
      <p:ext uri="{BB962C8B-B14F-4D97-AF65-F5344CB8AC3E}">
        <p14:creationId xmlns:p14="http://schemas.microsoft.com/office/powerpoint/2010/main" val="273936231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1F818-4C96-773B-49B6-9952F9F8A759}"/>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5405458E-2BB9-DFF4-83C0-685F1FF73DD5}"/>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pic>
        <p:nvPicPr>
          <p:cNvPr id="5" name="Imatge 4" descr="Imatge que conté captura de pantalla, Gràfics, disseny gràfic, Font&#10;&#10;Pot ser que el contingut generat per IA no sigui correcte.">
            <a:extLst>
              <a:ext uri="{FF2B5EF4-FFF2-40B4-BE49-F238E27FC236}">
                <a16:creationId xmlns:a16="http://schemas.microsoft.com/office/drawing/2014/main" id="{9608DE4F-80F9-1337-9A61-B5192BCE5F3E}"/>
              </a:ext>
            </a:extLst>
          </p:cNvPr>
          <p:cNvPicPr>
            <a:picLocks noChangeAspect="1"/>
          </p:cNvPicPr>
          <p:nvPr/>
        </p:nvPicPr>
        <p:blipFill>
          <a:blip r:embed="rId3"/>
          <a:stretch>
            <a:fillRect/>
          </a:stretch>
        </p:blipFill>
        <p:spPr>
          <a:xfrm>
            <a:off x="1809750" y="1568161"/>
            <a:ext cx="8572500" cy="4552950"/>
          </a:xfrm>
          <a:prstGeom prst="rect">
            <a:avLst/>
          </a:prstGeom>
        </p:spPr>
      </p:pic>
    </p:spTree>
    <p:extLst>
      <p:ext uri="{BB962C8B-B14F-4D97-AF65-F5344CB8AC3E}">
        <p14:creationId xmlns:p14="http://schemas.microsoft.com/office/powerpoint/2010/main" val="421836631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E369F-40FB-9C5D-6BEC-E58E1471D713}"/>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1EA18811-BBDF-6E40-C33E-D95FE24E87D7}"/>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sp>
        <p:nvSpPr>
          <p:cNvPr id="14" name="Marcador de pie de página 4">
            <a:extLst>
              <a:ext uri="{FF2B5EF4-FFF2-40B4-BE49-F238E27FC236}">
                <a16:creationId xmlns:a16="http://schemas.microsoft.com/office/drawing/2014/main" id="{048694EE-6213-D43D-0FCB-973A0D6B54CD}"/>
              </a:ext>
            </a:extLst>
          </p:cNvPr>
          <p:cNvSpPr>
            <a:spLocks noGrp="1"/>
          </p:cNvSpPr>
          <p:nvPr>
            <p:ph type="ftr" sz="quarter" idx="24"/>
          </p:nvPr>
        </p:nvSpPr>
        <p:spPr>
          <a:xfrm>
            <a:off x="7274901" y="6265533"/>
            <a:ext cx="4806617" cy="329480"/>
          </a:xfrm>
        </p:spPr>
        <p:txBody>
          <a:bodyPr/>
          <a:lstStyle/>
          <a:p>
            <a:pPr algn="r"/>
            <a:r>
              <a:rPr lang="es-ES" sz="800">
                <a:latin typeface="Aptos"/>
              </a:rPr>
              <a:t>ECDC. Progress report on the continuum of HIV care, 2025 (2024 data): Monitoring implementation of the Dublin Declaration on partnership to fight HIV/AIDS in Europe and Central Asia. Stockholm: ECDC; 2025.</a:t>
            </a:r>
            <a:endParaRPr lang="ca-ES">
              <a:latin typeface="Aptos"/>
            </a:endParaRPr>
          </a:p>
        </p:txBody>
      </p:sp>
      <p:pic>
        <p:nvPicPr>
          <p:cNvPr id="5" name="Imatge 4" descr="Imatge que conté text, captura de pantalla, Paral·lel, Saturació cromàtica&#10;&#10;Pot ser que el contingut generat per IA no sigui correcte.">
            <a:extLst>
              <a:ext uri="{FF2B5EF4-FFF2-40B4-BE49-F238E27FC236}">
                <a16:creationId xmlns:a16="http://schemas.microsoft.com/office/drawing/2014/main" id="{A74D4C7F-B0B7-BE63-D4DB-86344E9E1180}"/>
              </a:ext>
            </a:extLst>
          </p:cNvPr>
          <p:cNvPicPr>
            <a:picLocks noChangeAspect="1"/>
          </p:cNvPicPr>
          <p:nvPr/>
        </p:nvPicPr>
        <p:blipFill>
          <a:blip r:embed="rId3"/>
          <a:stretch>
            <a:fillRect/>
          </a:stretch>
        </p:blipFill>
        <p:spPr>
          <a:xfrm>
            <a:off x="300308" y="1078675"/>
            <a:ext cx="4792760" cy="5353793"/>
          </a:xfrm>
          <a:prstGeom prst="rect">
            <a:avLst/>
          </a:prstGeom>
        </p:spPr>
      </p:pic>
      <p:pic>
        <p:nvPicPr>
          <p:cNvPr id="6" name="Imatge 5" descr="Imatge que conté text, captura de pantalla, nombre, Font&#10;&#10;Pot ser que el contingut generat per IA no sigui correcte.">
            <a:extLst>
              <a:ext uri="{FF2B5EF4-FFF2-40B4-BE49-F238E27FC236}">
                <a16:creationId xmlns:a16="http://schemas.microsoft.com/office/drawing/2014/main" id="{6C9F4D13-E4E4-AE1C-F307-578DBCC9DC5D}"/>
              </a:ext>
            </a:extLst>
          </p:cNvPr>
          <p:cNvPicPr>
            <a:picLocks noChangeAspect="1"/>
          </p:cNvPicPr>
          <p:nvPr/>
        </p:nvPicPr>
        <p:blipFill>
          <a:blip r:embed="rId4"/>
          <a:stretch>
            <a:fillRect/>
          </a:stretch>
        </p:blipFill>
        <p:spPr>
          <a:xfrm>
            <a:off x="4986770" y="1420585"/>
            <a:ext cx="7097239" cy="4679868"/>
          </a:xfrm>
          <a:prstGeom prst="rect">
            <a:avLst/>
          </a:prstGeom>
        </p:spPr>
      </p:pic>
      <p:sp>
        <p:nvSpPr>
          <p:cNvPr id="7" name="Rectangle 6">
            <a:extLst>
              <a:ext uri="{FF2B5EF4-FFF2-40B4-BE49-F238E27FC236}">
                <a16:creationId xmlns:a16="http://schemas.microsoft.com/office/drawing/2014/main" id="{31E7C83F-F12D-3D1C-AFC0-4AB13950EB55}"/>
              </a:ext>
            </a:extLst>
          </p:cNvPr>
          <p:cNvSpPr/>
          <p:nvPr/>
        </p:nvSpPr>
        <p:spPr>
          <a:xfrm>
            <a:off x="10958521" y="2573392"/>
            <a:ext cx="921082" cy="343368"/>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a:solidFill>
                  <a:srgbClr val="FFFFFF"/>
                </a:solidFill>
              </a:rPr>
              <a:t>66,43%</a:t>
            </a:r>
          </a:p>
        </p:txBody>
      </p:sp>
    </p:spTree>
    <p:extLst>
      <p:ext uri="{BB962C8B-B14F-4D97-AF65-F5344CB8AC3E}">
        <p14:creationId xmlns:p14="http://schemas.microsoft.com/office/powerpoint/2010/main" val="330293848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D3E7A-E2A3-49F9-5F74-F9606760C327}"/>
            </a:ext>
          </a:extLst>
        </p:cNvPr>
        <p:cNvGrpSpPr/>
        <p:nvPr/>
      </p:nvGrpSpPr>
      <p:grpSpPr>
        <a:xfrm>
          <a:off x="0" y="0"/>
          <a:ext cx="0" cy="0"/>
          <a:chOff x="0" y="0"/>
          <a:chExt cx="0" cy="0"/>
        </a:xfrm>
      </p:grpSpPr>
      <p:sp>
        <p:nvSpPr>
          <p:cNvPr id="11" name="Marcador de texto 8">
            <a:extLst>
              <a:ext uri="{FF2B5EF4-FFF2-40B4-BE49-F238E27FC236}">
                <a16:creationId xmlns:a16="http://schemas.microsoft.com/office/drawing/2014/main" id="{B8D10FFD-8DCA-1EF9-C223-FDC5A0CEE907}"/>
              </a:ext>
            </a:extLst>
          </p:cNvPr>
          <p:cNvSpPr>
            <a:spLocks noGrp="1"/>
          </p:cNvSpPr>
          <p:nvPr>
            <p:ph type="body" sz="quarter" idx="10"/>
          </p:nvPr>
        </p:nvSpPr>
        <p:spPr/>
        <p:txBody>
          <a:bodyPr>
            <a:normAutofit/>
          </a:bodyPr>
          <a:lstStyle/>
          <a:p>
            <a:r>
              <a:rPr lang="es-ES" sz="1100"/>
              <a:t>Limitaciones y necesidades no cubiertas del TAR actual. ¿Qué aportarán los nuevos fármacos?</a:t>
            </a:r>
          </a:p>
        </p:txBody>
      </p:sp>
      <p:sp>
        <p:nvSpPr>
          <p:cNvPr id="3" name="Título 5">
            <a:extLst>
              <a:ext uri="{FF2B5EF4-FFF2-40B4-BE49-F238E27FC236}">
                <a16:creationId xmlns:a16="http://schemas.microsoft.com/office/drawing/2014/main" id="{B192E8D5-4D4B-A9EF-E1F5-94A8AD89C1C5}"/>
              </a:ext>
            </a:extLst>
          </p:cNvPr>
          <p:cNvSpPr>
            <a:spLocks noGrp="1"/>
          </p:cNvSpPr>
          <p:nvPr>
            <p:ph type="title"/>
          </p:nvPr>
        </p:nvSpPr>
        <p:spPr>
          <a:xfrm>
            <a:off x="942703" y="3640063"/>
            <a:ext cx="10302240" cy="678993"/>
          </a:xfrm>
        </p:spPr>
        <p:txBody>
          <a:bodyPr>
            <a:noAutofit/>
          </a:bodyPr>
          <a:lstStyle/>
          <a:p>
            <a:pPr algn="ctr"/>
            <a:r>
              <a:rPr lang="es-ES" sz="4400" dirty="0">
                <a:latin typeface="Aptos"/>
                <a:cs typeface="Arial"/>
              </a:rPr>
              <a:t>Limitaciones y necesidades </a:t>
            </a:r>
            <a:r>
              <a:rPr lang="es-ES" sz="4400">
                <a:latin typeface="Aptos"/>
                <a:cs typeface="Arial"/>
              </a:rPr>
              <a:t>no cubiertas</a:t>
            </a:r>
            <a:endParaRPr lang="ca-ES" sz="4400" dirty="0"/>
          </a:p>
        </p:txBody>
      </p:sp>
    </p:spTree>
    <p:extLst>
      <p:ext uri="{BB962C8B-B14F-4D97-AF65-F5344CB8AC3E}">
        <p14:creationId xmlns:p14="http://schemas.microsoft.com/office/powerpoint/2010/main" val="1179531901"/>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AS_UNIQUEID" val="90"/>
</p:tagLst>
</file>

<file path=ppt/theme/theme1.xml><?xml version="1.0" encoding="utf-8"?>
<a:theme xmlns:a="http://schemas.openxmlformats.org/drawingml/2006/main" name="Tema de Office">
  <a:themeElements>
    <a:clrScheme name="Personalizado 1">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10</TotalTime>
  <Words>7287</Words>
  <Application>Microsoft Office PowerPoint</Application>
  <PresentationFormat>Panorámica</PresentationFormat>
  <Paragraphs>1050</Paragraphs>
  <Slides>60</Slides>
  <Notes>22</Notes>
  <HiddenSlides>1</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60</vt:i4>
      </vt:variant>
    </vt:vector>
  </HeadingPairs>
  <TitlesOfParts>
    <vt:vector size="67" baseType="lpstr">
      <vt:lpstr>Aptos</vt:lpstr>
      <vt:lpstr>Aptos Display</vt:lpstr>
      <vt:lpstr>Arial</vt:lpstr>
      <vt:lpstr>Calibri</vt:lpstr>
      <vt:lpstr>Helvetica Neue</vt:lpstr>
      <vt:lpstr>Helvetica Neue Medium</vt:lpstr>
      <vt:lpstr>Tema de Office</vt:lpstr>
      <vt:lpstr>Limitaciones y necesidades no cubiertas del TAR actual. ¿Qué aportarán los nuevos fármacos?</vt:lpstr>
      <vt:lpstr>Conflictos de interés</vt:lpstr>
      <vt:lpstr>El TAR actual: un éxito extraordinario</vt:lpstr>
      <vt:lpstr>Presentación de PowerPoint</vt:lpstr>
      <vt:lpstr>Presentación de PowerPoint</vt:lpstr>
      <vt:lpstr>Presentación de PowerPoint</vt:lpstr>
      <vt:lpstr>Presentación de PowerPoint</vt:lpstr>
      <vt:lpstr>Presentación de PowerPoint</vt:lpstr>
      <vt:lpstr>Limitaciones y necesidades no cubiertas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futuro del TAR</vt:lpstr>
      <vt:lpstr>¿Qué quiere decir “nuevos fármacos”?</vt:lpstr>
      <vt:lpstr>¿Qué quiere decir “nuevos fármacos”?</vt:lpstr>
      <vt:lpstr>¿Qué quiere decir “nuevos fármacos”?</vt:lpstr>
      <vt:lpstr>¿Qué quiere decir “nuevos fármacos”?</vt:lpstr>
      <vt:lpstr>¿Qué quiere decir “nuevos fármacos”?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¿Qué aportarán los nuevos fármacos?</vt:lpstr>
      <vt:lpstr>¿Qué aportarán los nuevos fármacos?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CASO CLÍNICO</dc:title>
  <dc:subject/>
  <dc:creator>Almeyda,Ariana (HP ComMarketing) BI-ES-S</dc:creator>
  <cp:keywords/>
  <dc:description/>
  <cp:lastModifiedBy>Paula Suanzes</cp:lastModifiedBy>
  <cp:revision>7</cp:revision>
  <dcterms:modified xsi:type="dcterms:W3CDTF">2026-05-22T07:17:13Z</dcterms:modified>
  <cp:category/>
</cp:coreProperties>
</file>