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8" r:id="rId1"/>
  </p:sldMasterIdLst>
  <p:notesMasterIdLst>
    <p:notesMasterId r:id="rId15"/>
  </p:notesMasterIdLst>
  <p:sldIdLst>
    <p:sldId id="297" r:id="rId2"/>
    <p:sldId id="257" r:id="rId3"/>
    <p:sldId id="298" r:id="rId4"/>
    <p:sldId id="259" r:id="rId5"/>
    <p:sldId id="261" r:id="rId6"/>
    <p:sldId id="299" r:id="rId7"/>
    <p:sldId id="262" r:id="rId8"/>
    <p:sldId id="300" r:id="rId9"/>
    <p:sldId id="265" r:id="rId10"/>
    <p:sldId id="264" r:id="rId11"/>
    <p:sldId id="270" r:id="rId12"/>
    <p:sldId id="271" r:id="rId13"/>
    <p:sldId id="272" r:id="rId14"/>
  </p:sldIdLst>
  <p:sldSz cx="9144000" cy="5143500" type="screen16x9"/>
  <p:notesSz cx="5143500" cy="9144000"/>
  <p:embeddedFontLst>
    <p:embeddedFont>
      <p:font typeface="Inter" panose="020B0604020202020204" charset="0"/>
      <p:regular r:id="rId16"/>
    </p:embeddedFont>
    <p:embeddedFont>
      <p:font typeface="Inter Bold" panose="020B0604020202020204" charset="0"/>
      <p:regular r:id="rId17"/>
    </p:embeddedFont>
    <p:embeddedFont>
      <p:font typeface="Raleway" pitchFamily="2" charset="0"/>
      <p:regular r:id="rId18"/>
      <p:bold r:id="rId19"/>
      <p:italic r:id="rId20"/>
      <p:boldItalic r:id="rId21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100" d="100"/>
          <a:sy n="100" d="100"/>
        </p:scale>
        <p:origin x="-2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2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bie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2D47A5B-9D8B-6993-8842-2B4948A87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1" y="1642"/>
            <a:ext cx="9138158" cy="5140214"/>
          </a:xfrm>
          <a:prstGeom prst="rect">
            <a:avLst/>
          </a:prstGeom>
        </p:spPr>
      </p:pic>
      <p:sp>
        <p:nvSpPr>
          <p:cNvPr id="7" name="Texto del título">
            <a:extLst>
              <a:ext uri="{FF2B5EF4-FFF2-40B4-BE49-F238E27FC236}">
                <a16:creationId xmlns:a16="http://schemas.microsoft.com/office/drawing/2014/main" id="{AFE20C01-C7BE-43F5-BD30-83D26984F52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49224" y="2339862"/>
            <a:ext cx="2908376" cy="136397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125" b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Texto de despedida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4174458"/>
      </p:ext>
    </p:extLst>
  </p:cSld>
  <p:clrMapOvr>
    <a:masterClrMapping/>
  </p:clrMapOvr>
  <p:transition spd="med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imagen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1880D69-CAFC-AFD6-5F4B-3C33700AD8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6" y="-8792"/>
            <a:ext cx="9166803" cy="5156327"/>
          </a:xfrm>
          <a:prstGeom prst="rect">
            <a:avLst/>
          </a:prstGeom>
        </p:spPr>
      </p:pic>
      <p:sp>
        <p:nvSpPr>
          <p:cNvPr id="20" name="Texto del título"/>
          <p:cNvSpPr txBox="1">
            <a:spLocks noGrp="1"/>
          </p:cNvSpPr>
          <p:nvPr>
            <p:ph type="title" hasCustomPrompt="1"/>
          </p:nvPr>
        </p:nvSpPr>
        <p:spPr>
          <a:xfrm>
            <a:off x="5044441" y="1646868"/>
            <a:ext cx="3326129" cy="50924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1875" b="0" spc="-38" baseline="0">
                <a:solidFill>
                  <a:srgbClr val="7030A0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Claim con concepto clave de la slide</a:t>
            </a:r>
            <a:endParaRPr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339D4F32-B18B-404F-9218-2842F31846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044441" y="2571750"/>
            <a:ext cx="3326129" cy="15757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3" name="Nivel de texto 1…">
            <a:extLst>
              <a:ext uri="{FF2B5EF4-FFF2-40B4-BE49-F238E27FC236}">
                <a16:creationId xmlns:a16="http://schemas.microsoft.com/office/drawing/2014/main" id="{EFD1C062-2D8A-CD4A-B948-6BB6677DEBBF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5044440" y="1311820"/>
            <a:ext cx="3326129" cy="2638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600" b="1" spc="53" baseline="0">
                <a:solidFill>
                  <a:srgbClr val="7030A0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342900" algn="l">
              <a:buSzTx/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685800" algn="l">
              <a:buSzTx/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1028700" algn="l">
              <a:buSzTx/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1371600" algn="l">
              <a:buSzTx/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TÍTULO APARTADOEN MAYÚSCULAS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AD51DE6-C434-784D-A7A0-46DE7EDC962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5044440" y="4358641"/>
            <a:ext cx="1697651" cy="47220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s-ES" dirty="0">
              <a:latin typeface="Aptos" panose="020B0004020202020204" pitchFamily="34" charset="0"/>
            </a:endParaRP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99B0BA08-0DE7-3E41-ABD6-801B74C0E51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2685" y="24291"/>
            <a:ext cx="4571999" cy="5090160"/>
          </a:xfrm>
        </p:spPr>
        <p:txBody>
          <a:bodyPr>
            <a:normAutofit/>
          </a:bodyPr>
          <a:lstStyle>
            <a:lvl1pPr marL="0" indent="0">
              <a:buNone/>
              <a:defRPr sz="900" b="1" spc="75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ES" dirty="0"/>
              <a:t>ARRASTRA AQUÍ TU IMAGEN</a:t>
            </a:r>
          </a:p>
        </p:txBody>
      </p:sp>
    </p:spTree>
    <p:extLst>
      <p:ext uri="{BB962C8B-B14F-4D97-AF65-F5344CB8AC3E}">
        <p14:creationId xmlns:p14="http://schemas.microsoft.com/office/powerpoint/2010/main" val="1913638163"/>
      </p:ext>
    </p:extLst>
  </p:cSld>
  <p:clrMapOvr>
    <a:masterClrMapping/>
  </p:clrMapOvr>
  <p:transition spd="med"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sobre imagen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9C2DCB62-CAB8-5743-9BA9-2CAACB198FD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103585" indent="-103585">
              <a:buNone/>
              <a:tabLst/>
              <a:defRPr sz="900" b="1" spc="75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ARRASTRA AQUÍ TU IMAGEN</a:t>
            </a:r>
          </a:p>
        </p:txBody>
      </p:sp>
      <p:sp>
        <p:nvSpPr>
          <p:cNvPr id="8" name="Nivel de texto 1…">
            <a:extLst>
              <a:ext uri="{FF2B5EF4-FFF2-40B4-BE49-F238E27FC236}">
                <a16:creationId xmlns:a16="http://schemas.microsoft.com/office/drawing/2014/main" id="{79D43F02-BA8C-C947-B15B-35A5970551A6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12322" y="3036063"/>
            <a:ext cx="5176157" cy="2107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342900" algn="l">
              <a:buSzTx/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685800" algn="l">
              <a:buSzTx/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1028700" algn="l">
              <a:buSzTx/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1371600" algn="l">
              <a:buSzTx/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Breve texto aspiracional de no más de 4 líneas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3416420"/>
      </p:ext>
    </p:extLst>
  </p:cSld>
  <p:clrMapOvr>
    <a:masterClrMapping/>
  </p:clrMapOvr>
  <p:transition spd="med"/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D0FC60E-A529-AB17-486B-32E302801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8" y="3419"/>
            <a:ext cx="9131842" cy="5136661"/>
          </a:xfrm>
          <a:prstGeom prst="rect">
            <a:avLst/>
          </a:prstGeom>
        </p:spPr>
      </p:pic>
      <p:sp>
        <p:nvSpPr>
          <p:cNvPr id="12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0150" y="1596944"/>
            <a:ext cx="5176157" cy="16126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SzTx/>
              <a:buFontTx/>
              <a:buNone/>
              <a:defRPr sz="2700" b="1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342900" algn="l">
              <a:buSzTx/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685800" algn="l">
              <a:buSzTx/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1028700" algn="l">
              <a:buSzTx/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1371600" algn="l">
              <a:buSzTx/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Cita de alguien conocido a un máximo de no más de 3 líneas</a:t>
            </a:r>
            <a:endParaRPr dirty="0"/>
          </a:p>
        </p:txBody>
      </p:sp>
      <p:sp>
        <p:nvSpPr>
          <p:cNvPr id="7" name="Nivel de texto 1…">
            <a:extLst>
              <a:ext uri="{FF2B5EF4-FFF2-40B4-BE49-F238E27FC236}">
                <a16:creationId xmlns:a16="http://schemas.microsoft.com/office/drawing/2014/main" id="{10704F98-2EED-B04C-941B-17033C39F18F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2719459" y="3365173"/>
            <a:ext cx="3177541" cy="19131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SzTx/>
              <a:buFontTx/>
              <a:buNone/>
              <a:defRPr sz="750" b="1" spc="75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342900" algn="l">
              <a:buSzTx/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685800" algn="l">
              <a:buSzTx/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1028700" algn="l">
              <a:buSzTx/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1371600" algn="l">
              <a:buSzTx/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AUTOR DE LA CITA EN MAYÚSCULA</a:t>
            </a:r>
          </a:p>
        </p:txBody>
      </p:sp>
    </p:spTree>
    <p:extLst>
      <p:ext uri="{BB962C8B-B14F-4D97-AF65-F5344CB8AC3E}">
        <p14:creationId xmlns:p14="http://schemas.microsoft.com/office/powerpoint/2010/main" val="449104225"/>
      </p:ext>
    </p:extLst>
  </p:cSld>
  <p:clrMapOvr>
    <a:masterClrMapping/>
  </p:clrMapOvr>
  <p:transition spd="med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ágin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B0EDA9C-898B-D986-9E21-7D8C53161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6" y="-8792"/>
            <a:ext cx="9166803" cy="5156327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AD51DE6-C434-784D-A7A0-46DE7EDC962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s-ES" dirty="0">
              <a:latin typeface="Aptos" panose="020B0004020202020204" pitchFamily="34" charset="0"/>
            </a:endParaRPr>
          </a:p>
        </p:txBody>
      </p:sp>
      <p:sp>
        <p:nvSpPr>
          <p:cNvPr id="7" name="Nivel de texto 1…">
            <a:extLst>
              <a:ext uri="{FF2B5EF4-FFF2-40B4-BE49-F238E27FC236}">
                <a16:creationId xmlns:a16="http://schemas.microsoft.com/office/drawing/2014/main" id="{00D20A63-9F9A-1EF2-B52C-AA8BA4A1EA2E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88670" y="320040"/>
            <a:ext cx="5312093" cy="3518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600" b="1" spc="53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342900" algn="l">
              <a:buSzTx/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685800" algn="l">
              <a:buSzTx/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1028700" algn="l">
              <a:buSzTx/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1371600" algn="l">
              <a:buSzTx/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TÍTULO APARTADO EN MAYÚSCULAS</a:t>
            </a:r>
          </a:p>
        </p:txBody>
      </p:sp>
    </p:spTree>
    <p:extLst>
      <p:ext uri="{BB962C8B-B14F-4D97-AF65-F5344CB8AC3E}">
        <p14:creationId xmlns:p14="http://schemas.microsoft.com/office/powerpoint/2010/main" val="2079775893"/>
      </p:ext>
    </p:extLst>
  </p:cSld>
  <p:clrMapOvr>
    <a:masterClrMapping/>
  </p:clrMapOvr>
  <p:transition spd="med"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097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9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718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91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56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80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bie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63700F6-532B-3AB9-1125-BFF9FF925E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9" y="2980"/>
            <a:ext cx="9133402" cy="5137538"/>
          </a:xfrm>
          <a:prstGeom prst="rect">
            <a:avLst/>
          </a:prstGeom>
        </p:spPr>
      </p:pic>
      <p:sp>
        <p:nvSpPr>
          <p:cNvPr id="12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64731" y="3379489"/>
            <a:ext cx="5915297" cy="2697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SzTx/>
              <a:buFontTx/>
              <a:buNone/>
              <a:defRPr sz="1350" b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342900" algn="l">
              <a:buSzTx/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685800" algn="l">
              <a:buSzTx/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1028700" algn="l">
              <a:buSzTx/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1371600" algn="l">
              <a:buSzTx/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Autor de la presentación</a:t>
            </a:r>
            <a:br>
              <a:rPr lang="es-ES" dirty="0"/>
            </a:br>
            <a:endParaRPr dirty="0"/>
          </a:p>
        </p:txBody>
      </p:sp>
      <p:sp>
        <p:nvSpPr>
          <p:cNvPr id="11" name="Texto del título"/>
          <p:cNvSpPr txBox="1">
            <a:spLocks noGrp="1"/>
          </p:cNvSpPr>
          <p:nvPr>
            <p:ph type="title" hasCustomPrompt="1"/>
          </p:nvPr>
        </p:nvSpPr>
        <p:spPr>
          <a:xfrm>
            <a:off x="664731" y="2017177"/>
            <a:ext cx="5487592" cy="110914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300" b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a dos líneas máximo</a:t>
            </a:r>
            <a:endParaRPr dirty="0"/>
          </a:p>
        </p:txBody>
      </p:sp>
      <p:sp>
        <p:nvSpPr>
          <p:cNvPr id="2" name="Nivel de texto 1…">
            <a:extLst>
              <a:ext uri="{FF2B5EF4-FFF2-40B4-BE49-F238E27FC236}">
                <a16:creationId xmlns:a16="http://schemas.microsoft.com/office/drawing/2014/main" id="{01D3C7CB-0824-D997-7A60-8EE5857B5564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664731" y="3689650"/>
            <a:ext cx="5915297" cy="2697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SzTx/>
              <a:buFontTx/>
              <a:buNone/>
              <a:defRPr sz="900" b="0" i="0" spc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342900" algn="l">
              <a:buSzTx/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685800" algn="l">
              <a:buSzTx/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1028700" algn="l">
              <a:buSzTx/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1371600" algn="l">
              <a:buSzTx/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CARGO DEL AUTOR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6424975"/>
      </p:ext>
    </p:extLst>
  </p:cSld>
  <p:clrMapOvr>
    <a:masterClrMapping/>
  </p:clrMapOvr>
  <p:transition spd="med"/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482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523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01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47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6E6E6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07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AD3380-AE5B-C90D-CEB9-D64C865B7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9" y="3420"/>
            <a:ext cx="9131842" cy="5136661"/>
          </a:xfrm>
          <a:prstGeom prst="rect">
            <a:avLst/>
          </a:prstGeom>
        </p:spPr>
      </p:pic>
      <p:sp>
        <p:nvSpPr>
          <p:cNvPr id="2" name="Marcador de texto 28">
            <a:extLst>
              <a:ext uri="{FF2B5EF4-FFF2-40B4-BE49-F238E27FC236}">
                <a16:creationId xmlns:a16="http://schemas.microsoft.com/office/drawing/2014/main" id="{92D06B24-80BB-DEF8-4E3C-1BAC6B73D5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83857" y="1295399"/>
            <a:ext cx="5976284" cy="2552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900" b="0" spc="-68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342900" indent="0">
              <a:buNone/>
              <a:defRPr b="1"/>
            </a:lvl2pPr>
            <a:lvl3pPr marL="685800" indent="0">
              <a:buNone/>
              <a:defRPr b="1"/>
            </a:lvl3pPr>
            <a:lvl4pPr marL="1028700" indent="0">
              <a:buNone/>
              <a:defRPr b="1"/>
            </a:lvl4pPr>
            <a:lvl5pPr marL="1371600" indent="0">
              <a:buNone/>
              <a:defRPr b="1"/>
            </a:lvl5pPr>
          </a:lstStyle>
          <a:p>
            <a:pPr lvl="0"/>
            <a:r>
              <a:rPr lang="es-ES" dirty="0"/>
              <a:t>Portada interior con título máximo 3 líneas</a:t>
            </a:r>
          </a:p>
        </p:txBody>
      </p:sp>
    </p:spTree>
    <p:extLst>
      <p:ext uri="{BB962C8B-B14F-4D97-AF65-F5344CB8AC3E}">
        <p14:creationId xmlns:p14="http://schemas.microsoft.com/office/powerpoint/2010/main" val="1004923714"/>
      </p:ext>
    </p:extLst>
  </p:cSld>
  <p:clrMapOvr>
    <a:masterClrMapping/>
  </p:clrMapOvr>
  <p:transition spd="med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D8816D8-80A0-3859-01AA-1C37D2B22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6" y="-8792"/>
            <a:ext cx="9166803" cy="5156327"/>
          </a:xfrm>
          <a:prstGeom prst="rect">
            <a:avLst/>
          </a:prstGeom>
        </p:spPr>
      </p:pic>
      <p:sp>
        <p:nvSpPr>
          <p:cNvPr id="20" name="Texto del título"/>
          <p:cNvSpPr txBox="1">
            <a:spLocks noGrp="1"/>
          </p:cNvSpPr>
          <p:nvPr>
            <p:ph type="title" hasCustomPrompt="1"/>
          </p:nvPr>
        </p:nvSpPr>
        <p:spPr>
          <a:xfrm>
            <a:off x="788670" y="1045236"/>
            <a:ext cx="7726679" cy="50924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75" b="0" spc="-38" baseline="0">
                <a:solidFill>
                  <a:srgbClr val="7030A0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Claim con concepto clave de la slide</a:t>
            </a:r>
            <a:endParaRPr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339D4F32-B18B-404F-9218-2842F31846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8671" y="1665515"/>
            <a:ext cx="7726679" cy="24819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3" name="Nivel de texto 1…">
            <a:extLst>
              <a:ext uri="{FF2B5EF4-FFF2-40B4-BE49-F238E27FC236}">
                <a16:creationId xmlns:a16="http://schemas.microsoft.com/office/drawing/2014/main" id="{EFD1C062-2D8A-CD4A-B948-6BB6677DEBBF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88670" y="320040"/>
            <a:ext cx="5312093" cy="3518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600" b="1" spc="53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342900" algn="l">
              <a:buSzTx/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685800" algn="l">
              <a:buSzTx/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1028700" algn="l">
              <a:buSzTx/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1371600" algn="l">
              <a:buSzTx/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TÍTULO APARTADO EN MAYÚSCULAS</a:t>
            </a:r>
          </a:p>
        </p:txBody>
      </p:sp>
      <p:sp>
        <p:nvSpPr>
          <p:cNvPr id="16" name="Marcador de pie de página 15">
            <a:extLst>
              <a:ext uri="{FF2B5EF4-FFF2-40B4-BE49-F238E27FC236}">
                <a16:creationId xmlns:a16="http://schemas.microsoft.com/office/drawing/2014/main" id="{446C3F03-E052-714B-AE0E-76E4108EE16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788670" y="4358641"/>
            <a:ext cx="6282690" cy="47220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s-ES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68250"/>
      </p:ext>
    </p:extLst>
  </p:cSld>
  <p:clrMapOvr>
    <a:masterClrMapping/>
  </p:clrMapOvr>
  <p:transition spd="med"/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945E08-6887-F684-57DC-4ED654773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6" y="-8792"/>
            <a:ext cx="9166803" cy="5156327"/>
          </a:xfrm>
          <a:prstGeom prst="rect">
            <a:avLst/>
          </a:prstGeom>
        </p:spPr>
      </p:pic>
      <p:sp>
        <p:nvSpPr>
          <p:cNvPr id="20" name="Texto del título"/>
          <p:cNvSpPr txBox="1">
            <a:spLocks noGrp="1"/>
          </p:cNvSpPr>
          <p:nvPr>
            <p:ph type="title" hasCustomPrompt="1"/>
          </p:nvPr>
        </p:nvSpPr>
        <p:spPr>
          <a:xfrm>
            <a:off x="788670" y="1045236"/>
            <a:ext cx="7726680" cy="50924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75" b="0" spc="-38" baseline="0">
                <a:solidFill>
                  <a:srgbClr val="7030A0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Claim con concepto clave de la slide</a:t>
            </a:r>
            <a:endParaRPr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339D4F32-B18B-404F-9218-2842F31846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8671" y="1665515"/>
            <a:ext cx="3638549" cy="24819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EA68AC52-5E01-7345-BD83-B5180E53EA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876801" y="1665515"/>
            <a:ext cx="3638549" cy="24819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EB61BD5-325A-AC46-9019-7638884D1E0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788670" y="4358641"/>
            <a:ext cx="6339786" cy="47220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s-ES" dirty="0">
              <a:latin typeface="Aptos" panose="020B0004020202020204" pitchFamily="34" charset="0"/>
            </a:endParaRPr>
          </a:p>
        </p:txBody>
      </p:sp>
      <p:sp>
        <p:nvSpPr>
          <p:cNvPr id="3" name="Nivel de texto 1…">
            <a:extLst>
              <a:ext uri="{FF2B5EF4-FFF2-40B4-BE49-F238E27FC236}">
                <a16:creationId xmlns:a16="http://schemas.microsoft.com/office/drawing/2014/main" id="{D02BBEE3-EC35-3A07-52AA-75990EBFBD35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88670" y="320040"/>
            <a:ext cx="5312093" cy="3518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600" b="1" spc="53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342900" algn="l">
              <a:buSzTx/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685800" algn="l">
              <a:buSzTx/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1028700" algn="l">
              <a:buSzTx/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1371600" algn="l">
              <a:buSzTx/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TÍTULO APARTADO EN MAYÚSCULAS</a:t>
            </a:r>
          </a:p>
        </p:txBody>
      </p:sp>
    </p:spTree>
    <p:extLst>
      <p:ext uri="{BB962C8B-B14F-4D97-AF65-F5344CB8AC3E}">
        <p14:creationId xmlns:p14="http://schemas.microsoft.com/office/powerpoint/2010/main" val="87620880"/>
      </p:ext>
    </p:extLst>
  </p:cSld>
  <p:clrMapOvr>
    <a:masterClrMapping/>
  </p:clrMapOvr>
  <p:transition spd="med"/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con 1 gráf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240405-9ABD-42DD-84B1-2D4C001F8B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6" y="-8792"/>
            <a:ext cx="9166803" cy="5156327"/>
          </a:xfrm>
          <a:prstGeom prst="rect">
            <a:avLst/>
          </a:prstGeom>
        </p:spPr>
      </p:pic>
      <p:sp>
        <p:nvSpPr>
          <p:cNvPr id="20" name="Texto del título"/>
          <p:cNvSpPr txBox="1">
            <a:spLocks noGrp="1"/>
          </p:cNvSpPr>
          <p:nvPr>
            <p:ph type="title" hasCustomPrompt="1"/>
          </p:nvPr>
        </p:nvSpPr>
        <p:spPr>
          <a:xfrm>
            <a:off x="788671" y="1045236"/>
            <a:ext cx="3326123" cy="50924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1875" b="0" spc="-38" baseline="0">
                <a:solidFill>
                  <a:srgbClr val="7030A0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Claim con concepto clave de la slide</a:t>
            </a:r>
            <a:endParaRPr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339D4F32-B18B-404F-9218-2842F31846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8671" y="1900238"/>
            <a:ext cx="3326122" cy="22472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AD51DE6-C434-784D-A7A0-46DE7EDC962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788670" y="4358641"/>
            <a:ext cx="3326123" cy="47220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s-ES">
              <a:latin typeface="Aptos" panose="020B0004020202020204" pitchFamily="34" charset="0"/>
            </a:endParaRPr>
          </a:p>
        </p:txBody>
      </p:sp>
      <p:sp>
        <p:nvSpPr>
          <p:cNvPr id="7" name="Marcador de gráfico 6">
            <a:extLst>
              <a:ext uri="{FF2B5EF4-FFF2-40B4-BE49-F238E27FC236}">
                <a16:creationId xmlns:a16="http://schemas.microsoft.com/office/drawing/2014/main" id="{C3CEE609-B827-ED45-831A-E8DE411F9309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4501167" y="989882"/>
            <a:ext cx="3686278" cy="3540555"/>
          </a:xfrm>
        </p:spPr>
        <p:txBody>
          <a:bodyPr>
            <a:normAutofit/>
          </a:bodyPr>
          <a:lstStyle>
            <a:lvl1pPr marL="0" indent="0">
              <a:buNone/>
              <a:defRPr sz="900" b="1" spc="83" baseline="0">
                <a:solidFill>
                  <a:schemeClr val="bg2">
                    <a:lumMod val="60000"/>
                    <a:lumOff val="4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s-ES"/>
              <a:t>GRÁFICO</a:t>
            </a:r>
          </a:p>
        </p:txBody>
      </p:sp>
      <p:sp>
        <p:nvSpPr>
          <p:cNvPr id="3" name="Nivel de texto 1…">
            <a:extLst>
              <a:ext uri="{FF2B5EF4-FFF2-40B4-BE49-F238E27FC236}">
                <a16:creationId xmlns:a16="http://schemas.microsoft.com/office/drawing/2014/main" id="{FF39A108-0EEA-A953-62A5-321955858D40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88670" y="320040"/>
            <a:ext cx="5312093" cy="3518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600" b="1" spc="53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342900" algn="l">
              <a:buSzTx/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685800" algn="l">
              <a:buSzTx/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1028700" algn="l">
              <a:buSzTx/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1371600" algn="l">
              <a:buSzTx/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TÍTULO APARTADO EN MAYÚSCULAS</a:t>
            </a:r>
          </a:p>
        </p:txBody>
      </p:sp>
    </p:spTree>
    <p:extLst>
      <p:ext uri="{BB962C8B-B14F-4D97-AF65-F5344CB8AC3E}">
        <p14:creationId xmlns:p14="http://schemas.microsoft.com/office/powerpoint/2010/main" val="430261926"/>
      </p:ext>
    </p:extLst>
  </p:cSld>
  <p:clrMapOvr>
    <a:masterClrMapping/>
  </p:clrMapOvr>
  <p:transition spd="med"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con 2 gráfi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C00B465-B173-299B-C17B-278593FEC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6" y="-8792"/>
            <a:ext cx="9166803" cy="5156327"/>
          </a:xfrm>
          <a:prstGeom prst="rect">
            <a:avLst/>
          </a:prstGeo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AD51DE6-C434-784D-A7A0-46DE7EDC962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788670" y="4358641"/>
            <a:ext cx="6361317" cy="47220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s-ES" dirty="0">
              <a:latin typeface="Aptos" panose="020B0004020202020204" pitchFamily="34" charset="0"/>
            </a:endParaRPr>
          </a:p>
        </p:txBody>
      </p:sp>
      <p:sp>
        <p:nvSpPr>
          <p:cNvPr id="7" name="Marcador de gráfico 6">
            <a:extLst>
              <a:ext uri="{FF2B5EF4-FFF2-40B4-BE49-F238E27FC236}">
                <a16:creationId xmlns:a16="http://schemas.microsoft.com/office/drawing/2014/main" id="{C3CEE609-B827-ED45-831A-E8DE411F9309}"/>
              </a:ext>
            </a:extLst>
          </p:cNvPr>
          <p:cNvSpPr>
            <a:spLocks noGrp="1"/>
          </p:cNvSpPr>
          <p:nvPr>
            <p:ph type="chart" sz="quarter" idx="28" hasCustomPrompt="1"/>
          </p:nvPr>
        </p:nvSpPr>
        <p:spPr>
          <a:xfrm>
            <a:off x="4861322" y="1087581"/>
            <a:ext cx="3794522" cy="3210098"/>
          </a:xfrm>
        </p:spPr>
        <p:txBody>
          <a:bodyPr>
            <a:normAutofit/>
          </a:bodyPr>
          <a:lstStyle>
            <a:lvl1pPr marL="0" indent="0">
              <a:buNone/>
              <a:defRPr sz="900" b="1" spc="83" baseline="0">
                <a:solidFill>
                  <a:schemeClr val="bg2">
                    <a:lumMod val="60000"/>
                    <a:lumOff val="4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s-ES"/>
              <a:t>GRÁFICO</a:t>
            </a:r>
          </a:p>
        </p:txBody>
      </p:sp>
      <p:sp>
        <p:nvSpPr>
          <p:cNvPr id="10" name="Marcador de gráfico 6">
            <a:extLst>
              <a:ext uri="{FF2B5EF4-FFF2-40B4-BE49-F238E27FC236}">
                <a16:creationId xmlns:a16="http://schemas.microsoft.com/office/drawing/2014/main" id="{5B1CBA34-8A1D-B04C-9769-06E0A34EA32A}"/>
              </a:ext>
            </a:extLst>
          </p:cNvPr>
          <p:cNvSpPr>
            <a:spLocks noGrp="1"/>
          </p:cNvSpPr>
          <p:nvPr>
            <p:ph type="chart" sz="quarter" idx="29" hasCustomPrompt="1"/>
          </p:nvPr>
        </p:nvSpPr>
        <p:spPr>
          <a:xfrm>
            <a:off x="784622" y="1087581"/>
            <a:ext cx="3794522" cy="3210098"/>
          </a:xfrm>
        </p:spPr>
        <p:txBody>
          <a:bodyPr>
            <a:normAutofit/>
          </a:bodyPr>
          <a:lstStyle>
            <a:lvl1pPr marL="0" indent="0">
              <a:buNone/>
              <a:defRPr sz="900" b="1" spc="83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ES"/>
              <a:t>GRÁFICO</a:t>
            </a:r>
          </a:p>
        </p:txBody>
      </p:sp>
      <p:sp>
        <p:nvSpPr>
          <p:cNvPr id="3" name="Nivel de texto 1…">
            <a:extLst>
              <a:ext uri="{FF2B5EF4-FFF2-40B4-BE49-F238E27FC236}">
                <a16:creationId xmlns:a16="http://schemas.microsoft.com/office/drawing/2014/main" id="{B57F1972-DA23-2879-B0DA-0C9B5CC59F54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88670" y="320040"/>
            <a:ext cx="5312093" cy="3518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600" b="1" spc="53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342900" algn="l">
              <a:buSzTx/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685800" algn="l">
              <a:buSzTx/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1028700" algn="l">
              <a:buSzTx/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1371600" algn="l">
              <a:buSzTx/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TÍTULO APARTADO EN MAYÚSCULAS</a:t>
            </a:r>
          </a:p>
        </p:txBody>
      </p:sp>
    </p:spTree>
    <p:extLst>
      <p:ext uri="{BB962C8B-B14F-4D97-AF65-F5344CB8AC3E}">
        <p14:creationId xmlns:p14="http://schemas.microsoft.com/office/powerpoint/2010/main" val="3729086313"/>
      </p:ext>
    </p:extLst>
  </p:cSld>
  <p:clrMapOvr>
    <a:masterClrMapping/>
  </p:clrMapOvr>
  <p:transition spd="med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imagen peque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5057B4-43ED-9E98-275F-8FF7463205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6" y="-8792"/>
            <a:ext cx="9166803" cy="5156327"/>
          </a:xfrm>
          <a:prstGeom prst="rect">
            <a:avLst/>
          </a:prstGeom>
        </p:spPr>
      </p:pic>
      <p:sp>
        <p:nvSpPr>
          <p:cNvPr id="20" name="Texto del título"/>
          <p:cNvSpPr txBox="1">
            <a:spLocks noGrp="1"/>
          </p:cNvSpPr>
          <p:nvPr>
            <p:ph type="title" hasCustomPrompt="1"/>
          </p:nvPr>
        </p:nvSpPr>
        <p:spPr>
          <a:xfrm>
            <a:off x="788671" y="1045236"/>
            <a:ext cx="3326123" cy="50924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1875" b="0" spc="-38" baseline="0">
                <a:solidFill>
                  <a:srgbClr val="7030A0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Claim con concepto clave de la slide</a:t>
            </a:r>
            <a:endParaRPr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339D4F32-B18B-404F-9218-2842F31846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8671" y="1866901"/>
            <a:ext cx="3326122" cy="22805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AD51DE6-C434-784D-A7A0-46DE7EDC962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788670" y="4358641"/>
            <a:ext cx="3326123" cy="47220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s-ES">
              <a:latin typeface="Aptos" panose="020B0004020202020204" pitchFamily="34" charset="0"/>
            </a:endParaRP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99B0BA08-0DE7-3E41-ABD6-801B74C0E51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861324" y="1217054"/>
            <a:ext cx="3494006" cy="3119907"/>
          </a:xfrm>
        </p:spPr>
        <p:txBody>
          <a:bodyPr>
            <a:normAutofit/>
          </a:bodyPr>
          <a:lstStyle>
            <a:lvl1pPr marL="0" indent="0">
              <a:buNone/>
              <a:defRPr sz="900" b="1" spc="75" baseline="0">
                <a:solidFill>
                  <a:schemeClr val="bg2">
                    <a:lumMod val="60000"/>
                    <a:lumOff val="4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s-ES" dirty="0"/>
              <a:t>ARRASTRA AQUÍ TU IMAGEN</a:t>
            </a:r>
          </a:p>
        </p:txBody>
      </p:sp>
      <p:sp>
        <p:nvSpPr>
          <p:cNvPr id="5" name="Nivel de texto 1…">
            <a:extLst>
              <a:ext uri="{FF2B5EF4-FFF2-40B4-BE49-F238E27FC236}">
                <a16:creationId xmlns:a16="http://schemas.microsoft.com/office/drawing/2014/main" id="{B6159952-7661-ABE2-6567-FE4B4B95B014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88670" y="320040"/>
            <a:ext cx="5312093" cy="3518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600" b="1" spc="53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342900" algn="l">
              <a:buSzTx/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685800" algn="l">
              <a:buSzTx/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1028700" algn="l">
              <a:buSzTx/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1371600" algn="l">
              <a:buSzTx/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TÍTULO APARTADO EN MAYÚSCULAS</a:t>
            </a:r>
          </a:p>
        </p:txBody>
      </p:sp>
    </p:spTree>
    <p:extLst>
      <p:ext uri="{BB962C8B-B14F-4D97-AF65-F5344CB8AC3E}">
        <p14:creationId xmlns:p14="http://schemas.microsoft.com/office/powerpoint/2010/main" val="2138014583"/>
      </p:ext>
    </p:extLst>
  </p:cSld>
  <p:clrMapOvr>
    <a:masterClrMapping/>
  </p:clrMapOvr>
  <p:transition spd="med"/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img derec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FD3BD9-F033-FCD9-74AC-6220BA92C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6" y="-8792"/>
            <a:ext cx="9166803" cy="5156327"/>
          </a:xfrm>
          <a:prstGeom prst="rect">
            <a:avLst/>
          </a:prstGeom>
        </p:spPr>
      </p:pic>
      <p:sp>
        <p:nvSpPr>
          <p:cNvPr id="20" name="Texto del título"/>
          <p:cNvSpPr txBox="1">
            <a:spLocks noGrp="1"/>
          </p:cNvSpPr>
          <p:nvPr>
            <p:ph type="title" hasCustomPrompt="1"/>
          </p:nvPr>
        </p:nvSpPr>
        <p:spPr>
          <a:xfrm>
            <a:off x="788671" y="1045236"/>
            <a:ext cx="3326129" cy="509245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1875" b="0" spc="-38" baseline="0">
                <a:solidFill>
                  <a:srgbClr val="7030A0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Claim con concepto clave de la slide</a:t>
            </a:r>
            <a:endParaRPr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339D4F32-B18B-404F-9218-2842F31846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8671" y="1857376"/>
            <a:ext cx="3326129" cy="2290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105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SzTx/>
              <a:buFontTx/>
              <a:buNone/>
              <a:defRPr sz="1600"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AD51DE6-C434-784D-A7A0-46DE7EDC962D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788670" y="4358641"/>
            <a:ext cx="3326130" cy="472202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endParaRPr lang="es-ES">
              <a:latin typeface="Aptos" panose="020B0004020202020204" pitchFamily="34" charset="0"/>
            </a:endParaRPr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99B0BA08-0DE7-3E41-ABD6-801B74C0E51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723327" y="1"/>
            <a:ext cx="4420673" cy="4147457"/>
          </a:xfrm>
        </p:spPr>
        <p:txBody>
          <a:bodyPr>
            <a:normAutofit/>
          </a:bodyPr>
          <a:lstStyle>
            <a:lvl1pPr marL="0" indent="0">
              <a:buNone/>
              <a:defRPr sz="900" b="1" spc="75" baseline="0">
                <a:solidFill>
                  <a:schemeClr val="bg2">
                    <a:lumMod val="60000"/>
                    <a:lumOff val="40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r>
              <a:rPr lang="es-ES" dirty="0"/>
              <a:t>ARRASTRA AQUÍ TU IMAGEN</a:t>
            </a:r>
          </a:p>
        </p:txBody>
      </p:sp>
      <p:sp>
        <p:nvSpPr>
          <p:cNvPr id="4" name="Nivel de texto 1…">
            <a:extLst>
              <a:ext uri="{FF2B5EF4-FFF2-40B4-BE49-F238E27FC236}">
                <a16:creationId xmlns:a16="http://schemas.microsoft.com/office/drawing/2014/main" id="{0A14E8FC-1007-0342-7389-E4A4590E641A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88671" y="320040"/>
            <a:ext cx="3930428" cy="3518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SzTx/>
              <a:buFontTx/>
              <a:buNone/>
              <a:defRPr sz="600" b="1" spc="53" baseline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0" indent="342900" algn="l">
              <a:buSzTx/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685800" algn="l">
              <a:buSzTx/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1028700" algn="l">
              <a:buSzTx/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1371600" algn="l">
              <a:buSzTx/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r>
              <a:rPr lang="es-ES" dirty="0"/>
              <a:t>TÍTULO APARTADO EN MAYÚSCULAS</a:t>
            </a:r>
          </a:p>
        </p:txBody>
      </p:sp>
    </p:spTree>
    <p:extLst>
      <p:ext uri="{BB962C8B-B14F-4D97-AF65-F5344CB8AC3E}">
        <p14:creationId xmlns:p14="http://schemas.microsoft.com/office/powerpoint/2010/main" val="3535919796"/>
      </p:ext>
    </p:extLst>
  </p:cSld>
  <p:clrMapOvr>
    <a:masterClrMapping/>
  </p:clrMapOvr>
  <p:transition spd="med"/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>
            <a:spLocks noGrp="1"/>
          </p:cNvSpPr>
          <p:nvPr>
            <p:ph type="title"/>
          </p:nvPr>
        </p:nvSpPr>
        <p:spPr>
          <a:xfrm>
            <a:off x="788668" y="1044098"/>
            <a:ext cx="7726679" cy="523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788668" y="1779606"/>
            <a:ext cx="7726682" cy="2366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41133C-F3CC-A54E-BC90-13FBD864D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8670" y="4358641"/>
            <a:ext cx="6840855" cy="4722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7144" indent="-7144" algn="l">
              <a:tabLst/>
              <a:defRPr sz="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  <p:sp>
        <p:nvSpPr>
          <p:cNvPr id="8" name="Marcador de número de diapositiva 4">
            <a:extLst>
              <a:ext uri="{FF2B5EF4-FFF2-40B4-BE49-F238E27FC236}">
                <a16:creationId xmlns:a16="http://schemas.microsoft.com/office/drawing/2014/main" id="{229C2FE5-71C2-EE44-82F3-90F974E21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63840" y="4588469"/>
            <a:ext cx="857251" cy="242374"/>
          </a:xfrm>
          <a:prstGeom prst="rect">
            <a:avLst/>
          </a:prstGeom>
        </p:spPr>
        <p:txBody>
          <a:bodyPr/>
          <a:lstStyle>
            <a:lvl1pPr algn="r">
              <a:defRPr sz="1050" b="1">
                <a:solidFill>
                  <a:srgbClr val="652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/  </a:t>
            </a:r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374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3" r:id="rId14"/>
    <p:sldLayoutId id="2147483714" r:id="rId15"/>
    <p:sldLayoutId id="2147483716" r:id="rId16"/>
    <p:sldLayoutId id="2147483717" r:id="rId17"/>
    <p:sldLayoutId id="2147483718" r:id="rId18"/>
    <p:sldLayoutId id="2147483721" r:id="rId19"/>
    <p:sldLayoutId id="2147483726" r:id="rId20"/>
    <p:sldLayoutId id="2147483727" r:id="rId21"/>
    <p:sldLayoutId id="2147483728" r:id="rId22"/>
    <p:sldLayoutId id="2147483729" r:id="rId23"/>
    <p:sldLayoutId id="2147483731" r:id="rId24"/>
  </p:sldLayoutIdLst>
  <p:transition spd="med"/>
  <p:hf sldNum="0" hdr="0" ftr="0" dt="0"/>
  <p:txStyles>
    <p:titleStyle>
      <a:lvl1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-38" baseline="0">
          <a:solidFill>
            <a:srgbClr val="013752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1pPr>
      <a:lvl2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6858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13752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1pPr>
      <a:lvl2pPr marL="542925" marR="0" indent="-200025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13752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2pPr>
      <a:lvl3pPr marL="925829" marR="0" indent="-240029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13752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3pPr>
      <a:lvl4pPr marL="12954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13752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4pPr>
      <a:lvl5pPr marL="16383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1200" b="0" i="0" u="none" strike="noStrike" cap="none" spc="0" baseline="0">
          <a:solidFill>
            <a:srgbClr val="013752"/>
          </a:solidFill>
          <a:uFillTx/>
          <a:latin typeface="Arial" panose="020B0604020202020204" pitchFamily="34" charset="0"/>
          <a:ea typeface="+mj-ea"/>
          <a:cs typeface="Arial" panose="020B0604020202020204" pitchFamily="34" charset="0"/>
          <a:sym typeface="Calibri"/>
        </a:defRPr>
      </a:lvl5pPr>
      <a:lvl6pPr marL="19812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eaLnBrk="1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0.sv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1A1D50-4EDB-3C63-E2A7-9310948A1D8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64731" y="3379489"/>
            <a:ext cx="5915297" cy="269723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AZUCENA BAUTISTA HERNÁNDEZ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95D64DC3-4DE6-5213-F0CF-085C3F6A5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31" y="2017177"/>
            <a:ext cx="5487592" cy="1109144"/>
          </a:xfrm>
        </p:spPr>
        <p:txBody>
          <a:bodyPr/>
          <a:lstStyle/>
          <a:p>
            <a:r>
              <a:rPr lang="en-US" sz="2600" b="1" dirty="0" err="1"/>
              <a:t>Revisión</a:t>
            </a:r>
            <a:r>
              <a:rPr lang="en-US" sz="2600" b="1" dirty="0"/>
              <a:t> </a:t>
            </a:r>
            <a:r>
              <a:rPr lang="en-US" sz="2600" b="1" dirty="0" err="1"/>
              <a:t>sistemática</a:t>
            </a:r>
            <a:r>
              <a:rPr lang="en-US" sz="2600" b="1" dirty="0"/>
              <a:t> y </a:t>
            </a:r>
            <a:r>
              <a:rPr lang="en-US" sz="2600" b="1" dirty="0" err="1"/>
              <a:t>metaanálisis</a:t>
            </a:r>
            <a:r>
              <a:rPr lang="en-US" sz="2600" b="1" dirty="0"/>
              <a:t> </a:t>
            </a:r>
            <a:r>
              <a:rPr lang="en-US" sz="2600" b="1" dirty="0" err="1"/>
              <a:t>sobre</a:t>
            </a:r>
            <a:r>
              <a:rPr lang="en-US" sz="2600" b="1" dirty="0"/>
              <a:t> DTG/3TC en PVIH naïve de </a:t>
            </a:r>
            <a:r>
              <a:rPr lang="en-US" sz="2600" b="1" dirty="0" err="1"/>
              <a:t>alta</a:t>
            </a:r>
            <a:r>
              <a:rPr lang="en-US" sz="2600" b="1" dirty="0"/>
              <a:t> </a:t>
            </a:r>
            <a:r>
              <a:rPr lang="en-US" sz="2600" b="1" dirty="0" err="1"/>
              <a:t>vulnerabilidad</a:t>
            </a:r>
            <a:r>
              <a:rPr lang="en-US" sz="2600" b="1" dirty="0"/>
              <a:t> </a:t>
            </a:r>
            <a:r>
              <a:rPr lang="en-US" sz="2600" b="1" dirty="0" err="1"/>
              <a:t>clínica</a:t>
            </a:r>
            <a:endParaRPr lang="es-ES" sz="26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1097DC-2E1B-14BC-391D-0987FBF029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731" y="3689650"/>
            <a:ext cx="5915297" cy="269723"/>
          </a:xfrm>
        </p:spPr>
        <p:txBody>
          <a:bodyPr/>
          <a:lstStyle/>
          <a:p>
            <a:r>
              <a:rPr lang="es-ES" dirty="0"/>
              <a:t>Facultativo especialista en Medicina Interna/Enfermedades Infecciosas. Hospital Universitario de Galdakao, Bizkaia</a:t>
            </a:r>
          </a:p>
        </p:txBody>
      </p:sp>
    </p:spTree>
    <p:extLst>
      <p:ext uri="{BB962C8B-B14F-4D97-AF65-F5344CB8AC3E}">
        <p14:creationId xmlns:p14="http://schemas.microsoft.com/office/powerpoint/2010/main" val="15454441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850181"/>
            <a:ext cx="5890022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Plan estadístico y control de sesgos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406822" y="1423764"/>
            <a:ext cx="4103191" cy="2004566"/>
          </a:xfrm>
          <a:prstGeom prst="roundRect">
            <a:avLst>
              <a:gd name="adj" fmla="val 4456"/>
            </a:avLst>
          </a:prstGeom>
          <a:solidFill>
            <a:srgbClr val="6C328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4" name="Text 2"/>
          <p:cNvSpPr/>
          <p:nvPr/>
        </p:nvSpPr>
        <p:spPr>
          <a:xfrm>
            <a:off x="530796" y="1547738"/>
            <a:ext cx="2094830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Estrategia estadística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30796" y="1865561"/>
            <a:ext cx="3855244" cy="107907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Metaanálisis de proporciones con modelo de </a:t>
            </a:r>
            <a:r>
              <a:rPr lang="en-US" sz="9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efectos aleatorios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Cuantificación de </a:t>
            </a:r>
            <a:r>
              <a:rPr lang="en-US" sz="950" u="sng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heterogeneidad</a:t>
            </a:r>
            <a:r>
              <a:rPr lang="en-US" sz="9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: </a:t>
            </a:r>
            <a:r>
              <a:rPr lang="en-US" sz="95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I² y tau²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Análisis de </a:t>
            </a:r>
            <a:r>
              <a:rPr lang="en-US" sz="950" u="sng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sensibilidad</a:t>
            </a:r>
            <a:r>
              <a:rPr lang="en-US" sz="9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950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cuando</a:t>
            </a:r>
            <a:r>
              <a:rPr lang="en-US" sz="9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950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excluímos</a:t>
            </a:r>
            <a:r>
              <a:rPr lang="en-US" sz="9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950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literatura</a:t>
            </a:r>
            <a:r>
              <a:rPr lang="en-US" sz="9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gris, n≥30, solo publicados, endpoint carga viral &lt;50 </a:t>
            </a:r>
            <a:r>
              <a:rPr lang="en-US" sz="950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copias</a:t>
            </a:r>
            <a:r>
              <a:rPr lang="en-US" sz="95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/mL</a:t>
            </a:r>
            <a:endParaRPr lang="en-US" sz="950" dirty="0"/>
          </a:p>
        </p:txBody>
      </p:sp>
      <p:sp>
        <p:nvSpPr>
          <p:cNvPr id="6" name="Text 4"/>
          <p:cNvSpPr/>
          <p:nvPr/>
        </p:nvSpPr>
        <p:spPr>
          <a:xfrm>
            <a:off x="4728046" y="1547738"/>
            <a:ext cx="254473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Control de calidad y sesgos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728046" y="1865561"/>
            <a:ext cx="3924598" cy="15193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Escala </a:t>
            </a:r>
            <a:r>
              <a:rPr lang="en-US" sz="9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NOS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(Newcastle-Ottawa Scale) para estudios observacionales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Evaluación GRADE para la certeza de la evidencia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Contacto directo con autores para datos no publicados o aclaraciones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Detección activa de </a:t>
            </a:r>
            <a:r>
              <a:rPr lang="en-US" sz="9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duplicidades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entre cohortes y publicaciones</a:t>
            </a:r>
            <a:endParaRPr lang="en-US" sz="950" dirty="0"/>
          </a:p>
        </p:txBody>
      </p:sp>
      <p:sp>
        <p:nvSpPr>
          <p:cNvPr id="8" name="Shape 6"/>
          <p:cNvSpPr/>
          <p:nvPr/>
        </p:nvSpPr>
        <p:spPr>
          <a:xfrm>
            <a:off x="496119" y="3567857"/>
            <a:ext cx="8151763" cy="725463"/>
          </a:xfrm>
          <a:prstGeom prst="roundRect">
            <a:avLst>
              <a:gd name="adj" fmla="val 7182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92" y="3757166"/>
            <a:ext cx="155004" cy="123974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899071" y="3722787"/>
            <a:ext cx="7624837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objetivo no es maximizar el número de estudios a cualquier precio, sino </a:t>
            </a:r>
            <a:r>
              <a:rPr lang="en-US" sz="9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evitar una estimación inflada o duplicada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que conduzca a conclusiones clínicas falsamente 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optimistas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  <a:p>
            <a:pPr marL="0" indent="0" algn="l">
              <a:lnSpc>
                <a:spcPct val="133000"/>
              </a:lnSpc>
              <a:buNone/>
            </a:pPr>
            <a:endParaRPr lang="en-US" sz="950" dirty="0">
              <a:latin typeface="Inter" pitchFamily="34" charset="0"/>
              <a:ea typeface="Inter" pitchFamily="34" charset="-122"/>
            </a:endParaRPr>
          </a:p>
          <a:p>
            <a:pPr marL="0" indent="0" algn="l">
              <a:lnSpc>
                <a:spcPct val="133000"/>
              </a:lnSpc>
              <a:buNone/>
            </a:pPr>
            <a:endParaRPr lang="en-US" sz="9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19" y="1179612"/>
            <a:ext cx="1367507" cy="233214"/>
          </a:xfrm>
          <a:prstGeom prst="roundRect">
            <a:avLst>
              <a:gd name="adj" fmla="val 17872"/>
            </a:avLst>
          </a:prstGeom>
          <a:solidFill>
            <a:srgbClr val="EADAF1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570533" y="1216819"/>
            <a:ext cx="1675879" cy="158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IMPACTO Y PROYECCIÓN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496119" y="1462385"/>
            <a:ext cx="5147370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Impacto esperado del proyecto</a:t>
            </a:r>
            <a:endParaRPr lang="en-US" sz="24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9" y="2035969"/>
            <a:ext cx="1150069" cy="71072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96119" y="2901702"/>
            <a:ext cx="276589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Aplicabilidad clínica inmediata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496119" y="3169965"/>
            <a:ext cx="2613868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Reducir la incertidumbre en la toma de decisiones, facilitar la harmonización de guías clínicas y definir perfiles de pacientes con mayor riesgo de fracaso.</a:t>
            </a:r>
            <a:endParaRPr lang="en-US" sz="9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991" y="2035969"/>
            <a:ext cx="1150069" cy="71072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264991" y="2901702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Impacto científico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3264991" y="3169965"/>
            <a:ext cx="2613943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Base para un 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registro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multicéntrico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nacional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y desarrollo de una cohorte prospectiva colaborativa.</a:t>
            </a:r>
            <a:endParaRPr lang="en-US" sz="9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939" y="2035969"/>
            <a:ext cx="1150069" cy="710729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033939" y="2901702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Impacto estratégico</a:t>
            </a:r>
            <a:endParaRPr lang="en-US" sz="1200" dirty="0"/>
          </a:p>
        </p:txBody>
      </p:sp>
      <p:sp>
        <p:nvSpPr>
          <p:cNvPr id="13" name="Text 8"/>
          <p:cNvSpPr/>
          <p:nvPr/>
        </p:nvSpPr>
        <p:spPr>
          <a:xfrm>
            <a:off x="6033939" y="3169965"/>
            <a:ext cx="2613943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Fortalecimiento de las redes de investigación GeSIDA y CIBERINFEC, y formación de investigadores en metodología colaborativa multicéntrica.</a:t>
            </a:r>
            <a:endParaRPr lang="en-US" sz="9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496119" y="966713"/>
            <a:ext cx="3558332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b="1" dirty="0" err="1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Próximos</a:t>
            </a:r>
            <a:r>
              <a:rPr lang="en-US" sz="24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pasos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682154" y="2036415"/>
            <a:ext cx="2448446" cy="123974"/>
          </a:xfrm>
          <a:prstGeom prst="roundRect">
            <a:avLst>
              <a:gd name="adj" fmla="val 42025"/>
            </a:avLst>
          </a:prstGeom>
          <a:solidFill>
            <a:srgbClr val="EADAF1"/>
          </a:solidFill>
          <a:ln w="4763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6" name="Shape 4"/>
          <p:cNvSpPr/>
          <p:nvPr/>
        </p:nvSpPr>
        <p:spPr>
          <a:xfrm>
            <a:off x="496119" y="1912367"/>
            <a:ext cx="372070" cy="372070"/>
          </a:xfrm>
          <a:prstGeom prst="roundRect">
            <a:avLst>
              <a:gd name="adj" fmla="val 76800"/>
            </a:avLst>
          </a:prstGeom>
          <a:solidFill>
            <a:srgbClr val="EADAF1"/>
          </a:solidFill>
          <a:ln w="4763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136" y="2005385"/>
            <a:ext cx="186035" cy="18603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20092" y="2408411"/>
            <a:ext cx="2747665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Fase 1 — Desarroll</a:t>
            </a:r>
            <a:r>
              <a:rPr lang="en-US" sz="1200" b="1" dirty="0">
                <a:latin typeface="Inter Bold" pitchFamily="34" charset="0"/>
                <a:ea typeface="Inter Bold" pitchFamily="34" charset="-122"/>
                <a:cs typeface="Inter Bold" pitchFamily="34" charset="-120"/>
              </a:rPr>
              <a:t>o del </a:t>
            </a:r>
            <a:r>
              <a:rPr lang="en-US" sz="1200" b="1" dirty="0" err="1"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protocolo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620092" y="2676674"/>
            <a:ext cx="2386608" cy="992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Función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investigadores</a:t>
            </a:r>
            <a:endParaRPr lang="en-US" sz="950" dirty="0">
              <a:solidFill>
                <a:srgbClr val="000000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en-US" sz="950" dirty="0" err="1">
                <a:latin typeface="Inter" pitchFamily="34" charset="0"/>
                <a:ea typeface="Inter" pitchFamily="34" charset="-122"/>
              </a:rPr>
              <a:t>Períodos</a:t>
            </a:r>
            <a:r>
              <a:rPr lang="en-US" sz="950" dirty="0">
                <a:latin typeface="Inter" pitchFamily="34" charset="0"/>
                <a:ea typeface="Inter" pitchFamily="34" charset="-122"/>
              </a:rPr>
              <a:t> de </a:t>
            </a:r>
            <a:r>
              <a:rPr lang="en-US" sz="950" dirty="0" err="1">
                <a:latin typeface="Inter" pitchFamily="34" charset="0"/>
                <a:ea typeface="Inter" pitchFamily="34" charset="-122"/>
              </a:rPr>
              <a:t>trabajo</a:t>
            </a:r>
            <a:endParaRPr lang="en-US" sz="950" dirty="0">
              <a:latin typeface="Inter" pitchFamily="34" charset="0"/>
              <a:ea typeface="Inter" pitchFamily="34" charset="-122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latin typeface="Inter" pitchFamily="34" charset="0"/>
                <a:ea typeface="Inter" pitchFamily="34" charset="-122"/>
              </a:rPr>
              <a:t>Registro en PROSPERO</a:t>
            </a:r>
          </a:p>
          <a:p>
            <a:pPr marL="0" indent="0" algn="l">
              <a:lnSpc>
                <a:spcPct val="133000"/>
              </a:lnSpc>
              <a:buNone/>
            </a:pPr>
            <a:r>
              <a:rPr lang="en-US" sz="950" dirty="0" err="1">
                <a:latin typeface="Inter" pitchFamily="34" charset="0"/>
                <a:ea typeface="Inter" pitchFamily="34" charset="-122"/>
              </a:rPr>
              <a:t>Solicitud</a:t>
            </a:r>
            <a:r>
              <a:rPr lang="en-US" sz="950" dirty="0">
                <a:latin typeface="Inter" pitchFamily="34" charset="0"/>
                <a:ea typeface="Inter" pitchFamily="34" charset="-122"/>
              </a:rPr>
              <a:t> de </a:t>
            </a:r>
            <a:r>
              <a:rPr lang="en-US" sz="950" dirty="0" err="1">
                <a:latin typeface="Inter" pitchFamily="34" charset="0"/>
                <a:ea typeface="Inter" pitchFamily="34" charset="-122"/>
              </a:rPr>
              <a:t>financiación</a:t>
            </a:r>
            <a:endParaRPr lang="en-US" sz="950" dirty="0">
              <a:latin typeface="Inter" pitchFamily="34" charset="0"/>
              <a:ea typeface="Inter" pitchFamily="34" charset="-122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en-US" sz="950" dirty="0" err="1">
                <a:latin typeface="Inter" pitchFamily="34" charset="0"/>
                <a:ea typeface="Inter" pitchFamily="34" charset="-122"/>
              </a:rPr>
              <a:t>Mentorización</a:t>
            </a:r>
            <a:endParaRPr lang="en-US" sz="950" dirty="0"/>
          </a:p>
        </p:txBody>
      </p:sp>
      <p:sp>
        <p:nvSpPr>
          <p:cNvPr id="10" name="Shape 7"/>
          <p:cNvSpPr/>
          <p:nvPr/>
        </p:nvSpPr>
        <p:spPr>
          <a:xfrm>
            <a:off x="3440683" y="1850380"/>
            <a:ext cx="2448520" cy="123974"/>
          </a:xfrm>
          <a:prstGeom prst="roundRect">
            <a:avLst>
              <a:gd name="adj" fmla="val 42025"/>
            </a:avLst>
          </a:prstGeom>
          <a:solidFill>
            <a:srgbClr val="EADAF1"/>
          </a:solidFill>
          <a:ln w="4763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1" name="Shape 8"/>
          <p:cNvSpPr/>
          <p:nvPr/>
        </p:nvSpPr>
        <p:spPr>
          <a:xfrm>
            <a:off x="3254648" y="1726332"/>
            <a:ext cx="372070" cy="372070"/>
          </a:xfrm>
          <a:prstGeom prst="roundRect">
            <a:avLst>
              <a:gd name="adj" fmla="val 76800"/>
            </a:avLst>
          </a:prstGeom>
          <a:solidFill>
            <a:srgbClr val="EADAF1"/>
          </a:solidFill>
          <a:ln w="4763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7665" y="1819349"/>
            <a:ext cx="186035" cy="186035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378622" y="2222376"/>
            <a:ext cx="2791867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Fase 2 — </a:t>
            </a:r>
            <a:r>
              <a:rPr lang="en-US" sz="1200" b="1" dirty="0" err="1">
                <a:latin typeface="Inter Bold" pitchFamily="34" charset="0"/>
                <a:ea typeface="Inter Bold" pitchFamily="34" charset="-122"/>
                <a:cs typeface="Inter Bold" pitchFamily="34" charset="-120"/>
              </a:rPr>
              <a:t>Síntesis</a:t>
            </a:r>
            <a:r>
              <a:rPr lang="en-US" sz="1200" b="1" dirty="0">
                <a:latin typeface="Inter Bold" pitchFamily="34" charset="0"/>
                <a:ea typeface="Inter Bold" pitchFamily="34" charset="-122"/>
                <a:cs typeface="Inter Bold" pitchFamily="34" charset="-120"/>
              </a:rPr>
              <a:t> de la </a:t>
            </a:r>
            <a:r>
              <a:rPr lang="en-US" sz="1200" b="1" dirty="0" err="1">
                <a:latin typeface="Inter Bold" pitchFamily="34" charset="0"/>
                <a:ea typeface="Inter Bold" pitchFamily="34" charset="-122"/>
                <a:cs typeface="Inter Bold" pitchFamily="34" charset="-120"/>
              </a:rPr>
              <a:t>evidencia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3378622" y="2490639"/>
            <a:ext cx="2386682" cy="992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Revisión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sistémática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y 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metaánalis</a:t>
            </a:r>
            <a:r>
              <a:rPr lang="en-US" sz="950" dirty="0" err="1">
                <a:latin typeface="Inter" pitchFamily="34" charset="0"/>
                <a:ea typeface="Inter" pitchFamily="34" charset="-122"/>
                <a:cs typeface="Inter" pitchFamily="34" charset="-120"/>
              </a:rPr>
              <a:t>is</a:t>
            </a:r>
            <a:r>
              <a:rPr lang="en-US" sz="950" dirty="0"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950" dirty="0" err="1">
                <a:latin typeface="Inter" pitchFamily="34" charset="0"/>
                <a:ea typeface="Inter" pitchFamily="34" charset="-122"/>
                <a:cs typeface="Inter" pitchFamily="34" charset="-120"/>
              </a:rPr>
              <a:t>estudios</a:t>
            </a:r>
            <a:r>
              <a:rPr lang="en-US" sz="950" dirty="0"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950" dirty="0" err="1">
                <a:latin typeface="Inter" pitchFamily="34" charset="0"/>
                <a:ea typeface="Inter" pitchFamily="34" charset="-122"/>
                <a:cs typeface="Inter" pitchFamily="34" charset="-120"/>
              </a:rPr>
              <a:t>vida</a:t>
            </a:r>
            <a:r>
              <a:rPr lang="en-US" sz="950" dirty="0">
                <a:latin typeface="Inter" pitchFamily="34" charset="0"/>
                <a:ea typeface="Inter" pitchFamily="34" charset="-122"/>
                <a:cs typeface="Inter" pitchFamily="34" charset="-120"/>
              </a:rPr>
              <a:t> real </a:t>
            </a:r>
            <a:r>
              <a:rPr lang="en-US" sz="950" dirty="0" err="1">
                <a:latin typeface="Inter" pitchFamily="34" charset="0"/>
                <a:ea typeface="Inter" pitchFamily="34" charset="-122"/>
                <a:cs typeface="Inter" pitchFamily="34" charset="-120"/>
              </a:rPr>
              <a:t>existentes</a:t>
            </a:r>
            <a:endParaRPr lang="en-US" sz="950" dirty="0"/>
          </a:p>
        </p:txBody>
      </p:sp>
      <p:sp>
        <p:nvSpPr>
          <p:cNvPr id="15" name="Shape 11"/>
          <p:cNvSpPr/>
          <p:nvPr/>
        </p:nvSpPr>
        <p:spPr>
          <a:xfrm>
            <a:off x="6199287" y="1664345"/>
            <a:ext cx="2448446" cy="123974"/>
          </a:xfrm>
          <a:prstGeom prst="roundRect">
            <a:avLst>
              <a:gd name="adj" fmla="val 42025"/>
            </a:avLst>
          </a:prstGeom>
          <a:solidFill>
            <a:srgbClr val="EADAF1"/>
          </a:solidFill>
          <a:ln w="4763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6" name="Shape 12"/>
          <p:cNvSpPr/>
          <p:nvPr/>
        </p:nvSpPr>
        <p:spPr>
          <a:xfrm>
            <a:off x="6013252" y="1540297"/>
            <a:ext cx="372070" cy="372070"/>
          </a:xfrm>
          <a:prstGeom prst="roundRect">
            <a:avLst>
              <a:gd name="adj" fmla="val 76800"/>
            </a:avLst>
          </a:prstGeom>
          <a:solidFill>
            <a:srgbClr val="EADAF1"/>
          </a:solidFill>
          <a:ln w="4763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06269" y="1633314"/>
            <a:ext cx="186035" cy="186035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137225" y="2036341"/>
            <a:ext cx="273203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Fase 3 — </a:t>
            </a:r>
            <a:r>
              <a:rPr lang="en-US" sz="1200" b="1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Análisis</a:t>
            </a: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y </a:t>
            </a:r>
            <a:r>
              <a:rPr lang="en-US" sz="1200" b="1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primeras</a:t>
            </a: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publicaciones</a:t>
            </a:r>
            <a:endParaRPr lang="en-US" sz="1200" dirty="0"/>
          </a:p>
        </p:txBody>
      </p:sp>
      <p:sp>
        <p:nvSpPr>
          <p:cNvPr id="19" name="Text 14"/>
          <p:cNvSpPr/>
          <p:nvPr/>
        </p:nvSpPr>
        <p:spPr>
          <a:xfrm>
            <a:off x="6137225" y="2304604"/>
            <a:ext cx="2386608" cy="992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Consolidación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resultados</a:t>
            </a:r>
            <a:endParaRPr lang="en-US" sz="950" dirty="0">
              <a:solidFill>
                <a:srgbClr val="000000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latin typeface="Inter" pitchFamily="34" charset="0"/>
                <a:ea typeface="Inter" pitchFamily="34" charset="-122"/>
              </a:rPr>
              <a:t>Presentación de primeros </a:t>
            </a:r>
            <a:r>
              <a:rPr lang="en-US" sz="950" dirty="0" err="1">
                <a:latin typeface="Inter" pitchFamily="34" charset="0"/>
                <a:ea typeface="Inter" pitchFamily="34" charset="-122"/>
              </a:rPr>
              <a:t>datos</a:t>
            </a:r>
            <a:r>
              <a:rPr lang="en-US" sz="950" dirty="0">
                <a:latin typeface="Inter" pitchFamily="34" charset="0"/>
                <a:ea typeface="Inter" pitchFamily="34" charset="-122"/>
              </a:rPr>
              <a:t> en </a:t>
            </a:r>
            <a:r>
              <a:rPr lang="en-US" sz="950" dirty="0" err="1">
                <a:latin typeface="Inter" pitchFamily="34" charset="0"/>
                <a:ea typeface="Inter" pitchFamily="34" charset="-122"/>
              </a:rPr>
              <a:t>congresos</a:t>
            </a:r>
            <a:r>
              <a:rPr lang="en-US" sz="950" dirty="0">
                <a:latin typeface="Inter" pitchFamily="34" charset="0"/>
                <a:ea typeface="Inter" pitchFamily="34" charset="-122"/>
              </a:rPr>
              <a:t> </a:t>
            </a:r>
            <a:r>
              <a:rPr lang="en-US" sz="950" dirty="0" err="1">
                <a:latin typeface="Inter" pitchFamily="34" charset="0"/>
                <a:ea typeface="Inter" pitchFamily="34" charset="-122"/>
              </a:rPr>
              <a:t>científicos</a:t>
            </a:r>
            <a:r>
              <a:rPr lang="en-US" sz="950" dirty="0">
                <a:latin typeface="Inter" pitchFamily="34" charset="0"/>
                <a:ea typeface="Inter" pitchFamily="34" charset="-122"/>
              </a:rPr>
              <a:t> 2026-2027</a:t>
            </a:r>
            <a:endParaRPr lang="en-US" sz="9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rgbClr val="EADAF1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4" name="Text 1"/>
          <p:cNvSpPr/>
          <p:nvPr/>
        </p:nvSpPr>
        <p:spPr>
          <a:xfrm>
            <a:off x="3925119" y="2185690"/>
            <a:ext cx="4815334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Gracias por </a:t>
            </a:r>
            <a:r>
              <a:rPr lang="en-US" sz="2400" b="1" dirty="0" err="1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vuestra</a:t>
            </a:r>
            <a:r>
              <a:rPr lang="en-US" sz="24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atención</a:t>
            </a:r>
            <a:endParaRPr lang="en-US" sz="2400" b="1" dirty="0">
              <a:solidFill>
                <a:srgbClr val="7030A0"/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  <a:p>
            <a:pPr marL="0" indent="0" algn="l">
              <a:lnSpc>
                <a:spcPct val="104000"/>
              </a:lnSpc>
              <a:buNone/>
            </a:pPr>
            <a:endParaRPr lang="en-US" sz="2400" b="1" dirty="0">
              <a:solidFill>
                <a:srgbClr val="7030A0"/>
              </a:solidFill>
              <a:latin typeface="Inter Bold" pitchFamily="34" charset="0"/>
              <a:ea typeface="Inter Bold" pitchFamily="34" charset="-122"/>
              <a:cs typeface="Inter Bold" pitchFamily="34" charset="-120"/>
            </a:endParaRPr>
          </a:p>
          <a:p>
            <a:pPr marL="0" indent="0" algn="l">
              <a:lnSpc>
                <a:spcPct val="104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¿</a:t>
            </a:r>
            <a:r>
              <a:rPr lang="en-US" sz="2400" b="1" dirty="0" err="1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Sugerencias</a:t>
            </a:r>
            <a:r>
              <a:rPr lang="en-US" sz="24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y </a:t>
            </a:r>
            <a:r>
              <a:rPr lang="en-US" sz="2400" b="1" dirty="0" err="1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comentarios</a:t>
            </a:r>
            <a:r>
              <a:rPr lang="en-US" sz="24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?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3925119" y="2759273"/>
            <a:ext cx="5179963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endParaRPr lang="en-US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88379" y="353392"/>
            <a:ext cx="1266304" cy="228302"/>
          </a:xfrm>
          <a:prstGeom prst="roundRect">
            <a:avLst>
              <a:gd name="adj" fmla="val 17971"/>
            </a:avLst>
          </a:prstGeom>
          <a:solidFill>
            <a:srgbClr val="EADAF1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561603" y="390004"/>
            <a:ext cx="1577057" cy="1550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EQUIPO INVESTIGADOR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488379" y="629766"/>
            <a:ext cx="3509888" cy="3815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Equipo Investigador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88379" y="1191518"/>
            <a:ext cx="2642295" cy="904131"/>
          </a:xfrm>
          <a:prstGeom prst="roundRect">
            <a:avLst>
              <a:gd name="adj" fmla="val 5672"/>
            </a:avLst>
          </a:prstGeom>
          <a:solidFill>
            <a:srgbClr val="EADAF1"/>
          </a:solidFill>
          <a:ln w="4763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6" name="Text 4"/>
          <p:cNvSpPr/>
          <p:nvPr/>
        </p:nvSpPr>
        <p:spPr>
          <a:xfrm>
            <a:off x="615181" y="1318320"/>
            <a:ext cx="2466231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Investigadora Principal (IP)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615181" y="1581150"/>
            <a:ext cx="2388691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Azucena Bautista Hernández, MD, PhD</a:t>
            </a:r>
            <a:endParaRPr lang="en-US" sz="950" dirty="0"/>
          </a:p>
          <a:p>
            <a:pPr marL="0" indent="0" algn="l">
              <a:lnSpc>
                <a:spcPct val="132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 Galdakao · BioBizkaia · CIBERINFEC</a:t>
            </a:r>
            <a:endParaRPr lang="en-US" sz="950" dirty="0"/>
          </a:p>
        </p:txBody>
      </p:sp>
      <p:sp>
        <p:nvSpPr>
          <p:cNvPr id="8" name="Shape 6"/>
          <p:cNvSpPr/>
          <p:nvPr/>
        </p:nvSpPr>
        <p:spPr>
          <a:xfrm>
            <a:off x="3250853" y="1191518"/>
            <a:ext cx="2642295" cy="904131"/>
          </a:xfrm>
          <a:prstGeom prst="roundRect">
            <a:avLst>
              <a:gd name="adj" fmla="val 5672"/>
            </a:avLst>
          </a:prstGeom>
          <a:solidFill>
            <a:srgbClr val="EADAF1"/>
          </a:solidFill>
          <a:ln w="4763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9" name="Text 7"/>
          <p:cNvSpPr/>
          <p:nvPr/>
        </p:nvSpPr>
        <p:spPr>
          <a:xfrm>
            <a:off x="3377654" y="1318320"/>
            <a:ext cx="2448446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Co-Investigadora Principal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377654" y="1581150"/>
            <a:ext cx="2388691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Ángela Gutiérrez Liarte, MD</a:t>
            </a:r>
            <a:endParaRPr lang="en-US" sz="950" dirty="0"/>
          </a:p>
          <a:p>
            <a:pPr marL="0" indent="0" algn="l">
              <a:lnSpc>
                <a:spcPct val="132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HU La Princesa · IIS-Princesa</a:t>
            </a:r>
            <a:endParaRPr lang="en-US" sz="950" dirty="0"/>
          </a:p>
        </p:txBody>
      </p:sp>
      <p:sp>
        <p:nvSpPr>
          <p:cNvPr id="11" name="Shape 9"/>
          <p:cNvSpPr/>
          <p:nvPr/>
        </p:nvSpPr>
        <p:spPr>
          <a:xfrm>
            <a:off x="6013326" y="1191518"/>
            <a:ext cx="2642295" cy="904131"/>
          </a:xfrm>
          <a:prstGeom prst="roundRect">
            <a:avLst>
              <a:gd name="adj" fmla="val 5672"/>
            </a:avLst>
          </a:prstGeom>
          <a:solidFill>
            <a:srgbClr val="EADAF1"/>
          </a:solidFill>
          <a:ln w="4763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2" name="Text 10"/>
          <p:cNvSpPr/>
          <p:nvPr/>
        </p:nvSpPr>
        <p:spPr>
          <a:xfrm>
            <a:off x="6140128" y="1318320"/>
            <a:ext cx="1983507" cy="1907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Mentor GESIDA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6140128" y="1581150"/>
            <a:ext cx="2388691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85000" lnSpcReduction="10000"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Miguel Torralba González de Suso, MD, PhD</a:t>
            </a:r>
            <a:endParaRPr lang="en-US" sz="950" dirty="0"/>
          </a:p>
          <a:p>
            <a:pPr marL="0" indent="0" algn="l">
              <a:lnSpc>
                <a:spcPct val="132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Hospital de Guadalajara</a:t>
            </a:r>
            <a:endParaRPr lang="en-US" sz="950" dirty="0"/>
          </a:p>
        </p:txBody>
      </p:sp>
      <p:sp>
        <p:nvSpPr>
          <p:cNvPr id="14" name="Text 12"/>
          <p:cNvSpPr/>
          <p:nvPr/>
        </p:nvSpPr>
        <p:spPr>
          <a:xfrm>
            <a:off x="488379" y="2275880"/>
            <a:ext cx="3147566" cy="228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4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Investigadores Colaboradores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488379" y="2793132"/>
            <a:ext cx="3934718" cy="195485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Victoria Gutiérrez Gómez-Lus, Residente Medicina Interna - HU La Princesa</a:t>
            </a:r>
            <a:endParaRPr lang="en-US" sz="9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Rosa de Miguel Buckley, MD, PhD — HU La Paz · CIBERINFEC</a:t>
            </a:r>
            <a:endParaRPr lang="en-US" sz="9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Sara de la Fuente, MD, PhD — HU Puerta de Hierro</a:t>
            </a:r>
            <a:endParaRPr lang="en-US" sz="9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Chiara Fanciulli, MD, PhD — HU Gregorio Marañón · IiSGM · CIBERINFEC</a:t>
            </a:r>
            <a:endParaRPr lang="en-US" sz="9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Cristina Díez Romero, MD, PhD — HU Gregorio Marañón · IiSGM · CIBERINFEC</a:t>
            </a:r>
            <a:endParaRPr lang="en-US" sz="9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Juan Martín Torres, MD — HU 12 de Octubre · Madrid</a:t>
            </a:r>
            <a:endParaRPr lang="en-US" sz="950" dirty="0"/>
          </a:p>
        </p:txBody>
      </p:sp>
      <p:sp>
        <p:nvSpPr>
          <p:cNvPr id="16" name="Text 14"/>
          <p:cNvSpPr/>
          <p:nvPr/>
        </p:nvSpPr>
        <p:spPr>
          <a:xfrm>
            <a:off x="4725665" y="2793132"/>
            <a:ext cx="3934718" cy="167692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Aws Al-Hayani, MD, PhD — Fundación Jiménez Díaz · IIS-FJD-UAM</a:t>
            </a:r>
            <a:endParaRPr lang="en-US" sz="9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Alfonso Cabello, MD, PhD — Fundación Jiménez Díaz · IIS-FJD-UAM</a:t>
            </a:r>
            <a:endParaRPr lang="en-US" sz="9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Carmen Hidalgo-Tenorio, MD, PhD — HU Virgen de las Nieves · IBS Granada</a:t>
            </a:r>
            <a:endParaRPr lang="en-US" sz="9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Mikel del Alamo Martinez de Lagos, MD — HU de Cruces · Biobizkaia</a:t>
            </a:r>
            <a:endParaRPr lang="en-US" sz="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406822" y="1522958"/>
            <a:ext cx="4103191" cy="1806104"/>
          </a:xfrm>
          <a:prstGeom prst="roundRect">
            <a:avLst>
              <a:gd name="adj" fmla="val 4945"/>
            </a:avLst>
          </a:prstGeom>
          <a:solidFill>
            <a:srgbClr val="6C328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4" name="Text 2"/>
          <p:cNvSpPr/>
          <p:nvPr/>
        </p:nvSpPr>
        <p:spPr>
          <a:xfrm>
            <a:off x="530796" y="1646932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Lo que existe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30796" y="1964754"/>
            <a:ext cx="3855244" cy="8806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Ensayos pivotales con </a:t>
            </a:r>
            <a:r>
              <a:rPr lang="en-US" sz="1200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metodología</a:t>
            </a: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robusta</a:t>
            </a:r>
            <a:endParaRPr lang="en-US" sz="12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Evidencia emergente en subgrupos vulnerables</a:t>
            </a:r>
            <a:endParaRPr lang="en-US" sz="120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Cohortes observacionales en contextos específicos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728046" y="1646932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Lo que falta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728046" y="1964754"/>
            <a:ext cx="3924598" cy="132092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Los ensayos seleccionan pacientes: exclusión de los más complejos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Cohortes heterogéneas con criterios de inclusión variables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Ausencia de síntesis específica de datos de vida real</a:t>
            </a:r>
            <a:endParaRPr lang="en-US" sz="9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Dificultad para trasladar los resultados al paciente complejo del mundo real</a:t>
            </a:r>
            <a:endParaRPr lang="en-US" sz="950" dirty="0"/>
          </a:p>
        </p:txBody>
      </p:sp>
      <p:sp>
        <p:nvSpPr>
          <p:cNvPr id="8" name="Shape 6"/>
          <p:cNvSpPr/>
          <p:nvPr/>
        </p:nvSpPr>
        <p:spPr>
          <a:xfrm>
            <a:off x="496119" y="3468588"/>
            <a:ext cx="8151763" cy="725463"/>
          </a:xfrm>
          <a:prstGeom prst="roundRect">
            <a:avLst>
              <a:gd name="adj" fmla="val 7182"/>
            </a:avLst>
          </a:prstGeom>
          <a:solidFill>
            <a:srgbClr val="FCF2B5"/>
          </a:solidFill>
          <a:ln/>
        </p:spPr>
        <p:txBody>
          <a:bodyPr/>
          <a:lstStyle/>
          <a:p>
            <a:endParaRPr lang="es-ES" b="1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92" y="3657898"/>
            <a:ext cx="155004" cy="123974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899071" y="3623518"/>
            <a:ext cx="7624837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0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Evidencia</a:t>
            </a: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fragmentada y difícil de trasladar al </a:t>
            </a:r>
            <a:r>
              <a:rPr lang="en-US" sz="1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paciente complejo con alta vulnerabilidad</a:t>
            </a:r>
            <a:r>
              <a:rPr lang="en-US" sz="1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400" dirty="0"/>
          </a:p>
        </p:txBody>
      </p:sp>
      <p:sp>
        <p:nvSpPr>
          <p:cNvPr id="11" name="Text 0">
            <a:extLst>
              <a:ext uri="{FF2B5EF4-FFF2-40B4-BE49-F238E27FC236}">
                <a16:creationId xmlns:a16="http://schemas.microsoft.com/office/drawing/2014/main" id="{8269D180-9704-C243-9FC0-480A8E9449DA}"/>
              </a:ext>
            </a:extLst>
          </p:cNvPr>
          <p:cNvSpPr/>
          <p:nvPr/>
        </p:nvSpPr>
        <p:spPr>
          <a:xfrm>
            <a:off x="496119" y="646881"/>
            <a:ext cx="5118497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0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JUSTIFICACIÓN: </a:t>
            </a:r>
            <a:r>
              <a:rPr lang="en-US" sz="2000" b="1" dirty="0" err="1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evidencia</a:t>
            </a:r>
            <a:r>
              <a:rPr lang="en-US" sz="20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sobre</a:t>
            </a:r>
            <a:r>
              <a:rPr lang="en-US" sz="20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eficacia</a:t>
            </a:r>
            <a:r>
              <a:rPr lang="en-US" sz="20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y </a:t>
            </a:r>
            <a:r>
              <a:rPr lang="en-US" sz="2000" b="1" dirty="0" err="1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seguridad</a:t>
            </a:r>
            <a:r>
              <a:rPr lang="en-US" sz="20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de 2DR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496119" y="1356643"/>
            <a:ext cx="660648" cy="233214"/>
          </a:xfrm>
          <a:prstGeom prst="roundRect">
            <a:avLst>
              <a:gd name="adj" fmla="val 17872"/>
            </a:avLst>
          </a:prstGeom>
          <a:solidFill>
            <a:srgbClr val="EADAF1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4" name="Text 2"/>
          <p:cNvSpPr/>
          <p:nvPr/>
        </p:nvSpPr>
        <p:spPr>
          <a:xfrm>
            <a:off x="589725" y="1404820"/>
            <a:ext cx="969020" cy="158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CROI 2026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496119" y="1729383"/>
            <a:ext cx="8151763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Metaanálisis de los ensayos GEMINI-1/2, STAT, DOLCE y D2ARLING presentado en CROI 2026. Muestra total: </a:t>
            </a:r>
            <a:r>
              <a:rPr lang="en-US" sz="9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n=1.861 participantes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Análisis snapshot a 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semana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48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496119" y="3696891"/>
            <a:ext cx="8151763" cy="725463"/>
          </a:xfrm>
          <a:prstGeom prst="roundRect">
            <a:avLst>
              <a:gd name="adj" fmla="val 7182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92" y="3886200"/>
            <a:ext cx="155004" cy="123974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899071" y="3851821"/>
            <a:ext cx="7624837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Sin diferencias estadísticamente significativas entre ambas estra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tegias. Esta evidencia es tranquilizadora, pero sigue siendo de ensayo clínico controlado. La pregunta que abre nuestro trabajo es: </a:t>
            </a:r>
            <a:r>
              <a:rPr lang="en-US" sz="950" b="1" i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¿qué ocurre cuando salimos al mundo real?</a:t>
            </a:r>
            <a:endParaRPr lang="en-US" sz="950" b="1" dirty="0"/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E7804CD2-119B-1532-8414-4C4CF3871A48}"/>
              </a:ext>
            </a:extLst>
          </p:cNvPr>
          <p:cNvSpPr txBox="1"/>
          <p:nvPr/>
        </p:nvSpPr>
        <p:spPr>
          <a:xfrm>
            <a:off x="496119" y="4631324"/>
            <a:ext cx="109964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dirty="0" err="1">
                <a:solidFill>
                  <a:schemeClr val="tx1"/>
                </a:solidFill>
              </a:rPr>
              <a:t>Cahn</a:t>
            </a:r>
            <a:r>
              <a:rPr lang="es-ES" sz="800" dirty="0">
                <a:solidFill>
                  <a:schemeClr val="tx1"/>
                </a:solidFill>
              </a:rPr>
              <a:t> P, </a:t>
            </a:r>
            <a:r>
              <a:rPr lang="es-ES" sz="800" dirty="0" err="1">
                <a:solidFill>
                  <a:schemeClr val="tx1"/>
                </a:solidFill>
              </a:rPr>
              <a:t>Brites</a:t>
            </a:r>
            <a:r>
              <a:rPr lang="es-ES" sz="800" dirty="0">
                <a:solidFill>
                  <a:schemeClr val="tx1"/>
                </a:solidFill>
              </a:rPr>
              <a:t> C, Córdova E, </a:t>
            </a:r>
            <a:r>
              <a:rPr lang="es-ES" sz="800" dirty="0"/>
              <a:t>et al. </a:t>
            </a:r>
            <a:r>
              <a:rPr lang="en-US" sz="800" dirty="0"/>
              <a:t>Meta-Analysis of DTG/3TC vs DTG 3DRs in ART-Naive People With High Baseline Viral </a:t>
            </a:r>
            <a:r>
              <a:rPr lang="en-US" sz="800" dirty="0" err="1"/>
              <a:t>Loadsand</a:t>
            </a:r>
            <a:r>
              <a:rPr lang="en-US" sz="800" dirty="0"/>
              <a:t> Low CD4+</a:t>
            </a:r>
            <a:r>
              <a:rPr lang="es-ES" sz="800" dirty="0"/>
              <a:t>. P-536. Presentado en CROI 2026. 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3A88CEFA-18CA-F67E-0016-C0FA4221D006}"/>
              </a:ext>
            </a:extLst>
          </p:cNvPr>
          <p:cNvSpPr txBox="1"/>
          <p:nvPr/>
        </p:nvSpPr>
        <p:spPr>
          <a:xfrm>
            <a:off x="377081" y="492788"/>
            <a:ext cx="9722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8E1D58"/>
                </a:solidFill>
                <a:latin typeface="Raleway" panose="020B0503030101060003" pitchFamily="34" charset="0"/>
                <a:ea typeface="MS PGothic" pitchFamily="34" charset="-128"/>
              </a:rPr>
              <a:t>Metaanálisis: DTG/3TC vs. 3DR en pacientes </a:t>
            </a:r>
            <a:r>
              <a:rPr lang="es-ES" b="1" i="1" dirty="0">
                <a:solidFill>
                  <a:srgbClr val="8E1D58"/>
                </a:solidFill>
                <a:latin typeface="Raleway" panose="020B0503030101060003" pitchFamily="34" charset="0"/>
                <a:ea typeface="MS PGothic" pitchFamily="34" charset="-128"/>
              </a:rPr>
              <a:t>naïve</a:t>
            </a:r>
            <a:r>
              <a:rPr lang="es-ES" b="1" dirty="0">
                <a:solidFill>
                  <a:srgbClr val="8E1D58"/>
                </a:solidFill>
                <a:latin typeface="Raleway" panose="020B0503030101060003" pitchFamily="34" charset="0"/>
                <a:ea typeface="MS PGothic" pitchFamily="34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>
                <a:solidFill>
                  <a:srgbClr val="8E1D58"/>
                </a:solidFill>
                <a:latin typeface="Raleway" panose="020B0503030101060003" pitchFamily="34" charset="0"/>
                <a:ea typeface="MS PGothic" pitchFamily="34" charset="-128"/>
              </a:rPr>
              <a:t>con enfermedad avanzada </a:t>
            </a:r>
            <a:r>
              <a:rPr lang="es-ES" b="1" kern="1200" dirty="0">
                <a:solidFill>
                  <a:srgbClr val="8E1D58"/>
                </a:solidFill>
                <a:latin typeface="Raleway" panose="020B0503030101060003" pitchFamily="34" charset="0"/>
                <a:ea typeface="MS PGothic" pitchFamily="34" charset="-128"/>
              </a:rPr>
              <a:t>y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8E1D58"/>
                </a:solidFill>
                <a:effectLst/>
                <a:uLnTx/>
                <a:uFillTx/>
                <a:latin typeface="Raleway" panose="020B0503030101060003" pitchFamily="34" charset="0"/>
                <a:ea typeface="MS PGothic" pitchFamily="34" charset="-128"/>
              </a:rPr>
              <a:t> carga viral elevada</a:t>
            </a:r>
            <a:endParaRPr kumimoji="0" lang="es-ES_tradnl" sz="1800" b="1" i="0" u="none" strike="noStrike" kern="1200" cap="none" spc="0" normalizeH="0" baseline="0" noProof="0" dirty="0">
              <a:ln>
                <a:noFill/>
              </a:ln>
              <a:solidFill>
                <a:srgbClr val="8E1D58"/>
              </a:solidFill>
              <a:effectLst/>
              <a:uLnTx/>
              <a:uFillTx/>
              <a:latin typeface="Raleway" pitchFamily="2" charset="0"/>
            </a:endParaRP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46A58097-DFC4-1DA1-F529-9635616FCE8D}"/>
              </a:ext>
            </a:extLst>
          </p:cNvPr>
          <p:cNvSpPr txBox="1"/>
          <p:nvPr/>
        </p:nvSpPr>
        <p:spPr>
          <a:xfrm>
            <a:off x="377081" y="2420041"/>
            <a:ext cx="8644999" cy="1145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tx1"/>
                </a:solidFill>
              </a:rPr>
              <a:t>Evaluación  de eficacia y seguridad de 2DR (n=1.036) vs. 3DR. (n=825) en PVIH </a:t>
            </a:r>
            <a:r>
              <a:rPr lang="es-ES" sz="1000" b="1" i="1" dirty="0">
                <a:solidFill>
                  <a:schemeClr val="tx1"/>
                </a:solidFill>
              </a:rPr>
              <a:t>naïve</a:t>
            </a:r>
            <a:r>
              <a:rPr lang="es-ES" sz="1000" b="1" dirty="0">
                <a:solidFill>
                  <a:schemeClr val="tx1"/>
                </a:solidFill>
              </a:rPr>
              <a:t> </a:t>
            </a:r>
            <a:r>
              <a:rPr lang="es-ES" sz="1000" dirty="0">
                <a:solidFill>
                  <a:schemeClr val="tx1"/>
                </a:solidFill>
              </a:rPr>
              <a:t>con alta carga </a:t>
            </a:r>
            <a:r>
              <a:rPr lang="es-ES" sz="1000" dirty="0"/>
              <a:t>viral y bajo recuento de células CD4+ a 48 semanas</a:t>
            </a:r>
          </a:p>
          <a:p>
            <a:pPr marL="285750" indent="-285750">
              <a:lnSpc>
                <a:spcPct val="150000"/>
              </a:lnSpc>
              <a:buClr>
                <a:srgbClr val="DA176C"/>
              </a:buClr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DA176C"/>
                </a:solidFill>
              </a:rPr>
              <a:t>Un 7%</a:t>
            </a:r>
            <a:r>
              <a:rPr lang="es-ES" sz="1000" dirty="0"/>
              <a:t> (n=75) de los participantes tenían una </a:t>
            </a:r>
            <a:r>
              <a:rPr lang="es-ES" sz="1000" b="1" dirty="0">
                <a:solidFill>
                  <a:srgbClr val="DA176C"/>
                </a:solidFill>
              </a:rPr>
              <a:t>CV basal ≥500.000 copias/mL. </a:t>
            </a:r>
          </a:p>
          <a:p>
            <a:pPr marL="285750" indent="-285750">
              <a:lnSpc>
                <a:spcPct val="150000"/>
              </a:lnSpc>
              <a:buClr>
                <a:srgbClr val="DA176C"/>
              </a:buClr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DA176C"/>
                </a:solidFill>
              </a:rPr>
              <a:t>Un 23% </a:t>
            </a:r>
            <a:r>
              <a:rPr lang="es-ES" sz="1000" dirty="0"/>
              <a:t>(n=238) tenía un recuento de células </a:t>
            </a:r>
            <a:r>
              <a:rPr lang="es-ES" sz="1000" b="1" dirty="0">
                <a:solidFill>
                  <a:srgbClr val="DA176C"/>
                </a:solidFill>
              </a:rPr>
              <a:t>CD4+&lt;200 céls/mm</a:t>
            </a:r>
            <a:r>
              <a:rPr lang="es-ES" sz="1000" b="1" baseline="30000" dirty="0">
                <a:solidFill>
                  <a:srgbClr val="DA176C"/>
                </a:solidFill>
              </a:rPr>
              <a:t>3</a:t>
            </a:r>
          </a:p>
          <a:p>
            <a:pPr marL="285750" indent="-285750">
              <a:lnSpc>
                <a:spcPct val="150000"/>
              </a:lnSpc>
              <a:buClr>
                <a:srgbClr val="DA176C"/>
              </a:buClr>
              <a:buFont typeface="Arial" panose="020B0604020202020204" pitchFamily="34" charset="0"/>
              <a:buChar char="•"/>
            </a:pPr>
            <a:r>
              <a:rPr lang="es-ES" sz="1000" dirty="0"/>
              <a:t>Entre los participantes con </a:t>
            </a:r>
            <a:r>
              <a:rPr lang="es-ES" sz="1000" b="1" dirty="0">
                <a:solidFill>
                  <a:srgbClr val="DA176C"/>
                </a:solidFill>
              </a:rPr>
              <a:t>≥500.000 copias/mL, el 68% en el grupo de DOVATO también presentó CD4+&lt;200 céls/µL  </a:t>
            </a:r>
            <a:r>
              <a:rPr lang="es-ES" sz="1000" dirty="0"/>
              <a:t>vs. un 56% en el grupo de DTG+TDF/XTC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19" y="875258"/>
            <a:ext cx="1326952" cy="233214"/>
          </a:xfrm>
          <a:prstGeom prst="roundRect">
            <a:avLst>
              <a:gd name="adj" fmla="val 17872"/>
            </a:avLst>
          </a:prstGeom>
          <a:solidFill>
            <a:srgbClr val="EADAF1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570533" y="912465"/>
            <a:ext cx="1635323" cy="158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JUSTIFICACIÓN CLÍNICA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496119" y="1158032"/>
            <a:ext cx="5395540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¿Por qué importa esta pregunta?</a:t>
            </a:r>
            <a:endParaRPr lang="en-US" sz="24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119" y="1731615"/>
            <a:ext cx="310083" cy="31008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96119" y="2196703"/>
            <a:ext cx="2738065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Diagnóstico tardío persistente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496119" y="2464966"/>
            <a:ext cx="2613868" cy="992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El 40–50% de los nuevos diagnósticos en Europa se producen en fase avanzada, con una proporción elevada con CD4 &lt;200 células/mm³ en el momento de la primera consulta.</a:t>
            </a:r>
            <a:endParaRPr lang="en-US" sz="9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4991" y="1731615"/>
            <a:ext cx="310083" cy="31008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264991" y="2196703"/>
            <a:ext cx="2801392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Consecuencias clínicas graves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3264991" y="2464966"/>
            <a:ext cx="2613943" cy="992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Mayor mortalidad precoz, síndrome inflamatorio de reconstitución inmune (IRIS), hospitalización prolongada y riesgo aumentado de fracaso terapéutico temprano.</a:t>
            </a:r>
            <a:endParaRPr lang="en-US" sz="9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3939" y="1731615"/>
            <a:ext cx="310083" cy="310083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6033939" y="2196703"/>
            <a:ext cx="2613943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Relevancia terapéutica multidimensional</a:t>
            </a:r>
            <a:endParaRPr lang="en-US" sz="1200" dirty="0"/>
          </a:p>
        </p:txBody>
      </p:sp>
      <p:sp>
        <p:nvSpPr>
          <p:cNvPr id="13" name="Text 8"/>
          <p:cNvSpPr/>
          <p:nvPr/>
        </p:nvSpPr>
        <p:spPr>
          <a:xfrm>
            <a:off x="6033939" y="2658814"/>
            <a:ext cx="2613943" cy="9923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elección del régimen inicial en este contexto tiene implicaciones clínicas, inmunológicas, toxicológicas y económicas que justifican una evaluación rigurosa y específica.</a:t>
            </a:r>
            <a:endParaRPr lang="en-US" sz="950" dirty="0"/>
          </a:p>
        </p:txBody>
      </p:sp>
      <p:sp>
        <p:nvSpPr>
          <p:cNvPr id="14" name="Text 9"/>
          <p:cNvSpPr/>
          <p:nvPr/>
        </p:nvSpPr>
        <p:spPr>
          <a:xfrm>
            <a:off x="682154" y="3930179"/>
            <a:ext cx="8422928" cy="198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00" b="1" dirty="0">
                <a:solidFill>
                  <a:srgbClr val="FF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 incertidumbre terapéutica es mayor precisamente en los pacientes con peor </a:t>
            </a:r>
            <a:r>
              <a:rPr lang="en-US" sz="1400" b="1" dirty="0" err="1">
                <a:solidFill>
                  <a:srgbClr val="FF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pronóstico</a:t>
            </a:r>
            <a:r>
              <a:rPr lang="en-US" sz="1400" b="1" dirty="0">
                <a:solidFill>
                  <a:srgbClr val="FF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</p:txBody>
      </p:sp>
      <p:sp>
        <p:nvSpPr>
          <p:cNvPr id="15" name="Shape 10"/>
          <p:cNvSpPr/>
          <p:nvPr/>
        </p:nvSpPr>
        <p:spPr>
          <a:xfrm>
            <a:off x="496119" y="3790652"/>
            <a:ext cx="14288" cy="477515"/>
          </a:xfrm>
          <a:prstGeom prst="rect">
            <a:avLst/>
          </a:prstGeom>
          <a:solidFill>
            <a:srgbClr val="6C3285"/>
          </a:solidFill>
          <a:ln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19" y="646137"/>
            <a:ext cx="3558332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METODOLOGÍA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496119" y="1083246"/>
            <a:ext cx="333047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Estrechar la pregunta para ganar rigor</a:t>
            </a:r>
            <a:endParaRPr lang="en-US" sz="12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2627" y="1466924"/>
            <a:ext cx="186035" cy="18603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99145" y="1463129"/>
            <a:ext cx="1880815" cy="38769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Solo pacientes naïve al TAR</a:t>
            </a: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899145" y="1925241"/>
            <a:ext cx="188081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 excluyen pacientes en switch terapéutico: la pregunta es de inicio, no de simplificación</a:t>
            </a:r>
            <a:endParaRPr lang="en-US" sz="9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1474" y="1466924"/>
            <a:ext cx="186035" cy="18603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337992" y="1463129"/>
            <a:ext cx="2160389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Solo datos de vida real</a:t>
            </a:r>
            <a:endParaRPr lang="en-US" sz="1200" dirty="0"/>
          </a:p>
        </p:txBody>
      </p:sp>
      <p:sp>
        <p:nvSpPr>
          <p:cNvPr id="10" name="Text 5"/>
          <p:cNvSpPr/>
          <p:nvPr/>
        </p:nvSpPr>
        <p:spPr>
          <a:xfrm>
            <a:off x="3337992" y="1731392"/>
            <a:ext cx="1880890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Cohortes, registros y estudios observacionales; ensayos clínicos no se incluyen en el pool</a:t>
            </a:r>
            <a:endParaRPr lang="en-US" sz="950" dirty="0"/>
          </a:p>
        </p:txBody>
      </p:sp>
      <p:sp>
        <p:nvSpPr>
          <p:cNvPr id="14" name="Shape 8"/>
          <p:cNvSpPr/>
          <p:nvPr/>
        </p:nvSpPr>
        <p:spPr>
          <a:xfrm>
            <a:off x="620092" y="3046363"/>
            <a:ext cx="4722763" cy="725463"/>
          </a:xfrm>
          <a:prstGeom prst="roundRect">
            <a:avLst>
              <a:gd name="adj" fmla="val 7182"/>
            </a:avLst>
          </a:prstGeom>
          <a:solidFill>
            <a:srgbClr val="E0C7EA"/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44" y="3257548"/>
            <a:ext cx="155004" cy="123974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984423" y="3223169"/>
            <a:ext cx="4195837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Mezclar pacientes naïve y en switch en el mismo pool daría una respuesta </a:t>
            </a:r>
            <a:r>
              <a:rPr lang="en-US" sz="9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menos precisa y clínicamente menos útil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429000" cy="5143500"/>
          </a:xfrm>
          <a:prstGeom prst="rect">
            <a:avLst/>
          </a:prstGeom>
          <a:solidFill>
            <a:srgbClr val="EADAF1"/>
          </a:solidFill>
          <a:ln/>
        </p:spPr>
        <p:txBody>
          <a:bodyPr/>
          <a:lstStyle/>
          <a:p>
            <a:endParaRPr lang="es-E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" y="368424"/>
            <a:ext cx="3304952" cy="44066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25119" y="675010"/>
            <a:ext cx="3614886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Hipótesis y objetivos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4111154" y="1388120"/>
            <a:ext cx="4536728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DTG/3TC mantiene elevada efectividad, tolerabilidad y barrera genética en personas con VIH con inmunosupresión avanzada y/o carga viral muy elevada en condiciones de práctica clínica real.</a:t>
            </a:r>
            <a:endParaRPr lang="en-US" sz="950" dirty="0"/>
          </a:p>
        </p:txBody>
      </p:sp>
      <p:sp>
        <p:nvSpPr>
          <p:cNvPr id="6" name="Shape 3"/>
          <p:cNvSpPr/>
          <p:nvPr/>
        </p:nvSpPr>
        <p:spPr>
          <a:xfrm>
            <a:off x="3925119" y="1248594"/>
            <a:ext cx="14288" cy="874440"/>
          </a:xfrm>
          <a:prstGeom prst="rect">
            <a:avLst/>
          </a:prstGeom>
          <a:solidFill>
            <a:srgbClr val="6C328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7" name="Shape 4"/>
          <p:cNvSpPr/>
          <p:nvPr/>
        </p:nvSpPr>
        <p:spPr>
          <a:xfrm>
            <a:off x="3925119" y="2262560"/>
            <a:ext cx="4722763" cy="941710"/>
          </a:xfrm>
          <a:prstGeom prst="roundRect">
            <a:avLst>
              <a:gd name="adj" fmla="val 7282"/>
            </a:avLst>
          </a:prstGeom>
          <a:solidFill>
            <a:srgbClr val="FFFFFF"/>
          </a:solidFill>
          <a:ln w="14288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8" name="Shape 5"/>
          <p:cNvSpPr/>
          <p:nvPr/>
        </p:nvSpPr>
        <p:spPr>
          <a:xfrm>
            <a:off x="3910831" y="2262560"/>
            <a:ext cx="57150" cy="941710"/>
          </a:xfrm>
          <a:prstGeom prst="roundRect">
            <a:avLst>
              <a:gd name="adj" fmla="val 91163"/>
            </a:avLst>
          </a:prstGeom>
          <a:solidFill>
            <a:srgbClr val="6C328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9" name="Text 6"/>
          <p:cNvSpPr/>
          <p:nvPr/>
        </p:nvSpPr>
        <p:spPr>
          <a:xfrm>
            <a:off x="4106242" y="2400821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Objetivo principal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4106242" y="2669084"/>
            <a:ext cx="4403378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Supresión virológica 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(&lt;50 copias/mL) a 48 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semanas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en pacientes con enfermedad avanzada tratados con DTG/3TC en vida real.</a:t>
            </a:r>
            <a:endParaRPr lang="en-US" sz="950" dirty="0"/>
          </a:p>
        </p:txBody>
      </p:sp>
      <p:sp>
        <p:nvSpPr>
          <p:cNvPr id="11" name="Shape 8"/>
          <p:cNvSpPr/>
          <p:nvPr/>
        </p:nvSpPr>
        <p:spPr>
          <a:xfrm>
            <a:off x="3925119" y="3328243"/>
            <a:ext cx="4722763" cy="1140172"/>
          </a:xfrm>
          <a:prstGeom prst="roundRect">
            <a:avLst>
              <a:gd name="adj" fmla="val 6015"/>
            </a:avLst>
          </a:prstGeom>
          <a:solidFill>
            <a:srgbClr val="FFFFFF"/>
          </a:solidFill>
          <a:ln w="14288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2" name="Shape 9"/>
          <p:cNvSpPr/>
          <p:nvPr/>
        </p:nvSpPr>
        <p:spPr>
          <a:xfrm>
            <a:off x="3910831" y="3328243"/>
            <a:ext cx="57150" cy="1140172"/>
          </a:xfrm>
          <a:prstGeom prst="roundRect">
            <a:avLst>
              <a:gd name="adj" fmla="val 91163"/>
            </a:avLst>
          </a:prstGeom>
          <a:solidFill>
            <a:srgbClr val="6C3285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3" name="Text 10"/>
          <p:cNvSpPr/>
          <p:nvPr/>
        </p:nvSpPr>
        <p:spPr>
          <a:xfrm>
            <a:off x="4106242" y="3466505"/>
            <a:ext cx="2154957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Objetivos secundarios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4106242" y="3734767"/>
            <a:ext cx="4403378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00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Fracaso</a:t>
            </a: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virológico</a:t>
            </a: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o </a:t>
            </a:r>
            <a:r>
              <a:rPr lang="en-US" sz="100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terapéutico</a:t>
            </a: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resistencias emergentes, evolución de CD4 y ratio CD4/CD8, tiempo hasta supresión, discontinuaciones y análisis de subgrupos </a:t>
            </a:r>
            <a:r>
              <a:rPr lang="en-US" sz="100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extremos</a:t>
            </a: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(SIDA, CD4 &lt;50, VL ≥1.000.000, </a:t>
            </a:r>
            <a:r>
              <a:rPr lang="en-US" sz="100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primoinfección</a:t>
            </a: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oportunistas</a:t>
            </a: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).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587797"/>
            <a:ext cx="4414168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Pregunta PICO del estudio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496119" y="1223367"/>
            <a:ext cx="4013895" cy="1313780"/>
          </a:xfrm>
          <a:prstGeom prst="roundRect">
            <a:avLst>
              <a:gd name="adj" fmla="val 3966"/>
            </a:avLst>
          </a:prstGeom>
          <a:solidFill>
            <a:srgbClr val="FFFFFF"/>
          </a:solidFill>
          <a:ln w="14288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4" name="Shape 2"/>
          <p:cNvSpPr/>
          <p:nvPr/>
        </p:nvSpPr>
        <p:spPr>
          <a:xfrm>
            <a:off x="510406" y="1237655"/>
            <a:ext cx="3985320" cy="372070"/>
          </a:xfrm>
          <a:prstGeom prst="roundRect">
            <a:avLst>
              <a:gd name="adj" fmla="val 9395"/>
            </a:avLst>
          </a:prstGeom>
          <a:solidFill>
            <a:srgbClr val="EADAF1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5" name="Text 3"/>
          <p:cNvSpPr/>
          <p:nvPr/>
        </p:nvSpPr>
        <p:spPr>
          <a:xfrm>
            <a:off x="634380" y="1733699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 — Población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634380" y="2001962"/>
            <a:ext cx="3737372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Adultos con VIH-1 naïve al TAR con </a:t>
            </a:r>
            <a:r>
              <a:rPr lang="en-US" sz="9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CD4 &lt;200 células/mm³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y/o </a:t>
            </a:r>
            <a:r>
              <a:rPr lang="en-US" sz="9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CV ≥500.000 copias/mL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en el momento del inicio</a:t>
            </a:r>
            <a:endParaRPr lang="en-US" sz="950" dirty="0"/>
          </a:p>
        </p:txBody>
      </p:sp>
      <p:sp>
        <p:nvSpPr>
          <p:cNvPr id="7" name="Shape 5"/>
          <p:cNvSpPr/>
          <p:nvPr/>
        </p:nvSpPr>
        <p:spPr>
          <a:xfrm>
            <a:off x="4633987" y="1223367"/>
            <a:ext cx="4013895" cy="1313780"/>
          </a:xfrm>
          <a:prstGeom prst="roundRect">
            <a:avLst>
              <a:gd name="adj" fmla="val 3966"/>
            </a:avLst>
          </a:prstGeom>
          <a:solidFill>
            <a:srgbClr val="FFFFFF"/>
          </a:solidFill>
          <a:ln w="14288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8" name="Shape 6"/>
          <p:cNvSpPr/>
          <p:nvPr/>
        </p:nvSpPr>
        <p:spPr>
          <a:xfrm>
            <a:off x="4648274" y="1237655"/>
            <a:ext cx="3985320" cy="372070"/>
          </a:xfrm>
          <a:prstGeom prst="roundRect">
            <a:avLst>
              <a:gd name="adj" fmla="val 9395"/>
            </a:avLst>
          </a:prstGeom>
          <a:solidFill>
            <a:srgbClr val="EADAF1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9" name="Text 7"/>
          <p:cNvSpPr/>
          <p:nvPr/>
        </p:nvSpPr>
        <p:spPr>
          <a:xfrm>
            <a:off x="4772248" y="1733699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 — Intervención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4772248" y="2001962"/>
            <a:ext cx="3737372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Inicio de tratamiento antirretroviral con </a:t>
            </a:r>
            <a:r>
              <a:rPr lang="en-US" sz="95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DTG/+3TC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(dolutegravir/+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lamivudina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 </a:t>
            </a:r>
            <a:endParaRPr lang="en-US" sz="950" dirty="0"/>
          </a:p>
        </p:txBody>
      </p:sp>
      <p:sp>
        <p:nvSpPr>
          <p:cNvPr id="11" name="Shape 9"/>
          <p:cNvSpPr/>
          <p:nvPr/>
        </p:nvSpPr>
        <p:spPr>
          <a:xfrm>
            <a:off x="496119" y="2661121"/>
            <a:ext cx="4013895" cy="1512243"/>
          </a:xfrm>
          <a:prstGeom prst="roundRect">
            <a:avLst>
              <a:gd name="adj" fmla="val 3445"/>
            </a:avLst>
          </a:prstGeom>
          <a:solidFill>
            <a:srgbClr val="FFFFFF"/>
          </a:solidFill>
          <a:ln w="14288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2" name="Shape 10"/>
          <p:cNvSpPr/>
          <p:nvPr/>
        </p:nvSpPr>
        <p:spPr>
          <a:xfrm>
            <a:off x="510406" y="2675409"/>
            <a:ext cx="3985320" cy="372070"/>
          </a:xfrm>
          <a:prstGeom prst="roundRect">
            <a:avLst>
              <a:gd name="adj" fmla="val 9395"/>
            </a:avLst>
          </a:prstGeom>
          <a:solidFill>
            <a:srgbClr val="EADAF1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3" name="Text 11"/>
          <p:cNvSpPr/>
          <p:nvPr/>
        </p:nvSpPr>
        <p:spPr>
          <a:xfrm>
            <a:off x="634380" y="3171453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 — Comparador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634380" y="3439716"/>
            <a:ext cx="3737372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obligatorio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</a:t>
            </a:r>
          </a:p>
          <a:p>
            <a:pPr marL="0" indent="0" algn="l">
              <a:lnSpc>
                <a:spcPct val="133000"/>
              </a:lnSpc>
              <a:buNone/>
            </a:pPr>
            <a:r>
              <a:rPr lang="en-US" sz="950" dirty="0" err="1">
                <a:latin typeface="Inter" pitchFamily="34" charset="0"/>
                <a:ea typeface="Inter" pitchFamily="34" charset="-122"/>
              </a:rPr>
              <a:t>Muchas</a:t>
            </a:r>
            <a:r>
              <a:rPr lang="en-US" sz="950" dirty="0">
                <a:latin typeface="Inter" pitchFamily="34" charset="0"/>
                <a:ea typeface="Inter" pitchFamily="34" charset="-122"/>
              </a:rPr>
              <a:t> </a:t>
            </a:r>
            <a:r>
              <a:rPr lang="en-US" sz="950" dirty="0" err="1">
                <a:latin typeface="Inter" pitchFamily="34" charset="0"/>
                <a:ea typeface="Inter" pitchFamily="34" charset="-122"/>
              </a:rPr>
              <a:t>cohortes</a:t>
            </a:r>
            <a:r>
              <a:rPr lang="en-US" sz="950" dirty="0">
                <a:latin typeface="Inter" pitchFamily="34" charset="0"/>
                <a:ea typeface="Inter" pitchFamily="34" charset="-122"/>
              </a:rPr>
              <a:t> en </a:t>
            </a:r>
            <a:r>
              <a:rPr lang="en-US" sz="950" dirty="0" err="1">
                <a:latin typeface="Inter" pitchFamily="34" charset="0"/>
                <a:ea typeface="Inter" pitchFamily="34" charset="-122"/>
              </a:rPr>
              <a:t>vida</a:t>
            </a:r>
            <a:r>
              <a:rPr lang="en-US" sz="950" dirty="0">
                <a:latin typeface="Inter" pitchFamily="34" charset="0"/>
                <a:ea typeface="Inter" pitchFamily="34" charset="-122"/>
              </a:rPr>
              <a:t> real son de </a:t>
            </a:r>
            <a:r>
              <a:rPr lang="en-US" sz="950" dirty="0" err="1">
                <a:latin typeface="Inter" pitchFamily="34" charset="0"/>
                <a:ea typeface="Inter" pitchFamily="34" charset="-122"/>
              </a:rPr>
              <a:t>brazo</a:t>
            </a:r>
            <a:r>
              <a:rPr lang="en-US" sz="950" dirty="0">
                <a:latin typeface="Inter" pitchFamily="34" charset="0"/>
                <a:ea typeface="Inter" pitchFamily="34" charset="-122"/>
              </a:rPr>
              <a:t> </a:t>
            </a:r>
            <a:r>
              <a:rPr lang="en-US" sz="950" dirty="0" err="1">
                <a:latin typeface="Inter" pitchFamily="34" charset="0"/>
                <a:ea typeface="Inter" pitchFamily="34" charset="-122"/>
              </a:rPr>
              <a:t>único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4633987" y="2661121"/>
            <a:ext cx="4013895" cy="1512243"/>
          </a:xfrm>
          <a:prstGeom prst="roundRect">
            <a:avLst>
              <a:gd name="adj" fmla="val 3445"/>
            </a:avLst>
          </a:prstGeom>
          <a:solidFill>
            <a:srgbClr val="FFFFFF"/>
          </a:solidFill>
          <a:ln w="14288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6" name="Shape 14"/>
          <p:cNvSpPr/>
          <p:nvPr/>
        </p:nvSpPr>
        <p:spPr>
          <a:xfrm>
            <a:off x="4648274" y="2675409"/>
            <a:ext cx="3985320" cy="372070"/>
          </a:xfrm>
          <a:prstGeom prst="roundRect">
            <a:avLst>
              <a:gd name="adj" fmla="val 9395"/>
            </a:avLst>
          </a:prstGeom>
          <a:solidFill>
            <a:srgbClr val="EADAF1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7" name="Text 15"/>
          <p:cNvSpPr/>
          <p:nvPr/>
        </p:nvSpPr>
        <p:spPr>
          <a:xfrm>
            <a:off x="4772248" y="3171453"/>
            <a:ext cx="20077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 — Outcomes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4772248" y="3439716"/>
            <a:ext cx="3737372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Supresión viral &lt;50 copias/mL a semana 48; fracaso virológico; discontinuación; resistencia emergente; 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recuperación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inmune</a:t>
            </a:r>
            <a:endParaRPr lang="en-US" sz="9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19" y="569342"/>
            <a:ext cx="880690" cy="233214"/>
          </a:xfrm>
          <a:prstGeom prst="roundRect">
            <a:avLst>
              <a:gd name="adj" fmla="val 17872"/>
            </a:avLst>
          </a:prstGeom>
          <a:solidFill>
            <a:srgbClr val="EADAF1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3" name="Text 1"/>
          <p:cNvSpPr/>
          <p:nvPr/>
        </p:nvSpPr>
        <p:spPr>
          <a:xfrm>
            <a:off x="570533" y="606549"/>
            <a:ext cx="1189062" cy="1588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7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METODOLOGÍA</a:t>
            </a:r>
            <a:endParaRPr lang="en-US" sz="750" dirty="0"/>
          </a:p>
        </p:txBody>
      </p:sp>
      <p:sp>
        <p:nvSpPr>
          <p:cNvPr id="4" name="Text 2"/>
          <p:cNvSpPr/>
          <p:nvPr/>
        </p:nvSpPr>
        <p:spPr>
          <a:xfrm>
            <a:off x="496119" y="852115"/>
            <a:ext cx="3558332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400" b="1" dirty="0">
                <a:solidFill>
                  <a:srgbClr val="7030A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Diseño y cribado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96119" y="1425699"/>
            <a:ext cx="4013895" cy="1512243"/>
          </a:xfrm>
          <a:prstGeom prst="roundRect">
            <a:avLst>
              <a:gd name="adj" fmla="val 3445"/>
            </a:avLst>
          </a:prstGeom>
          <a:solidFill>
            <a:srgbClr val="FFFFFF"/>
          </a:solidFill>
          <a:ln w="14288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6" name="Shape 4"/>
          <p:cNvSpPr/>
          <p:nvPr/>
        </p:nvSpPr>
        <p:spPr>
          <a:xfrm>
            <a:off x="510406" y="1439987"/>
            <a:ext cx="3985320" cy="372070"/>
          </a:xfrm>
          <a:prstGeom prst="roundRect">
            <a:avLst>
              <a:gd name="adj" fmla="val 9395"/>
            </a:avLst>
          </a:prstGeom>
          <a:solidFill>
            <a:srgbClr val="EADAF1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7" name="Text 5"/>
          <p:cNvSpPr/>
          <p:nvPr/>
        </p:nvSpPr>
        <p:spPr>
          <a:xfrm>
            <a:off x="2181448" y="1507331"/>
            <a:ext cx="4146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634380" y="1936031"/>
            <a:ext cx="3099941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Revisión sistemática PRISMA 2020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634380" y="2204293"/>
            <a:ext cx="3737372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Registro en PROSPERO. Cribado independiente por dos revisores en paralelo, con resolución de discrepancias por consenso.</a:t>
            </a:r>
            <a:endParaRPr lang="en-US" sz="950" dirty="0"/>
          </a:p>
        </p:txBody>
      </p:sp>
      <p:sp>
        <p:nvSpPr>
          <p:cNvPr id="10" name="Shape 8"/>
          <p:cNvSpPr/>
          <p:nvPr/>
        </p:nvSpPr>
        <p:spPr>
          <a:xfrm>
            <a:off x="4633987" y="1425699"/>
            <a:ext cx="4013895" cy="1512243"/>
          </a:xfrm>
          <a:prstGeom prst="roundRect">
            <a:avLst>
              <a:gd name="adj" fmla="val 3445"/>
            </a:avLst>
          </a:prstGeom>
          <a:solidFill>
            <a:srgbClr val="FFFFFF"/>
          </a:solidFill>
          <a:ln w="14288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1" name="Shape 9"/>
          <p:cNvSpPr/>
          <p:nvPr/>
        </p:nvSpPr>
        <p:spPr>
          <a:xfrm>
            <a:off x="4648274" y="1439987"/>
            <a:ext cx="3985320" cy="372070"/>
          </a:xfrm>
          <a:prstGeom prst="roundRect">
            <a:avLst>
              <a:gd name="adj" fmla="val 9395"/>
            </a:avLst>
          </a:prstGeom>
          <a:solidFill>
            <a:srgbClr val="EADAF1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2" name="Text 10"/>
          <p:cNvSpPr/>
          <p:nvPr/>
        </p:nvSpPr>
        <p:spPr>
          <a:xfrm>
            <a:off x="6319317" y="1507331"/>
            <a:ext cx="4146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1450" dirty="0"/>
          </a:p>
        </p:txBody>
      </p:sp>
      <p:sp>
        <p:nvSpPr>
          <p:cNvPr id="13" name="Text 11"/>
          <p:cNvSpPr/>
          <p:nvPr/>
        </p:nvSpPr>
        <p:spPr>
          <a:xfrm>
            <a:off x="4772248" y="1936031"/>
            <a:ext cx="2238598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Fuentes de </a:t>
            </a:r>
            <a:r>
              <a:rPr lang="en-US" sz="1200" b="1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información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4772248" y="2204293"/>
            <a:ext cx="3737372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Cohortes prospectivas y retrospectivas, registros multicéntricos y literatura gris procedente de CROI, IAS, EACS, HIV Glasgow y GeSIDA.</a:t>
            </a:r>
            <a:endParaRPr lang="en-US" sz="950" dirty="0"/>
          </a:p>
        </p:txBody>
      </p:sp>
      <p:sp>
        <p:nvSpPr>
          <p:cNvPr id="15" name="Shape 13"/>
          <p:cNvSpPr/>
          <p:nvPr/>
        </p:nvSpPr>
        <p:spPr>
          <a:xfrm>
            <a:off x="496119" y="3061915"/>
            <a:ext cx="4013895" cy="1512243"/>
          </a:xfrm>
          <a:prstGeom prst="roundRect">
            <a:avLst>
              <a:gd name="adj" fmla="val 3445"/>
            </a:avLst>
          </a:prstGeom>
          <a:solidFill>
            <a:srgbClr val="FFFFFF"/>
          </a:solidFill>
          <a:ln w="14288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6" name="Shape 14"/>
          <p:cNvSpPr/>
          <p:nvPr/>
        </p:nvSpPr>
        <p:spPr>
          <a:xfrm>
            <a:off x="510406" y="3076203"/>
            <a:ext cx="3985320" cy="372070"/>
          </a:xfrm>
          <a:prstGeom prst="roundRect">
            <a:avLst>
              <a:gd name="adj" fmla="val 9395"/>
            </a:avLst>
          </a:prstGeom>
          <a:solidFill>
            <a:srgbClr val="EADAF1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17" name="Text 15"/>
          <p:cNvSpPr/>
          <p:nvPr/>
        </p:nvSpPr>
        <p:spPr>
          <a:xfrm>
            <a:off x="2181448" y="3143548"/>
            <a:ext cx="4146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1450" dirty="0"/>
          </a:p>
        </p:txBody>
      </p:sp>
      <p:sp>
        <p:nvSpPr>
          <p:cNvPr id="18" name="Text 16"/>
          <p:cNvSpPr/>
          <p:nvPr/>
        </p:nvSpPr>
        <p:spPr>
          <a:xfrm>
            <a:off x="634380" y="3572247"/>
            <a:ext cx="210167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Evaluación de </a:t>
            </a:r>
            <a:r>
              <a:rPr lang="en-US" sz="1200" b="1" dirty="0" err="1">
                <a:latin typeface="Inter Bold" pitchFamily="34" charset="0"/>
                <a:ea typeface="Inter Bold" pitchFamily="34" charset="-122"/>
                <a:cs typeface="Inter Bold" pitchFamily="34" charset="-120"/>
              </a:rPr>
              <a:t>c</a:t>
            </a:r>
            <a:r>
              <a:rPr lang="en-US" sz="1200" b="1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alidad</a:t>
            </a: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de </a:t>
            </a:r>
            <a:r>
              <a:rPr lang="en-US" sz="1200" b="1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los</a:t>
            </a: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r>
              <a:rPr lang="en-US" sz="1200" b="1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manuscritos</a:t>
            </a: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634380" y="3840510"/>
            <a:ext cx="3737372" cy="3969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Newcastle–Ottawa Scale para estudios observacionales. </a:t>
            </a:r>
          </a:p>
          <a:p>
            <a:pPr marL="0" indent="0" algn="l">
              <a:lnSpc>
                <a:spcPct val="133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Certeza de la evidencia mediante metodología GRADE.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4633987" y="3061915"/>
            <a:ext cx="4013895" cy="1512243"/>
          </a:xfrm>
          <a:prstGeom prst="roundRect">
            <a:avLst>
              <a:gd name="adj" fmla="val 3445"/>
            </a:avLst>
          </a:prstGeom>
          <a:solidFill>
            <a:srgbClr val="FFFFFF"/>
          </a:solidFill>
          <a:ln w="14288">
            <a:solidFill>
              <a:srgbClr val="D0C0D7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1" name="Shape 19"/>
          <p:cNvSpPr/>
          <p:nvPr/>
        </p:nvSpPr>
        <p:spPr>
          <a:xfrm>
            <a:off x="4648274" y="3076203"/>
            <a:ext cx="3985320" cy="372070"/>
          </a:xfrm>
          <a:prstGeom prst="roundRect">
            <a:avLst>
              <a:gd name="adj" fmla="val 9395"/>
            </a:avLst>
          </a:prstGeom>
          <a:solidFill>
            <a:srgbClr val="EADAF1"/>
          </a:solidFill>
          <a:ln/>
        </p:spPr>
        <p:txBody>
          <a:bodyPr/>
          <a:lstStyle/>
          <a:p>
            <a:endParaRPr lang="es-ES"/>
          </a:p>
        </p:txBody>
      </p:sp>
      <p:sp>
        <p:nvSpPr>
          <p:cNvPr id="22" name="Text 20"/>
          <p:cNvSpPr/>
          <p:nvPr/>
        </p:nvSpPr>
        <p:spPr>
          <a:xfrm>
            <a:off x="6319317" y="3143548"/>
            <a:ext cx="414635" cy="23254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1450" dirty="0"/>
          </a:p>
        </p:txBody>
      </p:sp>
      <p:sp>
        <p:nvSpPr>
          <p:cNvPr id="23" name="Text 21"/>
          <p:cNvSpPr/>
          <p:nvPr/>
        </p:nvSpPr>
        <p:spPr>
          <a:xfrm>
            <a:off x="4772248" y="3572247"/>
            <a:ext cx="270755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Análisis estadístico avanzado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4772248" y="3840510"/>
            <a:ext cx="3737372" cy="59538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950" dirty="0" err="1">
                <a:latin typeface="Inter" pitchFamily="34" charset="0"/>
                <a:ea typeface="Inter" pitchFamily="34" charset="-122"/>
                <a:cs typeface="Inter" pitchFamily="34" charset="-120"/>
              </a:rPr>
              <a:t>Análisis</a:t>
            </a:r>
            <a:r>
              <a:rPr lang="en-US" sz="950" dirty="0"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950" dirty="0" err="1">
                <a:latin typeface="Inter" pitchFamily="34" charset="0"/>
                <a:ea typeface="Inter" pitchFamily="34" charset="-122"/>
                <a:cs typeface="Inter" pitchFamily="34" charset="-120"/>
              </a:rPr>
              <a:t>proporciones</a:t>
            </a:r>
            <a:r>
              <a:rPr lang="en-US" sz="950" dirty="0">
                <a:latin typeface="Inter" pitchFamily="34" charset="0"/>
                <a:ea typeface="Inter" pitchFamily="34" charset="-122"/>
                <a:cs typeface="Inter" pitchFamily="34" charset="-120"/>
              </a:rPr>
              <a:t> con </a:t>
            </a:r>
            <a:r>
              <a:rPr lang="en-US" sz="950" dirty="0" err="1">
                <a:latin typeface="Inter" pitchFamily="34" charset="0"/>
                <a:ea typeface="Inter" pitchFamily="34" charset="-122"/>
                <a:cs typeface="Inter" pitchFamily="34" charset="-120"/>
              </a:rPr>
              <a:t>m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odelo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de 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efectos</a:t>
            </a:r>
            <a:r>
              <a:rPr lang="en-US" sz="95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950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aleatorios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a1" id="{8D89699C-A443-4BC2-A9F1-38B54DE2E3FF}" vid="{4488BD85-A2E9-42F3-B834-3E34516C3C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7767</TotalTime>
  <Words>1269</Words>
  <Application>Microsoft Office PowerPoint</Application>
  <PresentationFormat>Presentación en pantalla (16:9)</PresentationFormat>
  <Paragraphs>139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Inter</vt:lpstr>
      <vt:lpstr>Aptos</vt:lpstr>
      <vt:lpstr>Inter Bold</vt:lpstr>
      <vt:lpstr>Arial</vt:lpstr>
      <vt:lpstr>Raleway</vt:lpstr>
      <vt:lpstr>Tema1</vt:lpstr>
      <vt:lpstr>Revisión sistemática y metaanálisis sobre DTG/3TC en PVIH naïve de alta vulnerabilidad clínica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AZUCENA BAUTISTA HERNANDEZ</cp:lastModifiedBy>
  <cp:revision>4</cp:revision>
  <dcterms:created xsi:type="dcterms:W3CDTF">2026-05-16T13:28:31Z</dcterms:created>
  <dcterms:modified xsi:type="dcterms:W3CDTF">2026-05-22T15:29:37Z</dcterms:modified>
</cp:coreProperties>
</file>